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65" r:id="rId2"/>
    <p:sldId id="266" r:id="rId3"/>
    <p:sldId id="268" r:id="rId4"/>
    <p:sldId id="269" r:id="rId5"/>
    <p:sldId id="270" r:id="rId6"/>
    <p:sldId id="271" r:id="rId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000506"/>
            <a:ext cx="7655559" cy="2454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5"/>
              </a:spcBef>
              <a:tabLst>
                <a:tab pos="355600" algn="l"/>
                <a:tab pos="356235" algn="l"/>
              </a:tabLst>
            </a:pPr>
            <a:r>
              <a:rPr sz="3200" b="1" spc="-70" dirty="0">
                <a:latin typeface="Times New Roman"/>
                <a:cs typeface="Times New Roman"/>
              </a:rPr>
              <a:t>Годовой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отчет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федерального</a:t>
            </a:r>
            <a:endParaRPr sz="3200" dirty="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3200" b="1" spc="-10" dirty="0">
                <a:latin typeface="Times New Roman"/>
                <a:cs typeface="Times New Roman"/>
              </a:rPr>
              <a:t>статистического</a:t>
            </a:r>
            <a:r>
              <a:rPr sz="3200" b="1" spc="-5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наблюдения </a:t>
            </a:r>
            <a:r>
              <a:rPr sz="3200" b="1" spc="5" dirty="0">
                <a:latin typeface="Times New Roman"/>
                <a:cs typeface="Times New Roman"/>
              </a:rPr>
              <a:t>ф№16-ВН</a:t>
            </a:r>
            <a:endParaRPr sz="3200" dirty="0">
              <a:latin typeface="Times New Roman"/>
              <a:cs typeface="Times New Roman"/>
            </a:endParaRPr>
          </a:p>
          <a:p>
            <a:pPr marL="355600" marR="612140">
              <a:lnSpc>
                <a:spcPct val="98900"/>
              </a:lnSpc>
              <a:spcBef>
                <a:spcPts val="40"/>
              </a:spcBef>
            </a:pPr>
            <a:r>
              <a:rPr sz="3200" b="1" spc="-5" dirty="0">
                <a:latin typeface="Times New Roman"/>
                <a:cs typeface="Times New Roman"/>
              </a:rPr>
              <a:t>«Сведения</a:t>
            </a:r>
            <a:r>
              <a:rPr sz="3200" b="1" dirty="0">
                <a:latin typeface="Times New Roman"/>
                <a:cs typeface="Times New Roman"/>
              </a:rPr>
              <a:t> о </a:t>
            </a:r>
            <a:r>
              <a:rPr sz="3200" b="1" spc="-5" dirty="0">
                <a:latin typeface="Times New Roman"/>
                <a:cs typeface="Times New Roman"/>
              </a:rPr>
              <a:t>причинах</a:t>
            </a:r>
            <a:r>
              <a:rPr sz="3200" b="1" spc="-1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временной </a:t>
            </a:r>
            <a:r>
              <a:rPr sz="3200" b="1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latin typeface="Times New Roman"/>
                <a:cs typeface="Times New Roman"/>
              </a:rPr>
              <a:t>нетрудоспособности»,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утв.</a:t>
            </a:r>
            <a:r>
              <a:rPr sz="3200" b="1" spc="1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приказом </a:t>
            </a:r>
            <a:r>
              <a:rPr sz="3200" b="1" spc="-785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latin typeface="Times New Roman"/>
                <a:cs typeface="Times New Roman"/>
              </a:rPr>
              <a:t>Росстата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latin typeface="Times New Roman"/>
                <a:cs typeface="Times New Roman"/>
              </a:rPr>
              <a:t>от </a:t>
            </a:r>
            <a:r>
              <a:rPr sz="3200" b="1" dirty="0">
                <a:latin typeface="Times New Roman"/>
                <a:cs typeface="Times New Roman"/>
              </a:rPr>
              <a:t>25.12.2014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№723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219200"/>
            <a:ext cx="7793355" cy="2332689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spcBef>
                <a:spcPts val="229"/>
              </a:spcBef>
              <a:tabLst>
                <a:tab pos="1940560" algn="l"/>
              </a:tabLst>
            </a:pPr>
            <a:r>
              <a:rPr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Ф№16-ВН	</a:t>
            </a:r>
            <a:r>
              <a:rPr sz="28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заполняется</a:t>
            </a:r>
            <a:r>
              <a:rPr sz="2800" b="1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sz="20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spc="3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spcBef>
                <a:spcPts val="229"/>
              </a:spcBef>
              <a:tabLst>
                <a:tab pos="1940560" algn="l"/>
              </a:tabLst>
            </a:pPr>
            <a:r>
              <a:rPr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случае, 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sz="24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sz="24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незаполненные</a:t>
            </a:r>
            <a:r>
              <a:rPr sz="2400"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строки,</a:t>
            </a:r>
            <a:r>
              <a:rPr sz="24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sz="24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sz="24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</a:t>
            </a:r>
            <a:r>
              <a:rPr sz="24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пояснительные</a:t>
            </a:r>
            <a:r>
              <a:rPr sz="24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записки,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sz="2400" spc="-6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указано,</a:t>
            </a:r>
            <a:r>
              <a:rPr sz="24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sz="24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</a:t>
            </a:r>
            <a:r>
              <a:rPr sz="24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4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строкам</a:t>
            </a:r>
            <a:r>
              <a:rPr sz="24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sz="2400" spc="-6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зарегистрированы</a:t>
            </a:r>
            <a:r>
              <a:rPr sz="24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листки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нетрудоспособности</a:t>
            </a:r>
            <a:r>
              <a:rPr sz="24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выдавались.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97509"/>
            <a:ext cx="7717790" cy="397637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675"/>
              </a:spcBef>
              <a:tabLst>
                <a:tab pos="355600" algn="l"/>
                <a:tab pos="356235" algn="l"/>
              </a:tabLst>
            </a:pP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</a:t>
            </a:r>
            <a:r>
              <a:rPr sz="2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2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16-ВН 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изменения: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10160">
              <a:lnSpc>
                <a:spcPct val="100000"/>
              </a:lnSpc>
              <a:spcBef>
                <a:spcPts val="575"/>
              </a:spcBef>
              <a:tabLst>
                <a:tab pos="559435" algn="l"/>
                <a:tab pos="560705" algn="l"/>
              </a:tabLst>
            </a:pPr>
            <a:r>
              <a:rPr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1.Случаи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нетрудоспособности,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400" spc="-5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заболеванием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sz="2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указываются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строках </a:t>
            </a:r>
            <a:r>
              <a:rPr sz="24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50-51</a:t>
            </a:r>
            <a:r>
              <a:rPr sz="2400" b="1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sz="2400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данные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указываются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строках </a:t>
            </a:r>
            <a:r>
              <a:rPr sz="2400" b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52-53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</a:t>
            </a:r>
            <a:r>
              <a:rPr sz="2400" b="1" spc="-5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заболеваниям)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строках </a:t>
            </a:r>
            <a:r>
              <a:rPr sz="2400" b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63-64 </a:t>
            </a:r>
            <a:r>
              <a:rPr sz="2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(итого 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</a:t>
            </a:r>
            <a:r>
              <a:rPr sz="2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причинам).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5080">
              <a:lnSpc>
                <a:spcPct val="100000"/>
              </a:lnSpc>
              <a:spcBef>
                <a:spcPts val="580"/>
              </a:spcBef>
              <a:tabLst>
                <a:tab pos="559435" algn="l"/>
                <a:tab pos="560705" algn="l"/>
                <a:tab pos="2056764" algn="l"/>
                <a:tab pos="3504565" algn="l"/>
              </a:tabLst>
            </a:pPr>
            <a:r>
              <a:rPr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2.Случаи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нетрудоспособности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карантином	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поводу	</a:t>
            </a:r>
            <a:r>
              <a:rPr sz="2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указываются</a:t>
            </a:r>
            <a:r>
              <a:rPr sz="2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строках </a:t>
            </a:r>
            <a:r>
              <a:rPr sz="2400" spc="-5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61-62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выделяются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59-60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575"/>
              </a:spcBef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2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sz="2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1001</a:t>
            </a:r>
            <a:r>
              <a:rPr sz="2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исключена</a:t>
            </a:r>
            <a:r>
              <a:rPr sz="24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73164" y="110236"/>
          <a:ext cx="8231497" cy="62097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5420"/>
                <a:gridCol w="557530"/>
                <a:gridCol w="280035"/>
                <a:gridCol w="623569"/>
                <a:gridCol w="623569"/>
                <a:gridCol w="554989"/>
                <a:gridCol w="485139"/>
                <a:gridCol w="485139"/>
                <a:gridCol w="387985"/>
                <a:gridCol w="417829"/>
                <a:gridCol w="417829"/>
                <a:gridCol w="387984"/>
                <a:gridCol w="388620"/>
                <a:gridCol w="388620"/>
                <a:gridCol w="388620"/>
                <a:gridCol w="388620"/>
              </a:tblGrid>
              <a:tr h="14389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750" dirty="0">
                        <a:latin typeface="Times New Roman"/>
                        <a:cs typeface="Times New Roman"/>
                      </a:endParaRPr>
                    </a:p>
                    <a:p>
                      <a:pPr marL="269875" marR="153035" indent="295275">
                        <a:lnSpc>
                          <a:spcPct val="10670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Причина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тр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уд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оспособ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ост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0170" marR="83185" indent="1905" algn="ctr">
                        <a:lnSpc>
                          <a:spcPts val="1800"/>
                        </a:lnSpc>
                        <a:spcBef>
                          <a:spcPts val="35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Шифр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Б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ts val="775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Х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64135" marR="56515" algn="ct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 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тра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109220" marR="100965" algn="ctr">
                        <a:lnSpc>
                          <a:spcPct val="1756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  л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51460" marR="107950" indent="-137795">
                        <a:lnSpc>
                          <a:spcPct val="107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№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стро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 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ки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63195" marR="154940" algn="ctr">
                        <a:lnSpc>
                          <a:spcPts val="9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Чи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л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 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дней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60960" marR="52705" algn="ctr">
                        <a:lnSpc>
                          <a:spcPts val="900"/>
                        </a:lnSpc>
                        <a:spcBef>
                          <a:spcPts val="805"/>
                        </a:spcBef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но  й 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нетрудос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по-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собности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905" algn="ctr">
                        <a:lnSpc>
                          <a:spcPts val="765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Число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57785" marR="48895" algn="ctr">
                        <a:lnSpc>
                          <a:spcPts val="900"/>
                        </a:lnSpc>
                        <a:spcBef>
                          <a:spcPts val="5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случаев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в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нн  ой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нетрудо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спо-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собност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и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635" algn="ctr">
                        <a:lnSpc>
                          <a:spcPts val="1035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9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том числе</a:t>
                      </a:r>
                      <a:r>
                        <a:rPr sz="9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по</a:t>
                      </a:r>
                      <a:r>
                        <a:rPr sz="9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возрастам</a:t>
                      </a:r>
                      <a:r>
                        <a:rPr sz="9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(лет)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721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15-19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20-24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25-29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30-34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35-39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40-44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45-49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50-54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55-59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1594" marR="53340" algn="ctr">
                        <a:lnSpc>
                          <a:spcPct val="104299"/>
                        </a:lnSpc>
                      </a:pPr>
                      <a:r>
                        <a:rPr sz="800" dirty="0">
                          <a:latin typeface="Calibri"/>
                          <a:cs typeface="Calibri"/>
                        </a:rPr>
                        <a:t>60</a:t>
                      </a:r>
                      <a:r>
                        <a:rPr sz="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-5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800" dirty="0">
                          <a:latin typeface="Calibri"/>
                          <a:cs typeface="Calibri"/>
                        </a:rPr>
                        <a:t>т  и </a:t>
                      </a:r>
                      <a:r>
                        <a:rPr sz="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-5" dirty="0">
                          <a:latin typeface="Calibri"/>
                          <a:cs typeface="Calibri"/>
                        </a:rPr>
                        <a:t>ста</a:t>
                      </a:r>
                      <a:r>
                        <a:rPr sz="8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800" dirty="0">
                          <a:latin typeface="Calibri"/>
                          <a:cs typeface="Calibri"/>
                        </a:rPr>
                        <a:t>ш  е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143763">
                <a:tc>
                  <a:txBody>
                    <a:bodyPr/>
                    <a:lstStyle/>
                    <a:p>
                      <a:pPr marL="111125" algn="ctr">
                        <a:lnSpc>
                          <a:spcPts val="103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030"/>
                        </a:lnSpc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Calibri"/>
                          <a:cs typeface="Calibri"/>
                        </a:rPr>
                        <a:t>11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Calibri"/>
                          <a:cs typeface="Calibri"/>
                        </a:rPr>
                        <a:t>12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Calibri"/>
                          <a:cs typeface="Calibri"/>
                        </a:rPr>
                        <a:t>13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Calibri"/>
                          <a:cs typeface="Calibri"/>
                        </a:rPr>
                        <a:t>14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Calibri"/>
                          <a:cs typeface="Calibri"/>
                        </a:rPr>
                        <a:t>15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Calibri"/>
                          <a:cs typeface="Calibri"/>
                        </a:rPr>
                        <a:t>16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12598">
                <a:tc rowSpan="2">
                  <a:txBody>
                    <a:bodyPr/>
                    <a:lstStyle/>
                    <a:p>
                      <a:pPr marL="51371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COVID-19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14935" marR="88900" indent="-18415">
                        <a:lnSpc>
                          <a:spcPct val="107600"/>
                        </a:lnSpc>
                        <a:spcBef>
                          <a:spcPts val="35"/>
                        </a:spcBef>
                      </a:pPr>
                      <a:r>
                        <a:rPr sz="105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050" b="1" spc="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1,  U07.2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м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16471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195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ж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5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51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16459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359410" marR="241300" indent="177800">
                        <a:lnSpc>
                          <a:spcPct val="107600"/>
                        </a:lnSpc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Всего по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з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або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л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аниям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49860">
                        <a:lnSpc>
                          <a:spcPts val="1220"/>
                        </a:lnSpc>
                      </a:pPr>
                      <a:r>
                        <a:rPr sz="1050" b="1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(стр.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01-50)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4986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050" b="1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(стр.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00965">
                        <a:lnSpc>
                          <a:spcPts val="1220"/>
                        </a:lnSpc>
                        <a:spcBef>
                          <a:spcPts val="8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02-51)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1195"/>
                        </a:lnSpc>
                      </a:pPr>
                      <a:r>
                        <a:rPr sz="1050" b="1" dirty="0">
                          <a:latin typeface="Calibri"/>
                          <a:cs typeface="Calibri"/>
                        </a:rPr>
                        <a:t>м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5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52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51168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dirty="0">
                          <a:latin typeface="Calibri"/>
                          <a:cs typeface="Calibri"/>
                        </a:rPr>
                        <a:t>ж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53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240665" marR="123825" indent="338455">
                        <a:lnSpc>
                          <a:spcPts val="1200"/>
                        </a:lnSpc>
                        <a:spcBef>
                          <a:spcPts val="505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из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них: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аборты</a:t>
                      </a:r>
                      <a:r>
                        <a:rPr sz="105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(из</a:t>
                      </a:r>
                      <a:r>
                        <a:rPr sz="105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стр.</a:t>
                      </a:r>
                      <a:r>
                        <a:rPr sz="105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45)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O03-O08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54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9855" algn="ctr">
                        <a:lnSpc>
                          <a:spcPts val="1210"/>
                        </a:lnSpc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уход</a:t>
                      </a:r>
                      <a:r>
                        <a:rPr sz="105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за</a:t>
                      </a:r>
                      <a:r>
                        <a:rPr sz="105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больным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55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1626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56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162813">
                <a:tc rowSpan="2">
                  <a:txBody>
                    <a:bodyPr/>
                    <a:lstStyle/>
                    <a:p>
                      <a:pPr marL="108585" algn="ctr">
                        <a:lnSpc>
                          <a:spcPts val="840"/>
                        </a:lnSpc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отпуск</a:t>
                      </a:r>
                      <a:r>
                        <a:rPr sz="105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05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связи</a:t>
                      </a:r>
                      <a:r>
                        <a:rPr sz="105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359410" marR="242570" algn="ctr">
                        <a:lnSpc>
                          <a:spcPct val="79500"/>
                        </a:lnSpc>
                        <a:spcBef>
                          <a:spcPts val="125"/>
                        </a:spcBef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санаторно-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курортным 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лечени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sz="105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(без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09855" algn="ctr">
                        <a:lnSpc>
                          <a:spcPct val="100000"/>
                        </a:lnSpc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у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бе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ку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ле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за</a:t>
                      </a:r>
                      <a:r>
                        <a:rPr sz="105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10489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долечивания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15570" algn="ctr">
                        <a:lnSpc>
                          <a:spcPts val="1215"/>
                        </a:lnSpc>
                        <a:spcBef>
                          <a:spcPts val="85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инфаркта</a:t>
                      </a:r>
                      <a:r>
                        <a:rPr sz="105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миокарда)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57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85039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58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162687">
                <a:tc rowSpan="2">
                  <a:txBody>
                    <a:bodyPr/>
                    <a:lstStyle/>
                    <a:p>
                      <a:pPr marL="110489" algn="ctr">
                        <a:lnSpc>
                          <a:spcPts val="840"/>
                        </a:lnSpc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ос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обожд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ни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105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91770" marR="74930" indent="-635" algn="ctr">
                        <a:lnSpc>
                          <a:spcPct val="79400"/>
                        </a:lnSpc>
                        <a:spcBef>
                          <a:spcPts val="110"/>
                        </a:spcBef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работы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 связи с 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карантином и 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бактерионосительст </a:t>
                      </a:r>
                      <a:r>
                        <a:rPr sz="1050" b="1" spc="-2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вом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59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748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60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162813">
                <a:tc rowSpan="2">
                  <a:txBody>
                    <a:bodyPr/>
                    <a:lstStyle/>
                    <a:p>
                      <a:pPr marL="258445" marR="203835">
                        <a:lnSpc>
                          <a:spcPct val="107100"/>
                        </a:lnSpc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из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них: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 связи с 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карантином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по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COVID-19</a:t>
                      </a:r>
                      <a:r>
                        <a:rPr sz="1050" b="1" spc="-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(из</a:t>
                      </a:r>
                      <a:r>
                        <a:rPr sz="105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стр. </a:t>
                      </a:r>
                      <a:r>
                        <a:rPr sz="1050" b="1" spc="-2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57-58)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3345">
                        <a:lnSpc>
                          <a:spcPts val="123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105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20</a:t>
                      </a:r>
                      <a:r>
                        <a:rPr sz="1050" b="1" spc="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.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8,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93345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105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22</a:t>
                      </a:r>
                      <a:r>
                        <a:rPr sz="1050" b="1" spc="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.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8,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marL="127000">
                        <a:lnSpc>
                          <a:spcPts val="1220"/>
                        </a:lnSpc>
                        <a:spcBef>
                          <a:spcPts val="890"/>
                        </a:spcBef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105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29</a:t>
                      </a:r>
                      <a:r>
                        <a:rPr sz="1050" b="1" spc="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.</a:t>
                      </a: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61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54635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62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162763">
                <a:tc rowSpan="2">
                  <a:txBody>
                    <a:bodyPr/>
                    <a:lstStyle/>
                    <a:p>
                      <a:pPr marL="438784" marR="320040" indent="146050">
                        <a:lnSpc>
                          <a:spcPct val="82900"/>
                        </a:lnSpc>
                        <a:spcBef>
                          <a:spcPts val="500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ИТОГО 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ПО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ВСЕМ 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РИЧ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35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05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63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4481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900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90830">
                <a:tc>
                  <a:txBody>
                    <a:bodyPr/>
                    <a:lstStyle/>
                    <a:p>
                      <a:pPr marL="109855" algn="ctr">
                        <a:lnSpc>
                          <a:spcPts val="1075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Отпуск</a:t>
                      </a:r>
                      <a:r>
                        <a:rPr sz="9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по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109220" algn="ctr">
                        <a:lnSpc>
                          <a:spcPts val="1030"/>
                        </a:lnSpc>
                        <a:spcBef>
                          <a:spcPts val="85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б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ост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9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ро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дам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00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578865"/>
            <a:ext cx="7853680" cy="48865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sz="2000" b="1" spc="-1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«Отпуск</a:t>
            </a:r>
            <a:r>
              <a:rPr sz="2000" b="1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беременности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родам».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61594" indent="69850">
              <a:spcBef>
                <a:spcPts val="475"/>
              </a:spcBef>
              <a:tabLst>
                <a:tab pos="2333625" algn="l"/>
              </a:tabLst>
            </a:pP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женщины, рожавшие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50-59</a:t>
            </a:r>
            <a:r>
              <a:rPr sz="2000" b="1" spc="-3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предоставлены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подтверждающие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родов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(№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больничного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листа,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sz="20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родильного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дома).	</a:t>
            </a:r>
            <a:endParaRPr lang="ru-RU" sz="2000" spc="-1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61594" indent="69850">
              <a:spcBef>
                <a:spcPts val="475"/>
              </a:spcBef>
              <a:tabLst>
                <a:tab pos="2333625" algn="l"/>
              </a:tabLst>
            </a:pP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этой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строке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указываться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отпуска </a:t>
            </a:r>
            <a:r>
              <a:rPr sz="2000" spc="-5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уходу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малолетними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92710" indent="69850">
              <a:spcBef>
                <a:spcPts val="480"/>
              </a:spcBef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строкам</a:t>
            </a:r>
            <a:r>
              <a:rPr lang="ru-RU"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 smtClean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</a:t>
            </a:r>
            <a:r>
              <a:rPr sz="2000" b="1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000" b="1" spc="-1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sz="2000" b="1" spc="-1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них: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туберкулез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sz="20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</a:t>
            </a:r>
            <a:r>
              <a:rPr sz="20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листка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нетрудоспособности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sz="2000" b="1" spc="-5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92710" indent="69850">
              <a:spcBef>
                <a:spcPts val="48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«отпуск по беременности и родам» - </a:t>
            </a:r>
            <a:r>
              <a:rPr lang="ru-RU"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</a:t>
            </a:r>
            <a:r>
              <a:rPr lang="ru-RU"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</a:t>
            </a:r>
            <a:r>
              <a:rPr lang="ru-RU"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</a:t>
            </a:r>
            <a:r>
              <a:rPr lang="ru-RU" sz="20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нетрудоспособности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142 дней.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/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4F81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них: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аборты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(из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стр.</a:t>
            </a:r>
            <a:r>
              <a:rPr sz="2000" b="1" dirty="0">
                <a:solidFill>
                  <a:srgbClr val="4F81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»-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</a:t>
            </a:r>
            <a:r>
              <a:rPr sz="20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</a:t>
            </a:r>
            <a:r>
              <a:rPr sz="2000" spc="-5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листка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нетрудоспособности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3-5 дней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(э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выделяется</a:t>
            </a:r>
            <a:r>
              <a:rPr sz="20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отдельно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строки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45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строку</a:t>
            </a:r>
            <a:r>
              <a:rPr sz="20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4F81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427075"/>
            <a:ext cx="7757159" cy="1769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  <a:tabLst>
                <a:tab pos="1927860" algn="l"/>
                <a:tab pos="3612515" algn="l"/>
              </a:tabLst>
            </a:pPr>
            <a:r>
              <a:rPr sz="2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Листки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нетрудоспособности,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выданные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иных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	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(протезирование,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донорство,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обследования,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</a:t>
            </a:r>
            <a:r>
              <a:rPr sz="20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</a:t>
            </a:r>
            <a:r>
              <a:rPr sz="20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пациенту	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 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диагноз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«здоров»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5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т.д.)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строки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 smtClean="0">
                <a:solidFill>
                  <a:srgbClr val="4F81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63-64</a:t>
            </a:r>
            <a:r>
              <a:rPr lang="ru-RU" sz="2000" b="1" dirty="0" smtClean="0">
                <a:solidFill>
                  <a:srgbClr val="4F81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sz="20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МКБ-10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>
              <a:lnSpc>
                <a:spcPct val="100000"/>
              </a:lnSpc>
              <a:spcBef>
                <a:spcPts val="1680"/>
              </a:spcBef>
            </a:pPr>
            <a:endParaRPr sz="20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312</Words>
  <Application>Microsoft Office PowerPoint</Application>
  <PresentationFormat>Экран (4:3)</PresentationFormat>
  <Paragraphs>149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Алена Александровна Кандеева</cp:lastModifiedBy>
  <cp:revision>2</cp:revision>
  <dcterms:created xsi:type="dcterms:W3CDTF">2022-12-14T08:12:28Z</dcterms:created>
  <dcterms:modified xsi:type="dcterms:W3CDTF">2022-12-14T08:25:36Z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2022-12-09T00:00:00Z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2022-12-14T00:00:00Z</vt:filetime>
  </property>
</Properties>
</file>