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3" r:id="rId4"/>
    <p:sldId id="258" r:id="rId5"/>
    <p:sldId id="259" r:id="rId6"/>
    <p:sldId id="264" r:id="rId7"/>
    <p:sldId id="272" r:id="rId8"/>
    <p:sldId id="261" r:id="rId9"/>
    <p:sldId id="263" r:id="rId10"/>
    <p:sldId id="262" r:id="rId11"/>
    <p:sldId id="260" r:id="rId12"/>
    <p:sldId id="266" r:id="rId13"/>
    <p:sldId id="267" r:id="rId14"/>
    <p:sldId id="271" r:id="rId15"/>
    <p:sldId id="270" r:id="rId16"/>
    <p:sldId id="274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00" y="-10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2F6ED-98FB-489E-8A33-1C5140A1A9A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8831F-BEF7-4D7C-8243-2B575738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1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90565-2275-49D6-B333-5AD4973D79B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E1514-8FF2-43A1-9D54-932ADC353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69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74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67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74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49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115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94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5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64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3426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912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08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074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698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6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287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76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873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1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2AFDDC-C5BB-4357-83BA-7C0483BF4549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994848" cy="253412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entury Gothic" panose="020B0502020202020204" pitchFamily="34" charset="0"/>
              </a:rPr>
              <a:t>Форма № 12 </a:t>
            </a:r>
            <a:br>
              <a:rPr lang="ru-RU" sz="2800" dirty="0" smtClean="0">
                <a:latin typeface="Century Gothic" panose="020B0502020202020204" pitchFamily="34" charset="0"/>
              </a:rPr>
            </a:br>
            <a:r>
              <a:rPr lang="ru-RU" sz="2800" dirty="0" smtClean="0">
                <a:latin typeface="Century Gothic" panose="020B0502020202020204" pitchFamily="34" charset="0"/>
              </a:rPr>
              <a:t>«СВЕДЕНИЯ О ЧИСЛЕ ЗАБОЛЕВАНИЙ, ЗАРЕГИСТРИРОВАННЫХ У ПАЦИЕНТОВ, ПРОЖИВАЮЩИХ В РАЙОНЕ ОБСЛУЖИВАНИЯ МЕДИЦИНСКОЙ ОРГАНИЗАЦИИ»</a:t>
            </a:r>
            <a:endParaRPr lang="ru-RU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976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2700" lvl="0" indent="0">
              <a:spcBef>
                <a:spcPts val="100"/>
              </a:spcBef>
              <a:buClrTx/>
              <a:buSzTx/>
              <a:buNone/>
            </a:pPr>
            <a:r>
              <a:rPr lang="ru-RU" u="heavy" spc="-20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Контроль</a:t>
            </a:r>
            <a:r>
              <a:rPr lang="ru-RU" u="heavy" spc="30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u="heavy" spc="-10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таблицы</a:t>
            </a:r>
            <a:r>
              <a:rPr lang="ru-RU" u="heavy" spc="5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u="heavy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2000</a:t>
            </a:r>
            <a:r>
              <a:rPr lang="ru-RU" u="heavy" spc="-40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u="heavy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- </a:t>
            </a:r>
            <a:r>
              <a:rPr lang="ru-RU" u="heavy" spc="-10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«девушки»: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lvl="0" indent="0">
              <a:spcBef>
                <a:spcPts val="55"/>
              </a:spcBef>
              <a:buClrTx/>
              <a:buSzTx/>
              <a:buNone/>
            </a:pPr>
            <a:endParaRPr lang="ru-RU" sz="27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31900" lvl="0" indent="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«всего»</a:t>
            </a:r>
            <a:r>
              <a:rPr lang="ru-RU" spc="-1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(гр.4)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–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«из</a:t>
            </a:r>
            <a:r>
              <a:rPr lang="ru-RU" spc="-1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них: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юноши»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 (гр.7)</a:t>
            </a:r>
            <a:r>
              <a:rPr lang="ru-RU" spc="-1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=</a:t>
            </a:r>
            <a:r>
              <a:rPr lang="ru-RU" spc="-1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«всего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девушки»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lvl="0" indent="0">
              <a:spcBef>
                <a:spcPts val="40"/>
              </a:spcBef>
              <a:buClrTx/>
              <a:buSzTx/>
              <a:buNone/>
            </a:pPr>
            <a:endParaRPr lang="ru-RU" sz="27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31900" lvl="0" indent="0">
              <a:spcBef>
                <a:spcPts val="0"/>
              </a:spcBef>
              <a:buClrTx/>
              <a:buSzTx/>
              <a:buNone/>
              <a:tabLst>
                <a:tab pos="9103995" algn="l"/>
              </a:tabLst>
            </a:pP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«с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впервые</a:t>
            </a:r>
            <a:r>
              <a:rPr lang="ru-RU" spc="1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в</a:t>
            </a:r>
            <a:r>
              <a:rPr lang="ru-RU" spc="1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жизни</a:t>
            </a:r>
            <a:r>
              <a:rPr lang="ru-RU" spc="1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..»</a:t>
            </a:r>
            <a:r>
              <a:rPr lang="ru-RU" spc="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(гр.9) –</a:t>
            </a:r>
            <a:r>
              <a:rPr lang="ru-RU" spc="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«из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заболеваний</a:t>
            </a:r>
            <a:r>
              <a:rPr lang="ru-RU" spc="2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…</a:t>
            </a:r>
            <a:r>
              <a:rPr lang="ru-RU" spc="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юноши»	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(гр.13)</a:t>
            </a:r>
            <a:r>
              <a:rPr lang="ru-RU" spc="-9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=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31900" lvl="0" indent="0">
              <a:spcBef>
                <a:spcPts val="145"/>
              </a:spcBef>
              <a:buClrTx/>
              <a:buSzTx/>
              <a:buNone/>
            </a:pP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«девушки</a:t>
            </a:r>
            <a:r>
              <a:rPr lang="ru-RU" spc="-4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впервые»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lvl="0" indent="0">
              <a:spcBef>
                <a:spcPts val="40"/>
              </a:spcBef>
              <a:buClrTx/>
              <a:buSzTx/>
              <a:buNone/>
            </a:pPr>
            <a:endParaRPr lang="ru-RU" sz="27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indent="0">
              <a:spcBef>
                <a:spcPts val="0"/>
              </a:spcBef>
              <a:buClrTx/>
              <a:buSzTx/>
              <a:buNone/>
            </a:pPr>
            <a:r>
              <a:rPr lang="ru-RU" u="heavy" spc="-5" dirty="0">
                <a:solidFill>
                  <a:srgbClr val="3366FF"/>
                </a:solidFill>
                <a:uFill>
                  <a:solidFill>
                    <a:srgbClr val="3366FF"/>
                  </a:solidFill>
                </a:uFill>
                <a:latin typeface="Times New Roman"/>
                <a:cs typeface="Times New Roman"/>
              </a:rPr>
              <a:t>Итого: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lvl="0" indent="0">
              <a:spcBef>
                <a:spcPts val="35"/>
              </a:spcBef>
              <a:buClrTx/>
              <a:buSzTx/>
              <a:buNone/>
            </a:pPr>
            <a:endParaRPr lang="ru-RU" sz="2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680335" marR="2134235" lvl="0" indent="152400">
              <a:lnSpc>
                <a:spcPct val="104600"/>
              </a:lnSpc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«девушки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всего»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- «девушки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впервые»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не</a:t>
            </a:r>
            <a:r>
              <a:rPr lang="ru-RU" spc="-15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должно</a:t>
            </a:r>
            <a:r>
              <a:rPr lang="ru-RU" spc="-1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3366FF"/>
                </a:solidFill>
                <a:latin typeface="Times New Roman"/>
                <a:cs typeface="Times New Roman"/>
              </a:rPr>
              <a:t>быть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FF0000"/>
                </a:solidFill>
                <a:latin typeface="Times New Roman"/>
                <a:cs typeface="Times New Roman"/>
              </a:rPr>
              <a:t>отрицательных</a:t>
            </a:r>
            <a:r>
              <a:rPr lang="ru-RU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3366FF"/>
                </a:solidFill>
                <a:latin typeface="Times New Roman"/>
                <a:cs typeface="Times New Roman"/>
              </a:rPr>
              <a:t>значений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146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Контроль «Взрослых</a:t>
            </a:r>
            <a:r>
              <a:rPr lang="ru-RU" dirty="0" smtClean="0"/>
              <a:t>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Значения в </a:t>
            </a:r>
            <a:r>
              <a:rPr lang="ru-RU" dirty="0" err="1" smtClean="0"/>
              <a:t>графоклетках</a:t>
            </a:r>
            <a:r>
              <a:rPr lang="ru-RU" dirty="0" smtClean="0"/>
              <a:t> </a:t>
            </a:r>
            <a:r>
              <a:rPr lang="ru-RU" dirty="0"/>
              <a:t>таблицы 4000 «Взрослые старше трудоспособного </a:t>
            </a:r>
            <a:r>
              <a:rPr lang="ru-RU" dirty="0" smtClean="0"/>
              <a:t>возраста» не могут быть больше значений </a:t>
            </a:r>
            <a:r>
              <a:rPr lang="ru-RU" dirty="0" err="1" smtClean="0"/>
              <a:t>графоклеток</a:t>
            </a:r>
            <a:r>
              <a:rPr lang="ru-RU" dirty="0" smtClean="0"/>
              <a:t> </a:t>
            </a:r>
            <a:r>
              <a:rPr lang="ru-RU" dirty="0"/>
              <a:t>таблицы 3000 «Взрослые 18 лет и </a:t>
            </a:r>
            <a:r>
              <a:rPr lang="ru-RU" dirty="0" smtClean="0"/>
              <a:t>более»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63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6072336"/>
          </a:xfrm>
        </p:spPr>
        <p:txBody>
          <a:bodyPr>
            <a:normAutofit fontScale="85000" lnSpcReduction="20000"/>
          </a:bodyPr>
          <a:lstStyle/>
          <a:p>
            <a:pPr marR="7620">
              <a:spcBef>
                <a:spcPts val="100"/>
              </a:spcBef>
              <a:tabLst>
                <a:tab pos="0" algn="l"/>
              </a:tabLst>
            </a:pPr>
            <a:r>
              <a:rPr lang="ru-RU" sz="2600" dirty="0" smtClean="0"/>
              <a:t>Пациенты с</a:t>
            </a:r>
            <a:r>
              <a:rPr lang="ru-RU" sz="2600" dirty="0"/>
              <a:t> </a:t>
            </a:r>
            <a:r>
              <a:rPr lang="ru-RU" sz="2600" dirty="0" smtClean="0"/>
              <a:t>острой</a:t>
            </a:r>
            <a:r>
              <a:rPr lang="ru-RU" sz="2600" dirty="0"/>
              <a:t>	ревматической лихорадкой </a:t>
            </a:r>
            <a:r>
              <a:rPr lang="ru-RU" sz="2600" dirty="0" smtClean="0"/>
              <a:t> находятся на диспансерном учете в течение 3-х месяцев, поэтому в </a:t>
            </a:r>
            <a:r>
              <a:rPr lang="ru-RU" sz="2600" dirty="0"/>
              <a:t>графе 15 таблиц 1000, 2000, 3000 и 4000 показывают только тех пациентов, которые </a:t>
            </a:r>
            <a:r>
              <a:rPr lang="ru-RU" sz="2600" b="1" dirty="0"/>
              <a:t>заболели </a:t>
            </a:r>
            <a:r>
              <a:rPr lang="ru-RU" sz="2600" b="1" dirty="0" smtClean="0"/>
              <a:t>в четвертом </a:t>
            </a:r>
            <a:r>
              <a:rPr lang="ru-RU" sz="2600" b="1" dirty="0"/>
              <a:t>квартале отчетного года</a:t>
            </a:r>
            <a:r>
              <a:rPr lang="ru-RU" sz="2600" dirty="0" smtClean="0"/>
              <a:t>.</a:t>
            </a:r>
          </a:p>
          <a:p>
            <a:pPr marR="7620">
              <a:spcBef>
                <a:spcPts val="100"/>
              </a:spcBef>
              <a:tabLst>
                <a:tab pos="0" algn="l"/>
              </a:tabLst>
            </a:pPr>
            <a:r>
              <a:rPr lang="ru-RU" sz="2600" dirty="0" smtClean="0"/>
              <a:t>Если </a:t>
            </a:r>
            <a:r>
              <a:rPr lang="ru-RU" sz="2600" dirty="0"/>
              <a:t>заболевание перешло в хроническую форму, то пациента по </a:t>
            </a:r>
            <a:r>
              <a:rPr lang="ru-RU" sz="2600" dirty="0" smtClean="0"/>
              <a:t>строке 10.1 (острая фаза) </a:t>
            </a:r>
            <a:r>
              <a:rPr lang="ru-RU" sz="2600" dirty="0"/>
              <a:t>с учета снимают, а по строке 10.2 берут на учет, как впервые выявленное хроническое  заболевание</a:t>
            </a:r>
            <a:r>
              <a:rPr lang="ru-RU" sz="2600" dirty="0" smtClean="0"/>
              <a:t>.</a:t>
            </a:r>
          </a:p>
          <a:p>
            <a:pPr marL="0" marR="7620" indent="0">
              <a:lnSpc>
                <a:spcPct val="100000"/>
              </a:lnSpc>
              <a:spcBef>
                <a:spcPts val="100"/>
              </a:spcBef>
              <a:buNone/>
              <a:tabLst>
                <a:tab pos="0" algn="l"/>
              </a:tabLst>
            </a:pPr>
            <a:endParaRPr lang="ru-RU" sz="2600" dirty="0"/>
          </a:p>
          <a:p>
            <a:r>
              <a:rPr lang="ru-RU" sz="2600" dirty="0"/>
              <a:t>Пациенты с острыми, повторными инфарктами </a:t>
            </a:r>
            <a:r>
              <a:rPr lang="ru-RU" sz="2600" dirty="0" smtClean="0"/>
              <a:t>миокарда, острыми </a:t>
            </a:r>
            <a:r>
              <a:rPr lang="ru-RU" sz="2600" dirty="0"/>
              <a:t>нарушениями мозгового  кровообращения наблюдаются в течение </a:t>
            </a:r>
            <a:r>
              <a:rPr lang="ru-RU" sz="2600" dirty="0" smtClean="0"/>
              <a:t>эпизода - 28 </a:t>
            </a:r>
            <a:r>
              <a:rPr lang="ru-RU" sz="2600" dirty="0"/>
              <a:t>дней </a:t>
            </a:r>
            <a:r>
              <a:rPr lang="ru-RU" sz="2600" dirty="0" smtClean="0"/>
              <a:t>(ИМ) и </a:t>
            </a:r>
            <a:r>
              <a:rPr lang="ru-RU" sz="2600" dirty="0"/>
              <a:t>30 </a:t>
            </a:r>
            <a:r>
              <a:rPr lang="ru-RU" sz="2600" dirty="0" smtClean="0"/>
              <a:t>дней (ОНМК), </a:t>
            </a:r>
            <a:r>
              <a:rPr lang="ru-RU" sz="2600" dirty="0"/>
              <a:t>а затем снимаются с диспансерного  учета, поэтому в графе 15 таблиц 2000, 3000 и 4000 отмечают только тех пациентов, которые  </a:t>
            </a:r>
            <a:r>
              <a:rPr lang="ru-RU" sz="2600" b="1" dirty="0"/>
              <a:t>заболели в декабре </a:t>
            </a:r>
            <a:r>
              <a:rPr lang="ru-RU" sz="2600" dirty="0"/>
              <a:t>текущего года.</a:t>
            </a:r>
          </a:p>
          <a:p>
            <a:endParaRPr lang="ru-RU" sz="2600" dirty="0" smtClean="0"/>
          </a:p>
          <a:p>
            <a:r>
              <a:rPr lang="ru-RU" sz="2600" dirty="0" smtClean="0"/>
              <a:t>Диагноз </a:t>
            </a:r>
            <a:r>
              <a:rPr lang="ru-RU" sz="2600" dirty="0"/>
              <a:t>I69 «последствия цереброваскулярных болезней» </a:t>
            </a:r>
            <a:r>
              <a:rPr lang="ru-RU" sz="2600" dirty="0"/>
              <a:t> не используется  в статистике заболеваемости, а используется в статистике смертности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897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r>
              <a:rPr lang="ru-RU" sz="2200" dirty="0"/>
              <a:t>Пациенты с острыми пневмониями наблюдаются в течение 6 месяцев, а затем снимаются с  диспансерного учета, поэтому в графе 15 таблиц 1000, 2000, 3000 и 4000 показываются только те  пациенты, которые </a:t>
            </a:r>
            <a:r>
              <a:rPr lang="ru-RU" sz="2200" b="1" dirty="0"/>
              <a:t>заболели во втором </a:t>
            </a:r>
            <a:r>
              <a:rPr lang="ru-RU" sz="2200" b="1" dirty="0" smtClean="0"/>
              <a:t>полугодии</a:t>
            </a:r>
            <a:r>
              <a:rPr lang="ru-RU" sz="2200" dirty="0" smtClean="0"/>
              <a:t>.</a:t>
            </a:r>
          </a:p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endParaRPr lang="ru-RU" sz="2200" dirty="0" smtClean="0"/>
          </a:p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r>
              <a:rPr lang="ru-RU" sz="2200" dirty="0" smtClean="0"/>
              <a:t>Дети состоят на диспансерном учете – </a:t>
            </a:r>
            <a:r>
              <a:rPr lang="ru-RU" sz="2200" dirty="0"/>
              <a:t>12 </a:t>
            </a:r>
            <a:r>
              <a:rPr lang="ru-RU" sz="2200" dirty="0" smtClean="0"/>
              <a:t>месяцев.</a:t>
            </a:r>
          </a:p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endParaRPr lang="ru-RU" sz="2200" dirty="0"/>
          </a:p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r>
              <a:rPr lang="ru-RU" sz="2200" dirty="0" smtClean="0"/>
              <a:t>В графе</a:t>
            </a:r>
            <a:r>
              <a:rPr lang="ru-RU" sz="2200" dirty="0"/>
              <a:t> </a:t>
            </a:r>
            <a:r>
              <a:rPr lang="ru-RU" sz="2200" dirty="0" smtClean="0"/>
              <a:t>15 таблицы 1500 показываются дети, которые заболели пневмонией во второй половине </a:t>
            </a:r>
            <a:r>
              <a:rPr lang="ru-RU" sz="2200" dirty="0"/>
              <a:t>первого года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226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876800"/>
          </a:xfrm>
        </p:spPr>
        <p:txBody>
          <a:bodyPr/>
          <a:lstStyle/>
          <a:p>
            <a:r>
              <a:rPr lang="ru-RU" dirty="0" smtClean="0"/>
              <a:t>Травмы и отравления </a:t>
            </a:r>
            <a:r>
              <a:rPr lang="ru-RU" dirty="0"/>
              <a:t>форме № </a:t>
            </a:r>
            <a:r>
              <a:rPr lang="ru-RU" dirty="0" smtClean="0"/>
              <a:t>12 соответствуют, травмам указанным </a:t>
            </a:r>
            <a:r>
              <a:rPr lang="ru-RU" dirty="0"/>
              <a:t>в форме № 57 «Сведения о травмах, отравлениях и некоторых других последствиях воздействия внешних причин»</a:t>
            </a:r>
          </a:p>
          <a:p>
            <a:r>
              <a:rPr lang="ru-RU" dirty="0"/>
              <a:t>Некоторые состояния из </a:t>
            </a:r>
            <a:r>
              <a:rPr lang="en-US" dirty="0"/>
              <a:t>XIX</a:t>
            </a:r>
            <a:r>
              <a:rPr lang="ru-RU" dirty="0"/>
              <a:t> класса МКБ-10 могут иметь хроническое течение (лучевая болезнь), она со второго года учета, регистрируется со знаком «-» в форме № 12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Расхождение данных формы № 12 и формы № 57 требует пояснения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577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 составлении формы № 12 необходимо провести </a:t>
            </a:r>
            <a:r>
              <a:rPr lang="ru-RU" sz="3200" dirty="0" err="1" smtClean="0"/>
              <a:t>внутриформенный</a:t>
            </a:r>
            <a:r>
              <a:rPr lang="ru-RU" sz="3200" dirty="0" smtClean="0"/>
              <a:t>, </a:t>
            </a:r>
            <a:r>
              <a:rPr lang="ru-RU" sz="3200" dirty="0" err="1" smtClean="0"/>
              <a:t>межформенный</a:t>
            </a:r>
            <a:r>
              <a:rPr lang="ru-RU" sz="3200" dirty="0" smtClean="0"/>
              <a:t> и межгодовой контроли и рассчитать показатели заболеваемости и сравнить их с предыдущим годом</a:t>
            </a:r>
          </a:p>
          <a:p>
            <a:endParaRPr lang="ru-RU" sz="3200" dirty="0" smtClean="0"/>
          </a:p>
          <a:p>
            <a:r>
              <a:rPr lang="ru-RU" sz="3200" dirty="0" err="1" smtClean="0"/>
              <a:t>Межформенная</a:t>
            </a:r>
            <a:r>
              <a:rPr lang="ru-RU" sz="3200" dirty="0" smtClean="0"/>
              <a:t> проверка проводится с формами №14, № 32, №57, №11 и № 37, № 10 и № 36, №9 и № 34 и т.д.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27511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094" y="422176"/>
            <a:ext cx="8229600" cy="990600"/>
          </a:xfrm>
        </p:spPr>
        <p:txBody>
          <a:bodyPr/>
          <a:lstStyle/>
          <a:p>
            <a:r>
              <a:rPr lang="ru-RU" dirty="0"/>
              <a:t>Изменения в форме 12  за 2022 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Таблицы 1000</a:t>
            </a:r>
            <a:r>
              <a:rPr lang="ru-RU" dirty="0"/>
              <a:t>, 2000, 3000, </a:t>
            </a:r>
            <a:r>
              <a:rPr lang="ru-RU" dirty="0" smtClean="0"/>
              <a:t>4000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1" t="20185" r="56763" b="57408"/>
          <a:stretch/>
        </p:blipFill>
        <p:spPr bwMode="auto">
          <a:xfrm>
            <a:off x="121032" y="1628800"/>
            <a:ext cx="6159117" cy="3530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0" t="39815" r="56764" b="50370"/>
          <a:stretch/>
        </p:blipFill>
        <p:spPr bwMode="auto">
          <a:xfrm>
            <a:off x="121032" y="5085184"/>
            <a:ext cx="6159118" cy="155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031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094" y="422176"/>
            <a:ext cx="8229600" cy="774576"/>
          </a:xfrm>
        </p:spPr>
        <p:txBody>
          <a:bodyPr/>
          <a:lstStyle/>
          <a:p>
            <a:r>
              <a:rPr lang="ru-RU" dirty="0"/>
              <a:t>Изменения в форме 12  за 2022 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Таблицы 1100</a:t>
            </a:r>
            <a:r>
              <a:rPr lang="ru-RU" dirty="0"/>
              <a:t>, </a:t>
            </a:r>
            <a:r>
              <a:rPr lang="ru-RU" dirty="0" smtClean="0"/>
              <a:t>2100</a:t>
            </a:r>
            <a:r>
              <a:rPr lang="ru-RU" dirty="0"/>
              <a:t>, </a:t>
            </a:r>
            <a:r>
              <a:rPr lang="ru-RU" dirty="0" smtClean="0"/>
              <a:t>3100</a:t>
            </a:r>
            <a:r>
              <a:rPr lang="ru-RU" dirty="0"/>
              <a:t>, </a:t>
            </a:r>
            <a:r>
              <a:rPr lang="ru-RU" dirty="0" smtClean="0"/>
              <a:t>4100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3" t="37701" r="27327" b="12950"/>
          <a:stretch/>
        </p:blipFill>
        <p:spPr bwMode="auto">
          <a:xfrm>
            <a:off x="395536" y="1628800"/>
            <a:ext cx="8355725" cy="5076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283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094" y="422176"/>
            <a:ext cx="8229600" cy="774576"/>
          </a:xfrm>
        </p:spPr>
        <p:txBody>
          <a:bodyPr/>
          <a:lstStyle/>
          <a:p>
            <a:r>
              <a:rPr lang="ru-RU" dirty="0"/>
              <a:t>Изменения в форме 12  за 2022 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1900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числа новорожденных поступивших под наблюдение (табл. 1700) обследовано на: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фенилкетонурию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1____,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врожденный гипотиреоз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2______,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адреногенитальный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3______,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галактоземию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4______,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муковисцидоз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5______,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расширенный неонатальный скрининг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6______.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6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264696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Century" panose="02040604050505020304" pitchFamily="18" charset="0"/>
              </a:rPr>
              <a:t>Форма федерального статистического наблюдения № 12 «Сведения о</a:t>
            </a:r>
            <a:r>
              <a:rPr lang="en-US" dirty="0" smtClean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числе заболеваний, зарегистрированных у пациентов, проживающих в</a:t>
            </a:r>
            <a:r>
              <a:rPr lang="en-US" dirty="0" smtClean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районе обслуживания медицинской организации», составляется всеми</a:t>
            </a:r>
            <a:r>
              <a:rPr lang="en-US" dirty="0" smtClean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медицинскими организациями, входящими в номенклатуру медицинских</a:t>
            </a:r>
            <a:r>
              <a:rPr lang="en-US" dirty="0" smtClean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организаций, оказывающих медицинскую помощь в амбулаторных</a:t>
            </a:r>
            <a:r>
              <a:rPr lang="en-US" dirty="0" smtClean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условиях и имеющих прикрепленное население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В отчет по форме </a:t>
            </a:r>
            <a:r>
              <a:rPr lang="ru-RU" dirty="0" smtClean="0">
                <a:latin typeface="Century" panose="02040604050505020304" pitchFamily="18" charset="0"/>
              </a:rPr>
              <a:t>№ 12 </a:t>
            </a:r>
            <a:r>
              <a:rPr lang="ru-RU" dirty="0">
                <a:latin typeface="Century" panose="02040604050505020304" pitchFamily="18" charset="0"/>
              </a:rPr>
              <a:t>включаются сведения о числе зарегистрированных в данном  учреждении у пациентов заболеваний и о больных с заболеваниями, по поводу которых  осуществляется диспансерное </a:t>
            </a:r>
            <a:r>
              <a:rPr lang="ru-RU" dirty="0">
                <a:latin typeface="Century" panose="02040604050505020304" pitchFamily="18" charset="0"/>
              </a:rPr>
              <a:t>наблюдение.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Форма </a:t>
            </a:r>
            <a:r>
              <a:rPr lang="ru-RU" dirty="0" smtClean="0">
                <a:latin typeface="Century" panose="02040604050505020304" pitchFamily="18" charset="0"/>
              </a:rPr>
              <a:t>№ 12 </a:t>
            </a:r>
            <a:r>
              <a:rPr lang="ru-RU" dirty="0">
                <a:latin typeface="Century" panose="02040604050505020304" pitchFamily="18" charset="0"/>
              </a:rPr>
              <a:t>формируется на </a:t>
            </a:r>
            <a:r>
              <a:rPr lang="ru-RU" dirty="0">
                <a:latin typeface="Century" panose="02040604050505020304" pitchFamily="18" charset="0"/>
              </a:rPr>
              <a:t>основании сведений о пациентах получавших  медицинскую помощь в амбулаторных условиях  с 01 января по 31 декабря 2022 </a:t>
            </a:r>
            <a:r>
              <a:rPr lang="ru-RU" dirty="0" smtClean="0">
                <a:latin typeface="Century" panose="02040604050505020304" pitchFamily="18" charset="0"/>
              </a:rPr>
              <a:t>года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Форма 12 заполняется на основании первичной учетной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медицинской </a:t>
            </a:r>
            <a:r>
              <a:rPr lang="ru-RU" dirty="0" smtClean="0">
                <a:latin typeface="Century" panose="02040604050505020304" pitchFamily="18" charset="0"/>
              </a:rPr>
              <a:t>документации</a:t>
            </a:r>
            <a:endParaRPr lang="ru-RU" dirty="0">
              <a:latin typeface="Century" panose="020406040505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0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Форма 12 формируется по 6 </a:t>
            </a:r>
            <a:r>
              <a:rPr lang="ru-RU" dirty="0" smtClean="0"/>
              <a:t>разделам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ru-RU" sz="2000" dirty="0">
                <a:latin typeface="Century" panose="02040604050505020304" pitchFamily="18" charset="0"/>
              </a:rPr>
              <a:t>Дети </a:t>
            </a:r>
            <a:r>
              <a:rPr lang="ru-RU" sz="2000" dirty="0">
                <a:latin typeface="Century" panose="02040604050505020304" pitchFamily="18" charset="0"/>
              </a:rPr>
              <a:t>(0-14 лет включительно) - 1000, 1001, 1002, 1003, 1004, 1100.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lang="ru-RU" sz="2000" dirty="0">
                <a:latin typeface="Century" panose="02040604050505020304" pitchFamily="18" charset="0"/>
              </a:rPr>
              <a:t>Дети первых трех лет жизни - 1500, 1700, 1800, 1900, Дети первого года жизни -1600, 1601, 1650.</a:t>
            </a: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lang="ru-RU" sz="2000" dirty="0">
                <a:latin typeface="Century" panose="02040604050505020304" pitchFamily="18" charset="0"/>
              </a:rPr>
              <a:t>Дети (15-17 лет включительно) - 2000, 2001, 2003, 2004, 2100.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lang="ru-RU" sz="2000" dirty="0">
                <a:latin typeface="Century" panose="02040604050505020304" pitchFamily="18" charset="0"/>
              </a:rPr>
              <a:t>Взрослые (18 лет и более) - 3000, 3002, 3003, 3004, 3005, 3100.</a:t>
            </a: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lang="ru-RU" sz="2000" dirty="0">
                <a:latin typeface="Century" panose="02040604050505020304" pitchFamily="18" charset="0"/>
              </a:rPr>
              <a:t>Взрослые старше трудоспособного возраста - 4000, 4001, 4003, 4004, 4100.</a:t>
            </a: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lang="ru-RU" sz="2000" dirty="0">
                <a:latin typeface="Century" panose="02040604050505020304" pitchFamily="18" charset="0"/>
              </a:rPr>
              <a:t>Диспансеризация студентов высших учебных заведений – 5000, 5100</a:t>
            </a:r>
          </a:p>
          <a:p>
            <a:endParaRPr lang="ru-RU" sz="2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75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Форму включают: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962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все </a:t>
            </a:r>
            <a:r>
              <a:rPr lang="ru-RU" dirty="0"/>
              <a:t>случаи острых </a:t>
            </a:r>
            <a:r>
              <a:rPr lang="ru-RU" dirty="0" smtClean="0"/>
              <a:t>заболеваний. Каждый </a:t>
            </a:r>
            <a:r>
              <a:rPr lang="ru-RU" dirty="0"/>
              <a:t>случай острого заболевания, зарегистрированный в текущем году, </a:t>
            </a:r>
            <a:r>
              <a:rPr lang="ru-RU" dirty="0" smtClean="0"/>
              <a:t>не </a:t>
            </a:r>
            <a:r>
              <a:rPr lang="ru-RU" dirty="0"/>
              <a:t>подлежит перерегистрации в </a:t>
            </a:r>
            <a:r>
              <a:rPr lang="ru-RU" dirty="0" smtClean="0"/>
              <a:t>следующем;</a:t>
            </a:r>
          </a:p>
          <a:p>
            <a:r>
              <a:rPr lang="ru-RU" dirty="0" smtClean="0"/>
              <a:t>один </a:t>
            </a:r>
            <a:r>
              <a:rPr lang="ru-RU" dirty="0"/>
              <a:t>раз в </a:t>
            </a:r>
            <a:r>
              <a:rPr lang="ru-RU" dirty="0" smtClean="0"/>
              <a:t>год </a:t>
            </a:r>
            <a:r>
              <a:rPr lang="ru-RU" dirty="0"/>
              <a:t>сведения об основном, фоновом, конкурирующем </a:t>
            </a:r>
            <a:r>
              <a:rPr lang="ru-RU" dirty="0" smtClean="0"/>
              <a:t>и сопутствующем </a:t>
            </a:r>
            <a:r>
              <a:rPr lang="ru-RU" dirty="0"/>
              <a:t>хронических </a:t>
            </a:r>
            <a:r>
              <a:rPr lang="ru-RU" dirty="0" smtClean="0"/>
              <a:t>заболеваниях (регистрируется в листе уточненных диагнозов формы № 025/у «Медицинская карта пациента, получающего медицинскую помощь в амбулаторных условиях»;</a:t>
            </a:r>
            <a:endParaRPr lang="ru-RU" dirty="0"/>
          </a:p>
          <a:p>
            <a:r>
              <a:rPr lang="ru-RU" dirty="0" smtClean="0"/>
              <a:t>диагнозы</a:t>
            </a:r>
            <a:r>
              <a:rPr lang="ru-RU" dirty="0"/>
              <a:t>, зарегистрированные в стационаре, на </a:t>
            </a:r>
            <a:r>
              <a:rPr lang="ru-RU" dirty="0" smtClean="0"/>
              <a:t>основании «Выписного </a:t>
            </a:r>
            <a:r>
              <a:rPr lang="ru-RU" dirty="0"/>
              <a:t>эпикриза»;</a:t>
            </a:r>
          </a:p>
          <a:p>
            <a:r>
              <a:rPr lang="ru-RU" dirty="0"/>
              <a:t>При обострении хронических заболеваний, регистрируют эти хронические заболевания, а не их острые формы </a:t>
            </a:r>
          </a:p>
          <a:p>
            <a:r>
              <a:rPr lang="ru-RU" dirty="0" smtClean="0"/>
              <a:t>в </a:t>
            </a:r>
            <a:r>
              <a:rPr lang="ru-RU" dirty="0"/>
              <a:t>случае смерти пациента регистрация нозологий обязательна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74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Форму не включают: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/>
          <a:lstStyle/>
          <a:p>
            <a:r>
              <a:rPr lang="ru-RU" dirty="0" smtClean="0"/>
              <a:t>Заболевания, коды которых </a:t>
            </a:r>
            <a:r>
              <a:rPr lang="ru-RU" dirty="0"/>
              <a:t>отмечены «*» </a:t>
            </a:r>
            <a:endParaRPr lang="ru-RU" dirty="0" smtClean="0"/>
          </a:p>
          <a:p>
            <a:r>
              <a:rPr lang="ru-RU" dirty="0" smtClean="0"/>
              <a:t>сведения </a:t>
            </a:r>
            <a:r>
              <a:rPr lang="ru-RU" dirty="0"/>
              <a:t>об осложнениях основного и других заболеваний;</a:t>
            </a:r>
          </a:p>
          <a:p>
            <a:r>
              <a:rPr lang="ru-RU" dirty="0" smtClean="0"/>
              <a:t>сведения </a:t>
            </a:r>
            <a:r>
              <a:rPr lang="ru-RU" dirty="0"/>
              <a:t>об обострениях хронических заболеваний;</a:t>
            </a:r>
          </a:p>
          <a:p>
            <a:r>
              <a:rPr lang="ru-RU" dirty="0" smtClean="0"/>
              <a:t>подозрения </a:t>
            </a:r>
            <a:r>
              <a:rPr lang="ru-RU" dirty="0"/>
              <a:t>на заболевания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5355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Обратить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Острых заболеваний </a:t>
            </a:r>
            <a:r>
              <a:rPr lang="ru-RU" dirty="0"/>
              <a:t>(ОРВИ, пневмонии, </a:t>
            </a:r>
            <a:r>
              <a:rPr lang="ru-RU" dirty="0" smtClean="0"/>
              <a:t>ОНМК, травмы </a:t>
            </a:r>
            <a:r>
              <a:rPr lang="ru-RU" dirty="0"/>
              <a:t>и т.д.),  </a:t>
            </a:r>
            <a:r>
              <a:rPr lang="ru-RU" dirty="0" smtClean="0"/>
              <a:t>выявленных </a:t>
            </a:r>
            <a:r>
              <a:rPr lang="ru-RU" dirty="0"/>
              <a:t>при </a:t>
            </a:r>
            <a:r>
              <a:rPr lang="ru-RU" dirty="0" err="1"/>
              <a:t>профосмотре</a:t>
            </a:r>
            <a:r>
              <a:rPr lang="ru-RU" dirty="0"/>
              <a:t> и </a:t>
            </a:r>
            <a:r>
              <a:rPr lang="ru-RU" dirty="0" smtClean="0"/>
              <a:t>диспансеризации </a:t>
            </a:r>
            <a:r>
              <a:rPr lang="ru-RU" b="1" dirty="0" smtClean="0"/>
              <a:t>не должно быть! </a:t>
            </a:r>
            <a:r>
              <a:rPr lang="ru-RU" dirty="0" smtClean="0"/>
              <a:t>Пациента обязаны направить к профильному специалисту для дальнейшего лечения.</a:t>
            </a:r>
          </a:p>
          <a:p>
            <a:endParaRPr lang="ru-RU" dirty="0"/>
          </a:p>
          <a:p>
            <a:r>
              <a:rPr lang="ru-RU" dirty="0"/>
              <a:t>Заболевания: </a:t>
            </a:r>
            <a:r>
              <a:rPr lang="ru-RU" dirty="0" err="1"/>
              <a:t>фенилкетонурия</a:t>
            </a:r>
            <a:r>
              <a:rPr lang="ru-RU" dirty="0"/>
              <a:t>, </a:t>
            </a:r>
            <a:r>
              <a:rPr lang="ru-RU" dirty="0" err="1"/>
              <a:t>муковисцидоз</a:t>
            </a:r>
            <a:r>
              <a:rPr lang="ru-RU" dirty="0"/>
              <a:t>, </a:t>
            </a:r>
            <a:r>
              <a:rPr lang="ru-RU" dirty="0" err="1"/>
              <a:t>галактоземия</a:t>
            </a:r>
            <a:r>
              <a:rPr lang="ru-RU" dirty="0"/>
              <a:t>, адреногенитальный синдром, врожденный </a:t>
            </a:r>
            <a:r>
              <a:rPr lang="ru-RU" dirty="0" err="1"/>
              <a:t>гипотериоз</a:t>
            </a:r>
            <a:r>
              <a:rPr lang="ru-RU" dirty="0"/>
              <a:t> не может быть зарегистрирован впервые у лиц старше 18 лет и старше трудоспособного возраста, которые должны выявляться в неонатальном периоде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978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Обратить внимание: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форме № 12 по всем графам и строкам не может быть отрицательных значений, в том числе у лиц трудоспособного возраста и девушек</a:t>
            </a:r>
          </a:p>
          <a:p>
            <a:r>
              <a:rPr lang="ru-RU" dirty="0" smtClean="0"/>
              <a:t>Количество </a:t>
            </a:r>
            <a:r>
              <a:rPr lang="ru-RU" dirty="0"/>
              <a:t>зарегистрированных пациентов в форме № 12 </a:t>
            </a:r>
            <a:r>
              <a:rPr lang="ru-RU" b="1" dirty="0" smtClean="0"/>
              <a:t>не может быть больше </a:t>
            </a:r>
            <a:r>
              <a:rPr lang="ru-RU" dirty="0" smtClean="0"/>
              <a:t>численности прикрепленного населения.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4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4876800"/>
          </a:xfrm>
        </p:spPr>
        <p:txBody>
          <a:bodyPr/>
          <a:lstStyle/>
          <a:p>
            <a:r>
              <a:rPr lang="ru-RU" dirty="0" smtClean="0"/>
              <a:t>В таблицы 1500, 1600, 1650, 1700, 1800, 1900 вносится информация о детях, которым в 2022 году исполнился 1 год. Соответственно родились они с 1.01.2021 по 31.12.2021 года.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детей 1 года жизни хронических заболеваний </a:t>
            </a:r>
            <a:r>
              <a:rPr lang="ru-RU" b="1" dirty="0"/>
              <a:t>быть не должно</a:t>
            </a:r>
            <a:r>
              <a:rPr lang="ru-RU" b="1" dirty="0" smtClean="0"/>
              <a:t>!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Данные </a:t>
            </a:r>
            <a:r>
              <a:rPr lang="ru-RU" sz="2800" dirty="0">
                <a:solidFill>
                  <a:srgbClr val="FF0000"/>
                </a:solidFill>
              </a:rPr>
              <a:t>таблицы 1500 «Дети первых трех лет жизни» </a:t>
            </a:r>
            <a:r>
              <a:rPr lang="ru-RU" sz="2800" b="1" dirty="0">
                <a:solidFill>
                  <a:srgbClr val="FF0000"/>
                </a:solidFill>
              </a:rPr>
              <a:t>не могут быть больше</a:t>
            </a:r>
            <a:r>
              <a:rPr lang="ru-RU" sz="2800" dirty="0">
                <a:solidFill>
                  <a:srgbClr val="FF0000"/>
                </a:solidFill>
              </a:rPr>
              <a:t> данных таблицы 1000 «Дети (</a:t>
            </a:r>
            <a:r>
              <a:rPr lang="ru-RU" sz="2800" dirty="0" smtClean="0">
                <a:solidFill>
                  <a:srgbClr val="FF0000"/>
                </a:solidFill>
              </a:rPr>
              <a:t>0-14 </a:t>
            </a:r>
            <a:r>
              <a:rPr lang="ru-RU" sz="2800" dirty="0">
                <a:solidFill>
                  <a:srgbClr val="FF0000"/>
                </a:solidFill>
              </a:rPr>
              <a:t>лет включительно)»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094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r>
              <a:rPr lang="ru-RU" sz="2800" dirty="0"/>
              <a:t>переход из одной возрастной группы в другую </a:t>
            </a:r>
            <a:r>
              <a:rPr lang="ru-RU" sz="2800" dirty="0" smtClean="0"/>
              <a:t>проводится </a:t>
            </a:r>
            <a:r>
              <a:rPr lang="ru-RU" sz="2800" dirty="0"/>
              <a:t>на начало года в </a:t>
            </a:r>
            <a:r>
              <a:rPr lang="ru-RU" sz="2800" dirty="0" smtClean="0"/>
              <a:t>не зависимости </a:t>
            </a:r>
            <a:r>
              <a:rPr lang="ru-RU" sz="2800" dirty="0"/>
              <a:t>от того, когда у ребёнка или подростка день  </a:t>
            </a:r>
            <a:r>
              <a:rPr lang="ru-RU" sz="2800" dirty="0"/>
              <a:t>рождения. </a:t>
            </a:r>
            <a:r>
              <a:rPr lang="ru-RU" sz="2800" dirty="0"/>
              <a:t>При этом вся их ранее известная заболеваемость показывается в графе 4 –  всего, и только вновь выявленная в текущем году в первичной заболеваемости (графы  9 и 11 у подростков, графа 9 у взрослых) соответствующих таблиц.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5847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259</TotalTime>
  <Words>952</Words>
  <Application>Microsoft Office PowerPoint</Application>
  <PresentationFormat>Экран (4:3)</PresentationFormat>
  <Paragraphs>91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Ясность</vt:lpstr>
      <vt:lpstr>Форма № 12  «СВЕДЕНИЯ О ЧИСЛЕ ЗАБОЛЕВАНИЙ, ЗАРЕГИСТРИРОВАННЫХ У ПАЦИЕНТОВ, ПРОЖИВАЮЩИХ В РАЙОНЕ ОБСЛУЖИВАНИЯ МЕДИЦИНСКОЙ ОРГАНИЗАЦИИ»</vt:lpstr>
      <vt:lpstr>Презентация PowerPoint</vt:lpstr>
      <vt:lpstr>Форма 12 формируется по 6 разделам</vt:lpstr>
      <vt:lpstr>в Форму включают: </vt:lpstr>
      <vt:lpstr>в Форму не включают: </vt:lpstr>
      <vt:lpstr>Обратить внимание</vt:lpstr>
      <vt:lpstr>Обратить внимание: </vt:lpstr>
      <vt:lpstr>Презентация PowerPoint</vt:lpstr>
      <vt:lpstr>Презентация PowerPoint</vt:lpstr>
      <vt:lpstr>Презентация PowerPoint</vt:lpstr>
      <vt:lpstr>Контроль «Взрослых»: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 в форме 12  за 2022 год</vt:lpstr>
      <vt:lpstr>Изменения в форме 12  за 2022 год</vt:lpstr>
      <vt:lpstr>Изменения в форме 12  за 2022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Александровна Кандеева</dc:creator>
  <cp:lastModifiedBy>Алена Александровна Кандеева</cp:lastModifiedBy>
  <cp:revision>19</cp:revision>
  <cp:lastPrinted>2022-12-16T05:19:46Z</cp:lastPrinted>
  <dcterms:created xsi:type="dcterms:W3CDTF">2022-12-16T01:22:24Z</dcterms:created>
  <dcterms:modified xsi:type="dcterms:W3CDTF">2022-12-16T05:42:22Z</dcterms:modified>
</cp:coreProperties>
</file>