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  <p:sldId id="266" r:id="rId11"/>
    <p:sldId id="268" r:id="rId12"/>
    <p:sldId id="269" r:id="rId13"/>
    <p:sldId id="270" r:id="rId14"/>
    <p:sldId id="262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290" y="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1BE284C-36D2-4958-BA12-D16BFE4CCD7E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/>
              <a:t>Форма № 14 «Сведения о деятельности  подразделений медицинской организации,  оказывающих медицинскую помощь в  стационарных условиях»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871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/>
          <a:lstStyle/>
          <a:p>
            <a:pPr marL="12700" lvl="0" indent="0">
              <a:spcBef>
                <a:spcPts val="0"/>
              </a:spcBef>
              <a:buClrTx/>
              <a:buSzTx/>
              <a:buNone/>
              <a:tabLst>
                <a:tab pos="9585960" algn="l"/>
              </a:tabLst>
            </a:pPr>
            <a:r>
              <a:rPr lang="ru-RU" sz="1400" b="1" dirty="0">
                <a:solidFill>
                  <a:prstClr val="black"/>
                </a:solidFill>
                <a:cs typeface="Arial"/>
              </a:rPr>
              <a:t>(2300)</a:t>
            </a:r>
            <a:r>
              <a:rPr lang="ru-RU" sz="1400" b="1" spc="-20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Поступило</a:t>
            </a:r>
            <a:r>
              <a:rPr lang="ru-RU" sz="1400" spc="3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пациентов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с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инфарктом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миокарда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3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сутки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от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начала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заболевания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1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том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числе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12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часов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2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spc="-3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2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них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2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3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,</a:t>
            </a:r>
            <a:r>
              <a:rPr lang="ru-RU" sz="1400" spc="2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35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них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(стр.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1)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проведены: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тромболитическая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терапия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4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-1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5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стентирование</a:t>
            </a:r>
            <a:r>
              <a:rPr lang="ru-RU" sz="1400" spc="39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5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;</a:t>
            </a:r>
            <a:endParaRPr lang="ru-RU" sz="1400" dirty="0">
              <a:solidFill>
                <a:prstClr val="black"/>
              </a:solidFill>
              <a:latin typeface="Microsoft Sans Serif"/>
              <a:cs typeface="Microsoft Sans Serif"/>
            </a:endParaRPr>
          </a:p>
          <a:p>
            <a:pPr marL="12700" marR="36195" lvl="0" indent="0">
              <a:spcBef>
                <a:spcPts val="5"/>
              </a:spcBef>
              <a:buClrTx/>
              <a:buSzTx/>
              <a:buNone/>
              <a:tabLst>
                <a:tab pos="1712595" algn="l"/>
                <a:tab pos="4225290" algn="l"/>
                <a:tab pos="6068060" algn="l"/>
                <a:tab pos="6311900" algn="l"/>
                <a:tab pos="7486650" algn="l"/>
                <a:tab pos="11249025" algn="l"/>
              </a:tabLst>
            </a:pPr>
            <a:r>
              <a:rPr lang="ru-RU" sz="1400" spc="-15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тромболитическая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терапия</a:t>
            </a:r>
            <a:r>
              <a:rPr lang="ru-RU" sz="1400" spc="434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с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последующим</a:t>
            </a:r>
            <a:r>
              <a:rPr lang="ru-RU" sz="1400" spc="4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стентированием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6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spc="-3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общего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числа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умерло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пациентов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с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инфарктом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миокарда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(стр.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10.4.2+10.4.3)</a:t>
            </a:r>
            <a:r>
              <a:rPr lang="ru-RU" sz="1400" spc="38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 </a:t>
            </a:r>
            <a:r>
              <a:rPr lang="ru-RU" sz="1400" spc="-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после поступления</a:t>
            </a:r>
            <a:r>
              <a:rPr lang="ru-RU" sz="1400" spc="2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7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-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том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числе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возрасте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до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65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лет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8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b="1" spc="-37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числа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4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поступления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пациентов</a:t>
            </a:r>
            <a:r>
              <a:rPr lang="ru-RU" sz="1400" spc="39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с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инфарктом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миокарда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проведена</a:t>
            </a:r>
            <a:r>
              <a:rPr lang="ru-RU" sz="1400" spc="5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тромболитическая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терапия</a:t>
            </a:r>
            <a:r>
              <a:rPr lang="ru-RU" sz="1400" spc="409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9</a:t>
            </a:r>
            <a:r>
              <a:rPr lang="ru-RU" sz="1400" u="sng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400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5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стентирование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10</a:t>
            </a:r>
            <a:r>
              <a:rPr lang="ru-RU" sz="1400" u="heavy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.</a:t>
            </a:r>
            <a:endParaRPr lang="ru-RU" sz="1400" dirty="0">
              <a:solidFill>
                <a:prstClr val="black"/>
              </a:solidFill>
              <a:cs typeface="Arial"/>
            </a:endParaRPr>
          </a:p>
          <a:p>
            <a:endParaRPr lang="ru-RU" dirty="0" smtClean="0"/>
          </a:p>
          <a:p>
            <a:r>
              <a:rPr lang="ru-RU" dirty="0" smtClean="0"/>
              <a:t>указывается вся </a:t>
            </a:r>
            <a:r>
              <a:rPr lang="ru-RU" dirty="0" err="1" smtClean="0"/>
              <a:t>тромболитическая</a:t>
            </a:r>
            <a:r>
              <a:rPr lang="ru-RU" dirty="0" smtClean="0"/>
              <a:t> терапия оказанная на </a:t>
            </a:r>
            <a:r>
              <a:rPr lang="ru-RU" dirty="0" err="1" smtClean="0"/>
              <a:t>догоспитальном</a:t>
            </a:r>
            <a:r>
              <a:rPr lang="ru-RU" dirty="0" smtClean="0"/>
              <a:t> и госпитальном этапах:</a:t>
            </a:r>
          </a:p>
          <a:p>
            <a:r>
              <a:rPr lang="ru-RU" dirty="0" smtClean="0"/>
              <a:t>в </a:t>
            </a:r>
            <a:r>
              <a:rPr lang="ru-RU" dirty="0"/>
              <a:t>строке 4 </a:t>
            </a:r>
            <a:r>
              <a:rPr lang="ru-RU" dirty="0" smtClean="0"/>
              <a:t>указываются </a:t>
            </a:r>
            <a:r>
              <a:rPr lang="ru-RU" b="1" dirty="0" smtClean="0">
                <a:solidFill>
                  <a:schemeClr val="tx2"/>
                </a:solidFill>
              </a:rPr>
              <a:t>только </a:t>
            </a:r>
            <a:r>
              <a:rPr lang="ru-RU" b="1" dirty="0" err="1" smtClean="0">
                <a:solidFill>
                  <a:schemeClr val="tx2"/>
                </a:solidFill>
              </a:rPr>
              <a:t>тромболизисы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в строке 5 – </a:t>
            </a:r>
            <a:r>
              <a:rPr lang="ru-RU" b="1" dirty="0" smtClean="0">
                <a:solidFill>
                  <a:schemeClr val="tx2"/>
                </a:solidFill>
              </a:rPr>
              <a:t>только </a:t>
            </a:r>
            <a:r>
              <a:rPr lang="ru-RU" b="1" dirty="0" err="1" smtClean="0">
                <a:solidFill>
                  <a:schemeClr val="tx2"/>
                </a:solidFill>
              </a:rPr>
              <a:t>стентирование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В строке 6 указываются пациенты, которые получили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и </a:t>
            </a:r>
            <a:r>
              <a:rPr lang="ru-RU" b="1" dirty="0" err="1" smtClean="0">
                <a:solidFill>
                  <a:schemeClr val="tx2"/>
                </a:solidFill>
              </a:rPr>
              <a:t>тромболизис</a:t>
            </a:r>
            <a:r>
              <a:rPr lang="ru-RU" b="1" dirty="0" smtClean="0">
                <a:solidFill>
                  <a:schemeClr val="tx2"/>
                </a:solidFill>
              </a:rPr>
              <a:t> и </a:t>
            </a:r>
            <a:r>
              <a:rPr lang="ru-RU" b="1" dirty="0" err="1" smtClean="0">
                <a:solidFill>
                  <a:schemeClr val="tx2"/>
                </a:solidFill>
              </a:rPr>
              <a:t>стентирование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Особенности заполнения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310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352256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cs typeface="Arial"/>
              </a:rPr>
              <a:t>(2900</a:t>
            </a:r>
            <a:r>
              <a:rPr lang="ru-RU" sz="1600" b="1" dirty="0">
                <a:cs typeface="Arial"/>
              </a:rPr>
              <a:t>)</a:t>
            </a:r>
            <a:r>
              <a:rPr lang="ru-RU" sz="1600" b="1" spc="-20" dirty="0">
                <a:cs typeface="Arial"/>
              </a:rPr>
              <a:t> </a:t>
            </a:r>
            <a:r>
              <a:rPr lang="ru-RU" sz="1600" spc="-30" dirty="0">
                <a:latin typeface="Microsoft Sans Serif"/>
                <a:cs typeface="Microsoft Sans Serif"/>
              </a:rPr>
              <a:t>Из</a:t>
            </a:r>
            <a:r>
              <a:rPr lang="ru-RU" sz="1600" spc="10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числа</a:t>
            </a:r>
            <a:r>
              <a:rPr lang="ru-RU" sz="1600" spc="5" dirty="0">
                <a:latin typeface="Microsoft Sans Serif"/>
                <a:cs typeface="Microsoft Sans Serif"/>
              </a:rPr>
              <a:t> </a:t>
            </a:r>
            <a:r>
              <a:rPr lang="ru-RU" sz="1600" spc="-5" dirty="0">
                <a:latin typeface="Microsoft Sans Serif"/>
                <a:cs typeface="Microsoft Sans Serif"/>
              </a:rPr>
              <a:t>выписанных</a:t>
            </a:r>
            <a:r>
              <a:rPr lang="ru-RU" sz="1600" spc="35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пациентов</a:t>
            </a:r>
            <a:r>
              <a:rPr lang="ru-RU" sz="1600" spc="-5" dirty="0">
                <a:latin typeface="Microsoft Sans Serif"/>
                <a:cs typeface="Microsoft Sans Serif"/>
              </a:rPr>
              <a:t> старше</a:t>
            </a:r>
            <a:r>
              <a:rPr lang="ru-RU" sz="1600" spc="-15" dirty="0">
                <a:latin typeface="Microsoft Sans Serif"/>
                <a:cs typeface="Microsoft Sans Serif"/>
              </a:rPr>
              <a:t> трудоспособного</a:t>
            </a:r>
            <a:r>
              <a:rPr lang="ru-RU" sz="1600" spc="-20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возраста</a:t>
            </a:r>
            <a:r>
              <a:rPr lang="ru-RU" sz="1600" spc="-2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(табл. </a:t>
            </a:r>
            <a:r>
              <a:rPr lang="ru-RU" sz="1600" spc="-5" dirty="0">
                <a:latin typeface="Microsoft Sans Serif"/>
                <a:cs typeface="Microsoft Sans Serif"/>
              </a:rPr>
              <a:t>2000,</a:t>
            </a:r>
            <a:r>
              <a:rPr lang="ru-RU" sz="1600" spc="-15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стр. </a:t>
            </a:r>
            <a:r>
              <a:rPr lang="ru-RU" sz="1600" spc="-5" dirty="0">
                <a:latin typeface="Microsoft Sans Serif"/>
                <a:cs typeface="Microsoft Sans Serif"/>
              </a:rPr>
              <a:t>20.1,</a:t>
            </a:r>
            <a:r>
              <a:rPr lang="ru-RU" sz="160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гр.</a:t>
            </a:r>
            <a:r>
              <a:rPr lang="ru-RU" sz="1600" spc="15" dirty="0">
                <a:latin typeface="Microsoft Sans Serif"/>
                <a:cs typeface="Microsoft Sans Serif"/>
              </a:rPr>
              <a:t> </a:t>
            </a:r>
            <a:r>
              <a:rPr lang="ru-RU" sz="1600" spc="-5" dirty="0">
                <a:latin typeface="Microsoft Sans Serif"/>
                <a:cs typeface="Microsoft Sans Serif"/>
              </a:rPr>
              <a:t>13),</a:t>
            </a:r>
            <a:r>
              <a:rPr lang="ru-RU" sz="160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получили</a:t>
            </a:r>
            <a:r>
              <a:rPr lang="ru-RU" sz="1600" spc="40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перелом</a:t>
            </a:r>
            <a:r>
              <a:rPr lang="ru-RU" sz="1600" spc="15" dirty="0">
                <a:latin typeface="Microsoft Sans Serif"/>
                <a:cs typeface="Microsoft Sans Serif"/>
              </a:rPr>
              <a:t> </a:t>
            </a:r>
            <a:r>
              <a:rPr lang="ru-RU" sz="1600" spc="-25" dirty="0">
                <a:latin typeface="Microsoft Sans Serif"/>
                <a:cs typeface="Microsoft Sans Serif"/>
              </a:rPr>
              <a:t>шейки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бедра, </a:t>
            </a:r>
            <a:r>
              <a:rPr lang="ru-RU" sz="1600" spc="-10" dirty="0">
                <a:latin typeface="Microsoft Sans Serif"/>
                <a:cs typeface="Microsoft Sans Serif"/>
              </a:rPr>
              <a:t> </a:t>
            </a:r>
            <a:r>
              <a:rPr lang="ru-RU" sz="1600" spc="-20" dirty="0" err="1">
                <a:latin typeface="Microsoft Sans Serif"/>
                <a:cs typeface="Microsoft Sans Serif"/>
              </a:rPr>
              <a:t>чрезвертельный</a:t>
            </a:r>
            <a:r>
              <a:rPr lang="ru-RU" sz="1600" dirty="0">
                <a:latin typeface="Microsoft Sans Serif"/>
                <a:cs typeface="Microsoft Sans Serif"/>
              </a:rPr>
              <a:t> и</a:t>
            </a:r>
            <a:r>
              <a:rPr lang="ru-RU" sz="1600" spc="35" dirty="0">
                <a:latin typeface="Microsoft Sans Serif"/>
                <a:cs typeface="Microsoft Sans Serif"/>
              </a:rPr>
              <a:t> </a:t>
            </a:r>
            <a:r>
              <a:rPr lang="ru-RU" sz="1600" spc="-15" dirty="0" err="1">
                <a:latin typeface="Microsoft Sans Serif"/>
                <a:cs typeface="Microsoft Sans Serif"/>
              </a:rPr>
              <a:t>подвертельный</a:t>
            </a:r>
            <a:r>
              <a:rPr lang="ru-RU" sz="1600" spc="15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переломы</a:t>
            </a:r>
            <a:r>
              <a:rPr lang="ru-RU" sz="1600" spc="30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(S72.0-2)</a:t>
            </a:r>
            <a:r>
              <a:rPr lang="ru-RU" sz="1600" spc="-15" dirty="0">
                <a:latin typeface="Microsoft Sans Serif"/>
                <a:cs typeface="Microsoft Sans Serif"/>
              </a:rPr>
              <a:t> </a:t>
            </a:r>
            <a:r>
              <a:rPr lang="ru-RU" sz="1600" dirty="0" smtClean="0">
                <a:latin typeface="Microsoft Sans Serif"/>
                <a:cs typeface="Microsoft Sans Serif"/>
              </a:rPr>
              <a:t>1</a:t>
            </a:r>
            <a:r>
              <a:rPr lang="ru-RU" sz="1600" u="sng" dirty="0" smtClean="0">
                <a:latin typeface="Microsoft Sans Serif"/>
                <a:cs typeface="Microsoft Sans Serif"/>
              </a:rPr>
              <a:t>____</a:t>
            </a:r>
            <a:r>
              <a:rPr lang="ru-RU" sz="1600" dirty="0" smtClean="0">
                <a:latin typeface="Microsoft Sans Serif"/>
                <a:cs typeface="Microsoft Sans Serif"/>
              </a:rPr>
              <a:t>,</a:t>
            </a:r>
            <a:r>
              <a:rPr lang="ru-RU" sz="1600" spc="-25" dirty="0" smtClean="0">
                <a:latin typeface="Microsoft Sans Serif"/>
                <a:cs typeface="Microsoft Sans Serif"/>
              </a:rPr>
              <a:t> </a:t>
            </a:r>
            <a:r>
              <a:rPr lang="ru-RU" sz="1600" spc="-30" dirty="0">
                <a:latin typeface="Microsoft Sans Serif"/>
                <a:cs typeface="Microsoft Sans Serif"/>
              </a:rPr>
              <a:t>из</a:t>
            </a:r>
            <a:r>
              <a:rPr lang="ru-RU" sz="1600" spc="3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них: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получили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20" dirty="0">
                <a:latin typeface="Microsoft Sans Serif"/>
                <a:cs typeface="Microsoft Sans Serif"/>
              </a:rPr>
              <a:t>медицинскую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помощь</a:t>
            </a:r>
            <a:r>
              <a:rPr lang="ru-RU" sz="1600" spc="5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в</a:t>
            </a:r>
            <a:r>
              <a:rPr lang="ru-RU" sz="1600" spc="1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форме</a:t>
            </a:r>
            <a:r>
              <a:rPr lang="ru-RU" sz="1600" spc="-5" dirty="0">
                <a:latin typeface="Microsoft Sans Serif"/>
                <a:cs typeface="Microsoft Sans Serif"/>
              </a:rPr>
              <a:t> </a:t>
            </a:r>
            <a:r>
              <a:rPr lang="ru-RU" sz="1600" spc="-20" dirty="0">
                <a:latin typeface="Microsoft Sans Serif"/>
                <a:cs typeface="Microsoft Sans Serif"/>
              </a:rPr>
              <a:t>хирургического </a:t>
            </a:r>
            <a:r>
              <a:rPr lang="ru-RU" sz="1600" spc="-15" dirty="0">
                <a:latin typeface="Microsoft Sans Serif"/>
                <a:cs typeface="Microsoft Sans Serif"/>
              </a:rPr>
              <a:t> вмешательства</a:t>
            </a:r>
            <a:r>
              <a:rPr lang="ru-RU" sz="1600" spc="-20" dirty="0">
                <a:latin typeface="Microsoft Sans Serif"/>
                <a:cs typeface="Microsoft Sans Serif"/>
              </a:rPr>
              <a:t> </a:t>
            </a:r>
            <a:r>
              <a:rPr lang="ru-RU" sz="1600" dirty="0" smtClean="0">
                <a:latin typeface="Microsoft Sans Serif"/>
                <a:cs typeface="Microsoft Sans Serif"/>
              </a:rPr>
              <a:t>2</a:t>
            </a:r>
            <a:r>
              <a:rPr lang="ru-RU" sz="160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</a:t>
            </a:r>
            <a:r>
              <a:rPr lang="ru-RU" sz="1600" dirty="0" smtClean="0">
                <a:latin typeface="Microsoft Sans Serif"/>
                <a:cs typeface="Microsoft Sans Serif"/>
              </a:rPr>
              <a:t>, </a:t>
            </a:r>
            <a:r>
              <a:rPr lang="ru-RU" sz="1600" spc="-15" dirty="0" err="1">
                <a:latin typeface="Microsoft Sans Serif"/>
                <a:cs typeface="Microsoft Sans Serif"/>
              </a:rPr>
              <a:t>эндопротезирование</a:t>
            </a:r>
            <a:r>
              <a:rPr lang="ru-RU" sz="1600" dirty="0">
                <a:latin typeface="Microsoft Sans Serif"/>
                <a:cs typeface="Microsoft Sans Serif"/>
              </a:rPr>
              <a:t> </a:t>
            </a:r>
            <a:r>
              <a:rPr lang="ru-RU" sz="1600" dirty="0" smtClean="0">
                <a:latin typeface="Microsoft Sans Serif"/>
                <a:cs typeface="Microsoft Sans Serif"/>
              </a:rPr>
              <a:t>3</a:t>
            </a:r>
            <a:r>
              <a:rPr lang="ru-RU" sz="1600" u="sng" dirty="0" smtClean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____</a:t>
            </a:r>
            <a:r>
              <a:rPr lang="ru-RU" sz="1600" dirty="0" smtClean="0">
                <a:latin typeface="Microsoft Sans Serif"/>
                <a:cs typeface="Microsoft Sans Serif"/>
              </a:rPr>
              <a:t>.</a:t>
            </a:r>
            <a:endParaRPr lang="ru-RU" sz="1600" dirty="0">
              <a:latin typeface="Microsoft Sans Serif"/>
              <a:cs typeface="Microsoft Sans Serif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>
                <a:solidFill>
                  <a:srgbClr val="C00000"/>
                </a:solidFill>
                <a:latin typeface="Calibri"/>
                <a:cs typeface="Calibri"/>
              </a:rPr>
              <a:t>В</a:t>
            </a:r>
            <a:r>
              <a:rPr lang="ru-RU" b="1" spc="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10" dirty="0">
                <a:solidFill>
                  <a:srgbClr val="C00000"/>
                </a:solidFill>
                <a:latin typeface="Calibri"/>
                <a:cs typeface="Calibri"/>
              </a:rPr>
              <a:t>таблице</a:t>
            </a:r>
            <a:r>
              <a:rPr lang="ru-RU" b="1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Calibri"/>
                <a:cs typeface="Calibri"/>
              </a:rPr>
              <a:t>2900</a:t>
            </a:r>
            <a:r>
              <a:rPr lang="ru-RU" b="1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10" dirty="0">
                <a:solidFill>
                  <a:srgbClr val="C00000"/>
                </a:solidFill>
                <a:latin typeface="Calibri"/>
                <a:cs typeface="Calibri"/>
              </a:rPr>
              <a:t>показывают</a:t>
            </a:r>
            <a:r>
              <a:rPr lang="ru-RU" b="1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20" dirty="0">
                <a:solidFill>
                  <a:srgbClr val="C00000"/>
                </a:solidFill>
                <a:latin typeface="Calibri"/>
                <a:cs typeface="Calibri"/>
              </a:rPr>
              <a:t>только</a:t>
            </a:r>
            <a:r>
              <a:rPr lang="ru-RU" b="1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травматические </a:t>
            </a:r>
            <a:r>
              <a:rPr lang="ru-RU" b="1" spc="-10" dirty="0">
                <a:solidFill>
                  <a:srgbClr val="C00000"/>
                </a:solidFill>
                <a:latin typeface="Calibri"/>
                <a:cs typeface="Calibri"/>
              </a:rPr>
              <a:t>переломы,</a:t>
            </a:r>
            <a:r>
              <a:rPr lang="ru-RU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10" dirty="0">
                <a:solidFill>
                  <a:srgbClr val="C00000"/>
                </a:solidFill>
                <a:latin typeface="Calibri"/>
                <a:cs typeface="Calibri"/>
              </a:rPr>
              <a:t>которые</a:t>
            </a:r>
            <a:r>
              <a:rPr lang="ru-RU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10" dirty="0">
                <a:solidFill>
                  <a:srgbClr val="C00000"/>
                </a:solidFill>
                <a:latin typeface="Calibri"/>
                <a:cs typeface="Calibri"/>
              </a:rPr>
              <a:t>должны</a:t>
            </a:r>
            <a:r>
              <a:rPr lang="ru-RU" b="1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быть</a:t>
            </a:r>
            <a:r>
              <a:rPr lang="ru-RU" b="1" spc="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учтены</a:t>
            </a:r>
            <a:r>
              <a:rPr lang="ru-RU" b="1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20" dirty="0">
                <a:solidFill>
                  <a:srgbClr val="C00000"/>
                </a:solidFill>
                <a:latin typeface="Calibri"/>
                <a:cs typeface="Calibri"/>
              </a:rPr>
              <a:t>только </a:t>
            </a:r>
            <a:r>
              <a:rPr lang="ru-RU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после </a:t>
            </a:r>
            <a:r>
              <a:rPr lang="ru-RU" b="1" spc="-10" dirty="0">
                <a:solidFill>
                  <a:srgbClr val="C00000"/>
                </a:solidFill>
                <a:latin typeface="Calibri"/>
                <a:cs typeface="Calibri"/>
              </a:rPr>
              <a:t>проведения</a:t>
            </a:r>
            <a:r>
              <a:rPr lang="ru-RU" b="1" spc="-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денситометрии </a:t>
            </a:r>
            <a:r>
              <a:rPr lang="ru-RU" b="1" dirty="0">
                <a:solidFill>
                  <a:srgbClr val="C00000"/>
                </a:solidFill>
                <a:latin typeface="Calibri"/>
                <a:cs typeface="Calibri"/>
              </a:rPr>
              <a:t>и</a:t>
            </a:r>
            <a:r>
              <a:rPr lang="ru-RU" b="1" spc="-2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исключения</a:t>
            </a:r>
            <a:r>
              <a:rPr lang="ru-RU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диагноза </a:t>
            </a:r>
            <a:r>
              <a:rPr lang="ru-RU" b="1" dirty="0">
                <a:solidFill>
                  <a:srgbClr val="C00000"/>
                </a:solidFill>
                <a:latin typeface="Calibri"/>
                <a:cs typeface="Calibri"/>
              </a:rPr>
              <a:t>«остеопороза</a:t>
            </a:r>
            <a:r>
              <a:rPr lang="ru-RU" b="1" spc="-2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Calibri"/>
                <a:cs typeface="Calibri"/>
              </a:rPr>
              <a:t>с </a:t>
            </a:r>
            <a:r>
              <a:rPr lang="ru-RU" b="1" spc="-10" dirty="0">
                <a:solidFill>
                  <a:srgbClr val="C00000"/>
                </a:solidFill>
                <a:latin typeface="Calibri"/>
                <a:cs typeface="Calibri"/>
              </a:rPr>
              <a:t>патологическим</a:t>
            </a:r>
            <a:r>
              <a:rPr lang="ru-RU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переломом».</a:t>
            </a:r>
            <a:endParaRPr lang="ru-RU" dirty="0">
              <a:latin typeface="Calibri"/>
              <a:cs typeface="Calibri"/>
            </a:endParaRPr>
          </a:p>
          <a:p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Особенности заполнения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553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90600"/>
          </a:xfrm>
        </p:spPr>
        <p:txBody>
          <a:bodyPr>
            <a:noAutofit/>
          </a:bodyPr>
          <a:lstStyle/>
          <a:p>
            <a:pPr marL="1270">
              <a:lnSpc>
                <a:spcPct val="100000"/>
              </a:lnSpc>
              <a:spcBef>
                <a:spcPts val="95"/>
              </a:spcBef>
            </a:pPr>
            <a:r>
              <a:rPr lang="ru-RU" sz="2000" b="1" spc="-10" dirty="0"/>
              <a:t>Изменения,</a:t>
            </a:r>
            <a:r>
              <a:rPr lang="ru-RU" sz="2000" b="1" spc="50" dirty="0"/>
              <a:t> </a:t>
            </a:r>
            <a:r>
              <a:rPr lang="ru-RU" sz="2000" b="1" spc="-5" dirty="0"/>
              <a:t>вносимые</a:t>
            </a:r>
            <a:r>
              <a:rPr lang="ru-RU" sz="2000" b="1" spc="20" dirty="0"/>
              <a:t> </a:t>
            </a:r>
            <a:r>
              <a:rPr lang="ru-RU" sz="2000" b="1" spc="-5" dirty="0"/>
              <a:t>в </a:t>
            </a:r>
            <a:r>
              <a:rPr lang="ru-RU" sz="2000" b="1" spc="-15" dirty="0"/>
              <a:t>форму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spc="-15" dirty="0"/>
              <a:t>Федерального</a:t>
            </a:r>
            <a:r>
              <a:rPr lang="ru-RU" sz="2000" b="1" spc="-5" dirty="0"/>
              <a:t> </a:t>
            </a:r>
            <a:r>
              <a:rPr lang="ru-RU" sz="2000" b="1" spc="-10" dirty="0"/>
              <a:t>Статистического</a:t>
            </a:r>
            <a:r>
              <a:rPr lang="ru-RU" sz="2000" b="1" dirty="0"/>
              <a:t> </a:t>
            </a:r>
            <a:r>
              <a:rPr lang="ru-RU" sz="2000" b="1" spc="-20" dirty="0"/>
              <a:t>наблюдения</a:t>
            </a:r>
            <a:r>
              <a:rPr lang="ru-RU" sz="2000" b="1" spc="25" dirty="0"/>
              <a:t> </a:t>
            </a:r>
            <a:r>
              <a:rPr lang="ru-RU" sz="2000" b="1" spc="-5" dirty="0"/>
              <a:t>№</a:t>
            </a:r>
            <a:r>
              <a:rPr lang="ru-RU" sz="2000" b="1" spc="-5" dirty="0" smtClean="0"/>
              <a:t>14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/>
          <a:lstStyle/>
          <a:p>
            <a:r>
              <a:rPr lang="ru-RU" sz="1800" b="1" spc="-5" dirty="0">
                <a:solidFill>
                  <a:srgbClr val="C00000"/>
                </a:solidFill>
                <a:latin typeface="Calibri"/>
                <a:cs typeface="Calibri"/>
              </a:rPr>
              <a:t>Добавлена</a:t>
            </a:r>
            <a:r>
              <a:rPr lang="ru-RU" sz="1800" b="1" spc="-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sz="1800" b="1" spc="-5" dirty="0">
                <a:solidFill>
                  <a:srgbClr val="C00000"/>
                </a:solidFill>
                <a:latin typeface="Calibri"/>
                <a:cs typeface="Calibri"/>
              </a:rPr>
              <a:t>таблица</a:t>
            </a:r>
            <a:r>
              <a:rPr lang="ru-RU" sz="1800" b="1" dirty="0">
                <a:solidFill>
                  <a:srgbClr val="C00000"/>
                </a:solidFill>
                <a:latin typeface="Calibri"/>
                <a:cs typeface="Calibri"/>
              </a:rPr>
              <a:t> 2910</a:t>
            </a:r>
            <a:r>
              <a:rPr lang="ru-RU" sz="1800" dirty="0">
                <a:latin typeface="Calibri"/>
                <a:cs typeface="Calibri"/>
              </a:rPr>
              <a:t>:</a:t>
            </a:r>
            <a:r>
              <a:rPr lang="ru-RU" sz="1800" spc="15" dirty="0">
                <a:latin typeface="Calibri"/>
                <a:cs typeface="Calibri"/>
              </a:rPr>
              <a:t> </a:t>
            </a:r>
            <a:r>
              <a:rPr lang="ru-RU" sz="1800" spc="-5" dirty="0">
                <a:latin typeface="Calibri"/>
                <a:cs typeface="Calibri"/>
              </a:rPr>
              <a:t>Сведения</a:t>
            </a:r>
            <a:r>
              <a:rPr lang="ru-RU" sz="1800" spc="-15" dirty="0">
                <a:latin typeface="Calibri"/>
                <a:cs typeface="Calibri"/>
              </a:rPr>
              <a:t> </a:t>
            </a:r>
            <a:r>
              <a:rPr lang="ru-RU" sz="1800" dirty="0">
                <a:latin typeface="Calibri"/>
                <a:cs typeface="Calibri"/>
              </a:rPr>
              <a:t>о </a:t>
            </a:r>
            <a:r>
              <a:rPr lang="ru-RU" sz="1800" spc="-5" dirty="0">
                <a:latin typeface="Calibri"/>
                <a:cs typeface="Calibri"/>
              </a:rPr>
              <a:t>числе</a:t>
            </a:r>
            <a:r>
              <a:rPr lang="ru-RU" sz="1800" spc="10" dirty="0">
                <a:latin typeface="Calibri"/>
                <a:cs typeface="Calibri"/>
              </a:rPr>
              <a:t> </a:t>
            </a:r>
            <a:r>
              <a:rPr lang="ru-RU" sz="1800" dirty="0">
                <a:latin typeface="Calibri"/>
                <a:cs typeface="Calibri"/>
              </a:rPr>
              <a:t>выбывших</a:t>
            </a:r>
            <a:r>
              <a:rPr lang="ru-RU" sz="1800" spc="-10" dirty="0">
                <a:latin typeface="Calibri"/>
                <a:cs typeface="Calibri"/>
              </a:rPr>
              <a:t> </a:t>
            </a:r>
            <a:r>
              <a:rPr lang="ru-RU" sz="1800" spc="-5" dirty="0">
                <a:latin typeface="Calibri"/>
                <a:cs typeface="Calibri"/>
              </a:rPr>
              <a:t>пациентов</a:t>
            </a:r>
            <a:r>
              <a:rPr lang="ru-RU" sz="1800" spc="20" dirty="0">
                <a:latin typeface="Calibri"/>
                <a:cs typeface="Calibri"/>
              </a:rPr>
              <a:t> </a:t>
            </a:r>
            <a:r>
              <a:rPr lang="ru-RU" sz="1800" dirty="0">
                <a:latin typeface="Calibri"/>
                <a:cs typeface="Calibri"/>
              </a:rPr>
              <a:t>по</a:t>
            </a:r>
            <a:r>
              <a:rPr lang="ru-RU" sz="1800" spc="5" dirty="0">
                <a:latin typeface="Calibri"/>
                <a:cs typeface="Calibri"/>
              </a:rPr>
              <a:t> </a:t>
            </a:r>
            <a:r>
              <a:rPr lang="ru-RU" sz="1800" spc="-5" dirty="0">
                <a:latin typeface="Calibri"/>
                <a:cs typeface="Calibri"/>
              </a:rPr>
              <a:t>возрасту</a:t>
            </a:r>
            <a:endParaRPr lang="ru-RU" sz="1800" dirty="0">
              <a:latin typeface="Calibri"/>
              <a:cs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67" y="1700808"/>
            <a:ext cx="8718522" cy="3891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3808" y="2950836"/>
            <a:ext cx="5976664" cy="478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болезни, характеризующиеся повышенным кровяным давлением</a:t>
            </a:r>
            <a:r>
              <a:rPr lang="en-US" sz="1600" dirty="0" smtClean="0">
                <a:solidFill>
                  <a:schemeClr val="tx2"/>
                </a:solidFill>
              </a:rPr>
              <a:t> I10-I13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631231"/>
            <a:ext cx="5976664" cy="2278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Сахарный диабет Е10-Е14</a:t>
            </a:r>
            <a:endParaRPr lang="ru-RU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127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90600"/>
          </a:xfrm>
        </p:spPr>
        <p:txBody>
          <a:bodyPr>
            <a:noAutofit/>
          </a:bodyPr>
          <a:lstStyle/>
          <a:p>
            <a:pPr marL="1270">
              <a:lnSpc>
                <a:spcPct val="100000"/>
              </a:lnSpc>
              <a:spcBef>
                <a:spcPts val="95"/>
              </a:spcBef>
            </a:pPr>
            <a:r>
              <a:rPr lang="ru-RU" sz="2000" b="1" spc="-10" dirty="0"/>
              <a:t>Изменения,</a:t>
            </a:r>
            <a:r>
              <a:rPr lang="ru-RU" sz="2000" b="1" spc="50" dirty="0"/>
              <a:t> </a:t>
            </a:r>
            <a:r>
              <a:rPr lang="ru-RU" sz="2000" b="1" spc="-5" dirty="0"/>
              <a:t>вносимые</a:t>
            </a:r>
            <a:r>
              <a:rPr lang="ru-RU" sz="2000" b="1" spc="20" dirty="0"/>
              <a:t> </a:t>
            </a:r>
            <a:r>
              <a:rPr lang="ru-RU" sz="2000" b="1" spc="-5" dirty="0"/>
              <a:t>в </a:t>
            </a:r>
            <a:r>
              <a:rPr lang="ru-RU" sz="2000" b="1" spc="-15" dirty="0"/>
              <a:t>форму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spc="-15" dirty="0"/>
              <a:t>Федерального</a:t>
            </a:r>
            <a:r>
              <a:rPr lang="ru-RU" sz="2000" b="1" spc="-5" dirty="0"/>
              <a:t> </a:t>
            </a:r>
            <a:r>
              <a:rPr lang="ru-RU" sz="2000" b="1" spc="-10" dirty="0"/>
              <a:t>Статистического</a:t>
            </a:r>
            <a:r>
              <a:rPr lang="ru-RU" sz="2000" b="1" dirty="0"/>
              <a:t> </a:t>
            </a:r>
            <a:r>
              <a:rPr lang="ru-RU" sz="2000" b="1" spc="-20" dirty="0"/>
              <a:t>наблюдения</a:t>
            </a:r>
            <a:r>
              <a:rPr lang="ru-RU" sz="2000" b="1" spc="25" dirty="0"/>
              <a:t> </a:t>
            </a:r>
            <a:r>
              <a:rPr lang="ru-RU" sz="2000" b="1" spc="-5" dirty="0"/>
              <a:t>№</a:t>
            </a:r>
            <a:r>
              <a:rPr lang="ru-RU" sz="2000" b="1" spc="-5" dirty="0" smtClean="0"/>
              <a:t>14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/>
          <a:lstStyle/>
          <a:p>
            <a:r>
              <a:rPr lang="ru-RU" sz="1800" b="1" spc="-5" dirty="0" smtClean="0">
                <a:solidFill>
                  <a:srgbClr val="C00000"/>
                </a:solidFill>
                <a:latin typeface="Calibri"/>
                <a:cs typeface="Calibri"/>
              </a:rPr>
              <a:t>Во второй части указываются умершие пациенты по данным нозологиям</a:t>
            </a:r>
            <a:endParaRPr lang="ru-RU" sz="1800" dirty="0">
              <a:latin typeface="Calibri"/>
              <a:cs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06729"/>
            <a:ext cx="8923813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06332" y="2852936"/>
            <a:ext cx="5904656" cy="5760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болезни, характеризующиеся повышенным кровяным давлением</a:t>
            </a:r>
            <a:r>
              <a:rPr lang="en-US" dirty="0" smtClean="0">
                <a:solidFill>
                  <a:schemeClr val="tx2"/>
                </a:solidFill>
              </a:rPr>
              <a:t> I10-I13</a:t>
            </a:r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06332" y="2517308"/>
            <a:ext cx="5904656" cy="2160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Сахарный диабет Е10-Е14</a:t>
            </a:r>
          </a:p>
        </p:txBody>
      </p:sp>
    </p:spTree>
    <p:extLst>
      <p:ext uri="{BB962C8B-B14F-4D97-AF65-F5344CB8AC3E}">
        <p14:creationId xmlns:p14="http://schemas.microsoft.com/office/powerpoint/2010/main" val="1375986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12968" cy="990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Таблица </a:t>
            </a:r>
            <a:r>
              <a:rPr lang="ru-RU" sz="2800" dirty="0"/>
              <a:t>3000 </a:t>
            </a:r>
            <a:r>
              <a:rPr lang="ru-RU" sz="2800" dirty="0" smtClean="0"/>
              <a:t>«Состав новорожденных с заболеваниями, поступивших в возрасте 0-6 дней жизни, и исходы их лечения»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761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Заполняют:</a:t>
            </a:r>
          </a:p>
          <a:p>
            <a:r>
              <a:rPr lang="ru-RU" dirty="0" smtClean="0"/>
              <a:t>Все детские стационары, оказывающие медицинскую помощь детям, поступившим в первые 0-6 суток жизни</a:t>
            </a:r>
          </a:p>
          <a:p>
            <a:r>
              <a:rPr lang="ru-RU" dirty="0" smtClean="0"/>
              <a:t>Перинатальные центры – по детям, поступившим из других медицинских организаций на лечение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Сведения о больных и заболевших детях, оставленных в палатах для новорожденных в родовспомогательных учреждениях вносятся в таблицу 2000 и таблицу 2200 в форму № 32</a:t>
            </a:r>
          </a:p>
          <a:p>
            <a:pPr marL="0" indent="0">
              <a:buNone/>
            </a:pPr>
            <a:r>
              <a:rPr lang="ru-RU" dirty="0" smtClean="0"/>
              <a:t>На поступивших детей, рожденных на дому, заполняется таблица 3000, а так же они должны быть разнесены в форме № 32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846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Autofit/>
          </a:bodyPr>
          <a:lstStyle/>
          <a:p>
            <a:r>
              <a:rPr lang="ru-RU" sz="2800" spc="-20" dirty="0" smtClean="0">
                <a:cs typeface="Arial"/>
              </a:rPr>
              <a:t>Форма </a:t>
            </a:r>
            <a:r>
              <a:rPr lang="ru-RU" sz="2800" spc="-5" dirty="0" smtClean="0">
                <a:cs typeface="Arial"/>
              </a:rPr>
              <a:t>ФСН </a:t>
            </a:r>
            <a:r>
              <a:rPr lang="ru-RU" sz="2800" dirty="0">
                <a:cs typeface="Arial"/>
              </a:rPr>
              <a:t>№14 </a:t>
            </a:r>
            <a:r>
              <a:rPr lang="ru-RU" sz="2800" spc="-25" dirty="0">
                <a:cs typeface="Arial"/>
              </a:rPr>
              <a:t>Таблицы </a:t>
            </a:r>
            <a:r>
              <a:rPr lang="ru-RU" sz="2800" spc="-5" dirty="0">
                <a:cs typeface="Arial"/>
              </a:rPr>
              <a:t>4000 </a:t>
            </a:r>
            <a:r>
              <a:rPr lang="ru-RU" sz="2800" dirty="0">
                <a:cs typeface="Arial"/>
              </a:rPr>
              <a:t>и </a:t>
            </a:r>
            <a:r>
              <a:rPr lang="ru-RU" sz="2800" spc="-5" dirty="0">
                <a:cs typeface="Arial"/>
              </a:rPr>
              <a:t>4001 </a:t>
            </a:r>
            <a:r>
              <a:rPr lang="ru-RU" sz="2800" spc="-655" dirty="0">
                <a:cs typeface="Arial"/>
              </a:rPr>
              <a:t> </a:t>
            </a:r>
            <a:r>
              <a:rPr lang="ru-RU" sz="2800" spc="-655" dirty="0" smtClean="0">
                <a:cs typeface="Arial"/>
              </a:rPr>
              <a:t>«</a:t>
            </a:r>
            <a:r>
              <a:rPr lang="ru-RU" sz="2800" spc="-15" dirty="0" smtClean="0">
                <a:cs typeface="Arial"/>
              </a:rPr>
              <a:t>Хирургическая</a:t>
            </a:r>
            <a:r>
              <a:rPr lang="ru-RU" sz="2800" spc="35" dirty="0" smtClean="0">
                <a:cs typeface="Arial"/>
              </a:rPr>
              <a:t> </a:t>
            </a:r>
            <a:r>
              <a:rPr lang="ru-RU" sz="2800" spc="-15" dirty="0">
                <a:cs typeface="Arial"/>
              </a:rPr>
              <a:t>работа</a:t>
            </a:r>
            <a:r>
              <a:rPr lang="ru-RU" sz="2800" spc="-5" dirty="0">
                <a:cs typeface="Arial"/>
              </a:rPr>
              <a:t> </a:t>
            </a:r>
            <a:r>
              <a:rPr lang="ru-RU" sz="2800" spc="-10" dirty="0" smtClean="0">
                <a:cs typeface="Arial"/>
              </a:rPr>
              <a:t>организации»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5472608"/>
          </a:xfrm>
        </p:spPr>
        <p:txBody>
          <a:bodyPr>
            <a:normAutofit fontScale="70000" lnSpcReduction="20000"/>
          </a:bodyPr>
          <a:lstStyle/>
          <a:p>
            <a:pPr marL="354965" marR="5080" indent="-342900" algn="just">
              <a:lnSpc>
                <a:spcPct val="100000"/>
              </a:lnSpc>
              <a:spcBef>
                <a:spcPts val="105"/>
              </a:spcBef>
              <a:tabLst>
                <a:tab pos="299720" algn="l"/>
              </a:tabLst>
            </a:pPr>
            <a:r>
              <a:rPr lang="ru-RU" sz="2800" dirty="0"/>
              <a:t>В таблицу включаются сведения о всех выполненных операциях (плановых и экстренных), проведенных в лечебном учреждении, независимо от того, в каком отделении была проведена операция.</a:t>
            </a:r>
          </a:p>
          <a:p>
            <a:pPr marL="354965" marR="5715" indent="-342900" algn="just">
              <a:spcBef>
                <a:spcPts val="1200"/>
              </a:spcBef>
              <a:tabLst>
                <a:tab pos="299720" algn="l"/>
              </a:tabLst>
            </a:pPr>
            <a:r>
              <a:rPr lang="ru-RU" sz="2800" dirty="0"/>
              <a:t>При проведении нескольких операций одному и тому же пациенту в  таблице показываются все операции, независимо от того,  одномоментно или в разные сроки были произведены эти операции.</a:t>
            </a:r>
          </a:p>
          <a:p>
            <a:pPr marL="355600" indent="-355600"/>
            <a:r>
              <a:rPr lang="ru-RU" sz="2800" dirty="0"/>
              <a:t>Операция, произведенная в несколько этапов в течение одной госпитализации, учитывается как одна операция.</a:t>
            </a:r>
          </a:p>
          <a:p>
            <a:pPr marL="355600" indent="-355600"/>
            <a:r>
              <a:rPr lang="ru-RU" sz="2800" dirty="0"/>
              <a:t>В графе «умерло оперированных в стационаре» указывается число  умерших оперированных пациентов, независимо от причины смерти: заболевание, по поводу которого была произведена операция, осложнение,  связанное с операцией или другие заболевания.</a:t>
            </a:r>
          </a:p>
          <a:p>
            <a:pPr marL="355600" indent="-355600"/>
            <a:r>
              <a:rPr lang="ru-RU" sz="2800" dirty="0"/>
              <a:t>В случае смерти пациента, перенесшего несколько операций, как умершего его следует показывать лишь по одной операции (наиболее сложной и радикальной</a:t>
            </a:r>
            <a:r>
              <a:rPr lang="ru-RU" sz="2800" dirty="0" smtClean="0"/>
              <a:t>).</a:t>
            </a:r>
            <a:endParaRPr lang="en-US" sz="2800" dirty="0" smtClean="0"/>
          </a:p>
          <a:p>
            <a:pPr marL="355600" indent="-355600"/>
            <a:r>
              <a:rPr lang="ru-RU" sz="2800" dirty="0" smtClean="0"/>
              <a:t>Сверить таблицу 4100  формы № 14, с </a:t>
            </a:r>
            <a:r>
              <a:rPr lang="ru-RU" sz="2800" smtClean="0"/>
              <a:t>таблицей 5111 </a:t>
            </a:r>
            <a:r>
              <a:rPr lang="ru-RU" sz="2800" dirty="0" smtClean="0"/>
              <a:t>формы № 30 </a:t>
            </a:r>
            <a:endParaRPr lang="ru-RU" sz="2800" dirty="0"/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725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415" y="278160"/>
            <a:ext cx="8229600" cy="990600"/>
          </a:xfrm>
        </p:spPr>
        <p:txBody>
          <a:bodyPr/>
          <a:lstStyle/>
          <a:p>
            <a:r>
              <a:rPr lang="ru-RU" dirty="0" smtClean="0"/>
              <a:t>Форма № 14 таблица 4110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789040"/>
            <a:ext cx="8363272" cy="2687960"/>
          </a:xfrm>
        </p:spPr>
        <p:txBody>
          <a:bodyPr/>
          <a:lstStyle/>
          <a:p>
            <a:r>
              <a:rPr lang="ru-RU" dirty="0" smtClean="0"/>
              <a:t>В графе 5 указываются случаи смерти после применения анестезии. Все случаи летальных исходов вследствие анестезии должны подтверждаться </a:t>
            </a:r>
            <a:r>
              <a:rPr lang="ru-RU" b="1" dirty="0" smtClean="0"/>
              <a:t>документально</a:t>
            </a:r>
            <a:r>
              <a:rPr lang="ru-RU" dirty="0" smtClean="0"/>
              <a:t> путем </a:t>
            </a:r>
            <a:r>
              <a:rPr lang="ru-RU" b="1" dirty="0" smtClean="0"/>
              <a:t>представления посмертного эпикриза и протокола патолого-анатомического вскрытия либо судебно-медицинской экспертизы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5" t="39138" r="34329" b="35257"/>
          <a:stretch/>
        </p:blipFill>
        <p:spPr bwMode="auto">
          <a:xfrm>
            <a:off x="179512" y="980728"/>
            <a:ext cx="8393374" cy="263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161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Изменения в таблице 4201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4" t="38872" r="32889" b="25439"/>
          <a:stretch/>
        </p:blipFill>
        <p:spPr bwMode="auto">
          <a:xfrm>
            <a:off x="323528" y="1340768"/>
            <a:ext cx="8574812" cy="367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760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435280" cy="5928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/>
              <a:t>Форма № 14 составляется всеми медицинскими  организациями </a:t>
            </a:r>
            <a:r>
              <a:rPr lang="en-US" u="sng" dirty="0" smtClean="0"/>
              <a:t>– </a:t>
            </a:r>
            <a:r>
              <a:rPr lang="ru-RU" u="sng" dirty="0" smtClean="0"/>
              <a:t> </a:t>
            </a:r>
            <a:r>
              <a:rPr lang="ru-RU" u="sng" dirty="0"/>
              <a:t>юридическими лицами, оказывающими  медицинскую помощь в стационарных условиях </a:t>
            </a:r>
            <a:r>
              <a:rPr lang="ru-RU" u="sng" dirty="0" smtClean="0"/>
              <a:t>и</a:t>
            </a:r>
            <a:r>
              <a:rPr lang="en-US" u="sng" dirty="0" smtClean="0"/>
              <a:t> </a:t>
            </a:r>
            <a:r>
              <a:rPr lang="ru-RU" u="sng" dirty="0" smtClean="0"/>
              <a:t>медицинскими </a:t>
            </a:r>
            <a:r>
              <a:rPr lang="ru-RU" u="sng" dirty="0"/>
              <a:t>организациями, имеющими подразделения,  оказывающие медицинскую помощь в стационарных условиях, входящими в номенклатуру медицинских  организаций </a:t>
            </a:r>
            <a:r>
              <a:rPr lang="ru-RU" dirty="0"/>
              <a:t>(приказ Минздрава России от 6 августа 2013 г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№ </a:t>
            </a:r>
            <a:r>
              <a:rPr lang="ru-RU" dirty="0"/>
              <a:t>529н «Об утверждении номенклатуры медицинских  организаций», зарегистрирован Минюстом России 13 сентября </a:t>
            </a:r>
            <a:r>
              <a:rPr lang="ru-RU" dirty="0" smtClean="0"/>
              <a:t>2013г.,</a:t>
            </a:r>
            <a:r>
              <a:rPr lang="en-US" dirty="0" smtClean="0"/>
              <a:t> </a:t>
            </a:r>
            <a:r>
              <a:rPr lang="ru-RU" dirty="0" smtClean="0"/>
              <a:t>регистрационный </a:t>
            </a:r>
            <a:r>
              <a:rPr lang="ru-RU" dirty="0"/>
              <a:t>№ 29950).</a:t>
            </a:r>
          </a:p>
        </p:txBody>
      </p:sp>
    </p:spTree>
    <p:extLst>
      <p:ext uri="{BB962C8B-B14F-4D97-AF65-F5344CB8AC3E}">
        <p14:creationId xmlns:p14="http://schemas.microsoft.com/office/powerpoint/2010/main" val="3113923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75320"/>
          </a:xfrm>
        </p:spPr>
        <p:txBody>
          <a:bodyPr>
            <a:noAutofit/>
          </a:bodyPr>
          <a:lstStyle/>
          <a:p>
            <a:r>
              <a:rPr lang="ru-RU" sz="2400" b="1" dirty="0"/>
              <a:t>Источники </a:t>
            </a:r>
            <a:r>
              <a:rPr lang="ru-RU" sz="2400" b="1" dirty="0" smtClean="0"/>
              <a:t>информации</a:t>
            </a:r>
            <a:r>
              <a:rPr lang="en-US" sz="2400" b="1" dirty="0" smtClean="0"/>
              <a:t> </a:t>
            </a:r>
            <a:r>
              <a:rPr lang="ru-RU" sz="2400" b="1" dirty="0" smtClean="0"/>
              <a:t>при составлении</a:t>
            </a:r>
            <a:r>
              <a:rPr lang="en-US" sz="2400" b="1" dirty="0" smtClean="0"/>
              <a:t> </a:t>
            </a:r>
            <a:r>
              <a:rPr lang="ru-RU" sz="2400" b="1" dirty="0" smtClean="0"/>
              <a:t>формы №</a:t>
            </a:r>
            <a:r>
              <a:rPr lang="en-US" sz="2400" b="1" dirty="0" smtClean="0"/>
              <a:t> </a:t>
            </a:r>
            <a:r>
              <a:rPr lang="ru-RU" sz="2400" b="1" dirty="0" smtClean="0"/>
              <a:t>14</a:t>
            </a:r>
            <a:r>
              <a:rPr lang="ru-RU" sz="2400" b="1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6828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Учетная форма №001/у «Журнал учета приема пациентов и отказов в </a:t>
            </a:r>
            <a:r>
              <a:rPr lang="ru-RU" dirty="0" smtClean="0"/>
              <a:t>оказании</a:t>
            </a:r>
            <a:r>
              <a:rPr lang="en-US" dirty="0" smtClean="0"/>
              <a:t> </a:t>
            </a:r>
            <a:r>
              <a:rPr lang="ru-RU" dirty="0" smtClean="0"/>
              <a:t>медицинской </a:t>
            </a:r>
            <a:r>
              <a:rPr lang="ru-RU" dirty="0"/>
              <a:t>помощи в стационарных условиях, в условиях дневного  стационара»</a:t>
            </a:r>
          </a:p>
          <a:p>
            <a:r>
              <a:rPr lang="ru-RU" dirty="0"/>
              <a:t>Учетная форма №016/у «Сводная ведомость учета движения пациентов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коечного </a:t>
            </a:r>
            <a:r>
              <a:rPr lang="ru-RU" dirty="0"/>
              <a:t>фонда медицинской организации, оказывающей медицинскую </a:t>
            </a:r>
            <a:r>
              <a:rPr lang="ru-RU" dirty="0" smtClean="0"/>
              <a:t>помощь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ru-RU" dirty="0"/>
              <a:t>стационарных условиях, в условиях дневного стационара»</a:t>
            </a:r>
          </a:p>
          <a:p>
            <a:r>
              <a:rPr lang="ru-RU" dirty="0"/>
              <a:t>Учетная форма №066/у «Статистическая карта выбывшего из </a:t>
            </a:r>
            <a:r>
              <a:rPr lang="ru-RU" dirty="0" smtClean="0"/>
              <a:t>медицинской</a:t>
            </a:r>
            <a:r>
              <a:rPr lang="en-US" dirty="0" smtClean="0"/>
              <a:t> </a:t>
            </a:r>
            <a:r>
              <a:rPr lang="ru-RU" dirty="0" smtClean="0"/>
              <a:t>организации</a:t>
            </a:r>
            <a:r>
              <a:rPr lang="ru-RU" dirty="0"/>
              <a:t>, оказывающей медицинскую помощь в стационарных </a:t>
            </a:r>
            <a:r>
              <a:rPr lang="ru-RU" dirty="0" smtClean="0"/>
              <a:t>условиях,</a:t>
            </a:r>
            <a:r>
              <a:rPr lang="en-US" dirty="0" smtClean="0"/>
              <a:t>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условиях </a:t>
            </a:r>
            <a:r>
              <a:rPr lang="ru-RU" dirty="0"/>
              <a:t>дневного стационара»</a:t>
            </a:r>
          </a:p>
          <a:p>
            <a:r>
              <a:rPr lang="ru-RU" dirty="0"/>
              <a:t>Учетная форма №008/у «Журнал учета оперативных вмешательств (операций) в  медицинской организации, оказывающей медицинскую помощь в стационарных  условиях, в условиях дневного </a:t>
            </a:r>
            <a:r>
              <a:rPr lang="ru-RU" dirty="0" smtClean="0"/>
              <a:t>стационара»</a:t>
            </a:r>
            <a:r>
              <a:rPr lang="en-US" dirty="0" smtClean="0"/>
              <a:t> </a:t>
            </a:r>
            <a:r>
              <a:rPr lang="ru-RU" dirty="0" smtClean="0"/>
              <a:t>Приказ </a:t>
            </a:r>
            <a:r>
              <a:rPr lang="ru-RU" dirty="0"/>
              <a:t>МЗ РФ от 5.08.2022 №</a:t>
            </a:r>
            <a:r>
              <a:rPr lang="ru-RU" dirty="0" smtClean="0"/>
              <a:t>350н</a:t>
            </a:r>
            <a:endParaRPr lang="en-US" dirty="0" smtClean="0"/>
          </a:p>
          <a:p>
            <a:pPr marL="241300" indent="-228600">
              <a:spcBef>
                <a:spcPts val="10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lang="ru-RU" dirty="0"/>
              <a:t>Учетная форма №106/у «Медицинское свидетельство о </a:t>
            </a:r>
            <a:r>
              <a:rPr lang="ru-RU" dirty="0" smtClean="0"/>
              <a:t>смерти»</a:t>
            </a:r>
            <a:endParaRPr lang="en-US" dirty="0" smtClean="0"/>
          </a:p>
          <a:p>
            <a:pPr marL="241300" indent="-228600">
              <a:spcBef>
                <a:spcPts val="10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lang="ru-RU" dirty="0" smtClean="0"/>
              <a:t>Учетная </a:t>
            </a:r>
            <a:r>
              <a:rPr lang="ru-RU" dirty="0"/>
              <a:t>форма №106-2/у «Медицинское свидетельство о перинатальной  </a:t>
            </a:r>
            <a:r>
              <a:rPr lang="ru-RU" dirty="0" smtClean="0"/>
              <a:t>смертности»</a:t>
            </a:r>
            <a:r>
              <a:rPr lang="en-US" dirty="0" smtClean="0"/>
              <a:t> </a:t>
            </a:r>
            <a:r>
              <a:rPr lang="ru-RU" dirty="0" smtClean="0"/>
              <a:t>Приказ </a:t>
            </a:r>
            <a:r>
              <a:rPr lang="ru-RU" dirty="0"/>
              <a:t>МЗ РФ от 15.04.2021 №352н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6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Возрастные группы населения таблица 2000 формы № 14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Состоит из 3 </a:t>
            </a:r>
            <a:r>
              <a:rPr lang="ru-RU" dirty="0" smtClean="0"/>
              <a:t>частей:</a:t>
            </a:r>
          </a:p>
          <a:p>
            <a:r>
              <a:rPr lang="ru-RU" dirty="0" smtClean="0"/>
              <a:t>Часть А (графы 4-12) «Взрослые (18 лет и более)»</a:t>
            </a:r>
          </a:p>
          <a:p>
            <a:r>
              <a:rPr lang="ru-RU" dirty="0" smtClean="0"/>
              <a:t>Часть Б (графы 13-21) «Взрослые старше трудоспособного возраста»</a:t>
            </a:r>
          </a:p>
          <a:p>
            <a:r>
              <a:rPr lang="ru-RU" dirty="0" smtClean="0"/>
              <a:t>Часть В (графы 22-33) «Дети в возрасте 0-17 лет, включительно»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соответствии с Приказом Росстата от 17 июля 2019 г. № 409 «</a:t>
            </a:r>
            <a:r>
              <a:rPr lang="ru-RU" dirty="0" smtClean="0"/>
              <a:t>Об утверждении </a:t>
            </a:r>
            <a:r>
              <a:rPr lang="ru-RU" dirty="0"/>
              <a:t>методики определения </a:t>
            </a:r>
            <a:r>
              <a:rPr lang="ru-RU" dirty="0" smtClean="0"/>
              <a:t>возрастных </a:t>
            </a:r>
            <a:r>
              <a:rPr lang="ru-RU" dirty="0"/>
              <a:t>групп </a:t>
            </a:r>
            <a:r>
              <a:rPr lang="ru-RU" dirty="0" smtClean="0"/>
              <a:t>населения» в </a:t>
            </a:r>
            <a:r>
              <a:rPr lang="ru-RU" dirty="0"/>
              <a:t>2022 и в 2023 гг. </a:t>
            </a:r>
            <a:r>
              <a:rPr lang="ru-RU" dirty="0" smtClean="0"/>
              <a:t>ко </a:t>
            </a:r>
            <a:r>
              <a:rPr lang="ru-RU" dirty="0"/>
              <a:t>взрослым </a:t>
            </a:r>
            <a:r>
              <a:rPr lang="ru-RU" u="sng" dirty="0"/>
              <a:t>старше трудоспособного </a:t>
            </a:r>
            <a:r>
              <a:rPr lang="ru-RU" u="sng" dirty="0" smtClean="0"/>
              <a:t>возраста </a:t>
            </a:r>
            <a:r>
              <a:rPr lang="ru-RU" dirty="0" smtClean="0"/>
              <a:t>относятся</a:t>
            </a:r>
            <a:r>
              <a:rPr lang="ru-RU" dirty="0"/>
              <a:t>:</a:t>
            </a:r>
          </a:p>
          <a:p>
            <a:pPr marL="1252538" indent="185738"/>
            <a:r>
              <a:rPr lang="ru-RU" dirty="0"/>
              <a:t>Мужчины – с 62 лет</a:t>
            </a:r>
          </a:p>
          <a:p>
            <a:pPr marL="1252538" indent="185738"/>
            <a:r>
              <a:rPr lang="ru-RU" dirty="0"/>
              <a:t>Женщины – с 57 лет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390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Таблица </a:t>
            </a:r>
            <a:r>
              <a:rPr lang="ru-RU" dirty="0" smtClean="0"/>
              <a:t>2000 заполняется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основании учетной формы №</a:t>
            </a:r>
            <a:r>
              <a:rPr lang="ru-RU" dirty="0" smtClean="0"/>
              <a:t>066/у «Статистическая </a:t>
            </a:r>
            <a:r>
              <a:rPr lang="ru-RU" dirty="0"/>
              <a:t>карта выбывшего из медицинской </a:t>
            </a:r>
            <a:r>
              <a:rPr lang="ru-RU" dirty="0" smtClean="0"/>
              <a:t>организации, оказывающей </a:t>
            </a:r>
            <a:r>
              <a:rPr lang="ru-RU" dirty="0"/>
              <a:t>медицинскую помощь в стационарных условиях, в условиях дневного стационара</a:t>
            </a:r>
            <a:r>
              <a:rPr lang="ru-RU" dirty="0" smtClean="0"/>
              <a:t>»:</a:t>
            </a:r>
            <a:endParaRPr lang="ru-RU" dirty="0"/>
          </a:p>
          <a:p>
            <a:r>
              <a:rPr lang="ru-RU" dirty="0" smtClean="0"/>
              <a:t>на </a:t>
            </a:r>
            <a:r>
              <a:rPr lang="ru-RU" dirty="0"/>
              <a:t>всех </a:t>
            </a:r>
            <a:r>
              <a:rPr lang="ru-RU" dirty="0" smtClean="0"/>
              <a:t>выбывших из </a:t>
            </a:r>
            <a:r>
              <a:rPr lang="ru-RU" dirty="0"/>
              <a:t>стационара любого типа,</a:t>
            </a:r>
          </a:p>
          <a:p>
            <a:r>
              <a:rPr lang="ru-RU" dirty="0"/>
              <a:t>в том числе родильниц,</a:t>
            </a:r>
          </a:p>
          <a:p>
            <a:r>
              <a:rPr lang="ru-RU" dirty="0"/>
              <a:t>а также на	выбывших новорожденных, родившихся больными или заболевших в стационаре.</a:t>
            </a:r>
          </a:p>
          <a:p>
            <a:r>
              <a:rPr lang="ru-RU" b="1" spc="-5" dirty="0" smtClean="0">
                <a:latin typeface="Calibri"/>
                <a:cs typeface="Calibri"/>
              </a:rPr>
              <a:t>В та</a:t>
            </a:r>
            <a:r>
              <a:rPr lang="ru-RU" b="1" spc="-55" dirty="0" smtClean="0">
                <a:latin typeface="Calibri"/>
                <a:cs typeface="Calibri"/>
              </a:rPr>
              <a:t>б</a:t>
            </a:r>
            <a:r>
              <a:rPr lang="ru-RU" b="1" spc="-5" dirty="0" smtClean="0">
                <a:latin typeface="Calibri"/>
                <a:cs typeface="Calibri"/>
              </a:rPr>
              <a:t>л</a:t>
            </a:r>
            <a:r>
              <a:rPr lang="ru-RU" b="1" spc="10" dirty="0" smtClean="0">
                <a:latin typeface="Calibri"/>
                <a:cs typeface="Calibri"/>
              </a:rPr>
              <a:t>и</a:t>
            </a:r>
            <a:r>
              <a:rPr lang="ru-RU" b="1" spc="-45" dirty="0" smtClean="0">
                <a:latin typeface="Calibri"/>
                <a:cs typeface="Calibri"/>
              </a:rPr>
              <a:t>ц</a:t>
            </a:r>
            <a:r>
              <a:rPr lang="ru-RU" b="1" spc="-5" dirty="0" smtClean="0">
                <a:latin typeface="Calibri"/>
                <a:cs typeface="Calibri"/>
              </a:rPr>
              <a:t>у</a:t>
            </a:r>
            <a:r>
              <a:rPr lang="ru-RU" b="1" dirty="0" smtClean="0">
                <a:latin typeface="Calibri"/>
                <a:cs typeface="Calibri"/>
              </a:rPr>
              <a:t> 2</a:t>
            </a:r>
            <a:r>
              <a:rPr lang="ru-RU" b="1" spc="-5" dirty="0" smtClean="0">
                <a:latin typeface="Calibri"/>
                <a:cs typeface="Calibri"/>
              </a:rPr>
              <a:t>0</a:t>
            </a:r>
            <a:r>
              <a:rPr lang="ru-RU" b="1" dirty="0" smtClean="0">
                <a:latin typeface="Calibri"/>
                <a:cs typeface="Calibri"/>
              </a:rPr>
              <a:t>0</a:t>
            </a:r>
            <a:r>
              <a:rPr lang="ru-RU" b="1" spc="-5" dirty="0" smtClean="0">
                <a:latin typeface="Calibri"/>
                <a:cs typeface="Calibri"/>
              </a:rPr>
              <a:t>0</a:t>
            </a:r>
            <a:r>
              <a:rPr lang="ru-RU" b="1" dirty="0" smtClean="0">
                <a:latin typeface="Calibri"/>
                <a:cs typeface="Calibri"/>
              </a:rPr>
              <a:t> </a:t>
            </a:r>
            <a:r>
              <a:rPr lang="ru-RU" b="1" spc="-10" dirty="0" smtClean="0">
                <a:latin typeface="Calibri"/>
                <a:cs typeface="Calibri"/>
              </a:rPr>
              <a:t>н</a:t>
            </a:r>
            <a:r>
              <a:rPr lang="ru-RU" b="1" spc="-5" dirty="0" smtClean="0">
                <a:latin typeface="Calibri"/>
                <a:cs typeface="Calibri"/>
              </a:rPr>
              <a:t>е</a:t>
            </a:r>
            <a:r>
              <a:rPr lang="ru-RU" b="1" dirty="0" smtClean="0">
                <a:latin typeface="Calibri"/>
                <a:cs typeface="Calibri"/>
              </a:rPr>
              <a:t> </a:t>
            </a:r>
            <a:r>
              <a:rPr lang="ru-RU" b="1" spc="-5" dirty="0" smtClean="0">
                <a:latin typeface="Calibri"/>
                <a:cs typeface="Calibri"/>
              </a:rPr>
              <a:t>вк</a:t>
            </a:r>
            <a:r>
              <a:rPr lang="ru-RU" b="1" dirty="0" smtClean="0">
                <a:latin typeface="Calibri"/>
                <a:cs typeface="Calibri"/>
              </a:rPr>
              <a:t>л</a:t>
            </a:r>
            <a:r>
              <a:rPr lang="ru-RU" b="1" spc="-5" dirty="0" smtClean="0">
                <a:latin typeface="Calibri"/>
                <a:cs typeface="Calibri"/>
              </a:rPr>
              <a:t>ю</a:t>
            </a:r>
            <a:r>
              <a:rPr lang="ru-RU" b="1" dirty="0" smtClean="0">
                <a:latin typeface="Calibri"/>
                <a:cs typeface="Calibri"/>
              </a:rPr>
              <a:t>ча</a:t>
            </a:r>
            <a:r>
              <a:rPr lang="ru-RU" b="1" spc="-25" dirty="0" smtClean="0">
                <a:latin typeface="Calibri"/>
                <a:cs typeface="Calibri"/>
              </a:rPr>
              <a:t>ю</a:t>
            </a:r>
            <a:r>
              <a:rPr lang="ru-RU" b="1" spc="-30" dirty="0" smtClean="0">
                <a:latin typeface="Calibri"/>
                <a:cs typeface="Calibri"/>
              </a:rPr>
              <a:t>т</a:t>
            </a:r>
            <a:r>
              <a:rPr lang="ru-RU" b="1" spc="-10" dirty="0" smtClean="0">
                <a:latin typeface="Calibri"/>
                <a:cs typeface="Calibri"/>
              </a:rPr>
              <a:t>с</a:t>
            </a:r>
            <a:r>
              <a:rPr lang="ru-RU" b="1" spc="-5" dirty="0" smtClean="0">
                <a:latin typeface="Calibri"/>
                <a:cs typeface="Calibri"/>
              </a:rPr>
              <a:t>я</a:t>
            </a:r>
            <a:r>
              <a:rPr lang="ru-RU" b="1" dirty="0" smtClean="0">
                <a:latin typeface="Calibri"/>
                <a:cs typeface="Calibri"/>
              </a:rPr>
              <a:t> </a:t>
            </a:r>
            <a:r>
              <a:rPr lang="ru-RU" u="sng" spc="-10" dirty="0" smtClean="0">
                <a:latin typeface="Calibri"/>
                <a:cs typeface="Calibri"/>
              </a:rPr>
              <a:t>с</a:t>
            </a:r>
            <a:r>
              <a:rPr lang="ru-RU" u="sng" dirty="0" smtClean="0">
                <a:latin typeface="Calibri"/>
                <a:cs typeface="Calibri"/>
              </a:rPr>
              <a:t>в</a:t>
            </a:r>
            <a:r>
              <a:rPr lang="ru-RU" u="sng" spc="-35" dirty="0" smtClean="0">
                <a:latin typeface="Calibri"/>
                <a:cs typeface="Calibri"/>
              </a:rPr>
              <a:t>е</a:t>
            </a:r>
            <a:r>
              <a:rPr lang="ru-RU" u="sng" spc="-25" dirty="0" smtClean="0">
                <a:latin typeface="Calibri"/>
                <a:cs typeface="Calibri"/>
              </a:rPr>
              <a:t>д</a:t>
            </a:r>
            <a:r>
              <a:rPr lang="ru-RU" u="sng" spc="-10" dirty="0" smtClean="0">
                <a:latin typeface="Calibri"/>
                <a:cs typeface="Calibri"/>
              </a:rPr>
              <a:t>ени</a:t>
            </a:r>
            <a:r>
              <a:rPr lang="ru-RU" u="sng" spc="-5" dirty="0" smtClean="0">
                <a:latin typeface="Calibri"/>
                <a:cs typeface="Calibri"/>
              </a:rPr>
              <a:t>я</a:t>
            </a:r>
            <a:r>
              <a:rPr lang="ru-RU" u="sng" dirty="0" smtClean="0">
                <a:latin typeface="Calibri"/>
                <a:cs typeface="Calibri"/>
              </a:rPr>
              <a:t> </a:t>
            </a:r>
            <a:r>
              <a:rPr lang="ru-RU" u="sng" spc="-5" dirty="0" smtClean="0">
                <a:latin typeface="Calibri"/>
                <a:cs typeface="Calibri"/>
              </a:rPr>
              <a:t>о</a:t>
            </a:r>
            <a:r>
              <a:rPr lang="ru-RU" u="sng" dirty="0" smtClean="0">
                <a:latin typeface="Calibri"/>
                <a:cs typeface="Calibri"/>
              </a:rPr>
              <a:t> </a:t>
            </a:r>
            <a:r>
              <a:rPr lang="ru-RU" u="sng" spc="-10" dirty="0" smtClean="0">
                <a:latin typeface="Calibri"/>
                <a:cs typeface="Calibri"/>
              </a:rPr>
              <a:t>пац</a:t>
            </a:r>
            <a:r>
              <a:rPr lang="ru-RU" u="sng" spc="10" dirty="0" smtClean="0">
                <a:latin typeface="Calibri"/>
                <a:cs typeface="Calibri"/>
              </a:rPr>
              <a:t>и</a:t>
            </a:r>
            <a:r>
              <a:rPr lang="ru-RU" u="sng" spc="-10" dirty="0" smtClean="0">
                <a:latin typeface="Calibri"/>
                <a:cs typeface="Calibri"/>
              </a:rPr>
              <a:t>ентах</a:t>
            </a:r>
            <a:r>
              <a:rPr lang="ru-RU" u="sng" spc="-10" dirty="0">
                <a:latin typeface="Calibri"/>
                <a:cs typeface="Calibri"/>
              </a:rPr>
              <a:t>, </a:t>
            </a:r>
            <a:r>
              <a:rPr lang="ru-RU" u="sng" spc="-10" dirty="0" smtClean="0">
                <a:latin typeface="Calibri"/>
                <a:cs typeface="Calibri"/>
              </a:rPr>
              <a:t> </a:t>
            </a:r>
            <a:r>
              <a:rPr lang="ru-RU" u="sng" spc="-15" dirty="0" smtClean="0">
                <a:latin typeface="Calibri"/>
                <a:cs typeface="Calibri"/>
              </a:rPr>
              <a:t>переведенных</a:t>
            </a:r>
            <a:r>
              <a:rPr lang="ru-RU" u="sng" spc="30" dirty="0" smtClean="0">
                <a:latin typeface="Calibri"/>
                <a:cs typeface="Calibri"/>
              </a:rPr>
              <a:t> </a:t>
            </a:r>
            <a:r>
              <a:rPr lang="ru-RU" u="sng" spc="-5" dirty="0">
                <a:latin typeface="Calibri"/>
                <a:cs typeface="Calibri"/>
              </a:rPr>
              <a:t>в</a:t>
            </a:r>
            <a:r>
              <a:rPr lang="ru-RU" u="sng" spc="15" dirty="0">
                <a:latin typeface="Calibri"/>
                <a:cs typeface="Calibri"/>
              </a:rPr>
              <a:t> </a:t>
            </a:r>
            <a:r>
              <a:rPr lang="ru-RU" u="sng" spc="-10" dirty="0">
                <a:latin typeface="Calibri"/>
                <a:cs typeface="Calibri"/>
              </a:rPr>
              <a:t>другие</a:t>
            </a:r>
            <a:r>
              <a:rPr lang="ru-RU" u="sng" spc="-15" dirty="0">
                <a:latin typeface="Calibri"/>
                <a:cs typeface="Calibri"/>
              </a:rPr>
              <a:t> </a:t>
            </a:r>
            <a:r>
              <a:rPr lang="ru-RU" u="sng" spc="-5" dirty="0">
                <a:latin typeface="Calibri"/>
                <a:cs typeface="Calibri"/>
              </a:rPr>
              <a:t>организации</a:t>
            </a:r>
            <a:r>
              <a:rPr lang="ru-RU" u="sng" spc="40" dirty="0">
                <a:latin typeface="Calibri"/>
                <a:cs typeface="Calibri"/>
              </a:rPr>
              <a:t> </a:t>
            </a:r>
            <a:r>
              <a:rPr lang="ru-RU" u="sng" spc="-5" dirty="0">
                <a:latin typeface="Calibri"/>
                <a:cs typeface="Calibri"/>
              </a:rPr>
              <a:t>(стационары</a:t>
            </a:r>
            <a:r>
              <a:rPr lang="ru-RU" u="sng" spc="-5" dirty="0" smtClean="0">
                <a:latin typeface="Calibri"/>
                <a:cs typeface="Calibri"/>
              </a:rPr>
              <a:t>), </a:t>
            </a:r>
            <a:r>
              <a:rPr lang="ru-RU" spc="-5" dirty="0" smtClean="0">
                <a:latin typeface="Calibri"/>
                <a:cs typeface="Calibri"/>
              </a:rPr>
              <a:t>т.к. нам не известен исход заболевания</a:t>
            </a:r>
            <a:endParaRPr lang="ru-RU" dirty="0">
              <a:latin typeface="Calibri"/>
              <a:cs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407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формирования таблицы 2000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Использование МКБ-10 пересмотра</a:t>
            </a:r>
          </a:p>
          <a:p>
            <a:r>
              <a:rPr lang="ru-RU" dirty="0"/>
              <a:t>Заключительный клинический диагноз</a:t>
            </a:r>
          </a:p>
          <a:p>
            <a:r>
              <a:rPr lang="ru-RU" dirty="0" smtClean="0"/>
              <a:t>Только одно </a:t>
            </a:r>
            <a:r>
              <a:rPr lang="ru-RU" dirty="0"/>
              <a:t>основное заболевание</a:t>
            </a:r>
          </a:p>
          <a:p>
            <a:r>
              <a:rPr lang="ru-RU" dirty="0"/>
              <a:t>Только первоначальная причина смерти</a:t>
            </a:r>
          </a:p>
          <a:p>
            <a:pPr marL="0" indent="0">
              <a:buNone/>
            </a:pPr>
            <a:r>
              <a:rPr lang="ru-RU" dirty="0"/>
              <a:t>При составлении формы для отнесения заболеваний к той или </a:t>
            </a:r>
            <a:r>
              <a:rPr lang="ru-RU" dirty="0" smtClean="0"/>
              <a:t>иной нозологической </a:t>
            </a:r>
            <a:r>
              <a:rPr lang="ru-RU" dirty="0"/>
              <a:t>форме или классу заболеваний, следует </a:t>
            </a:r>
            <a:r>
              <a:rPr lang="ru-RU" dirty="0" smtClean="0"/>
              <a:t>руководствоваться </a:t>
            </a:r>
            <a:r>
              <a:rPr lang="ru-RU" b="1" dirty="0" smtClean="0"/>
              <a:t>заключительным </a:t>
            </a:r>
            <a:r>
              <a:rPr lang="ru-RU" b="1" dirty="0"/>
              <a:t>клиническим диагнозом</a:t>
            </a:r>
            <a:r>
              <a:rPr lang="ru-RU" dirty="0"/>
              <a:t>, а в случае смерти – </a:t>
            </a:r>
            <a:r>
              <a:rPr lang="ru-RU" b="1" dirty="0"/>
              <a:t>первоначальной  причиной смерти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u="sng" dirty="0"/>
              <a:t>В форму включаются только те заболевания, которые выставлены в качестве  основного заболевания.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5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Пациенты с симптомами заболевания госпитализируются для уточнения диагноза</a:t>
            </a:r>
          </a:p>
          <a:p>
            <a:r>
              <a:rPr lang="ru-RU" dirty="0" smtClean="0"/>
              <a:t>Если диагноз заболевания не уточнен, то эти случаи госпитализации следует рассматривать как обследование и учитывать в строке 22.0 «Факторы, влияющие на состояние здоровья населения и обращения в медицинские организации»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843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Необходимо представить подтверждения* на следующие случаи смерти: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Сепсис (</a:t>
            </a:r>
            <a:r>
              <a:rPr lang="en-US" dirty="0" smtClean="0"/>
              <a:t>A40-41)</a:t>
            </a:r>
            <a:endParaRPr lang="ru-RU" dirty="0" smtClean="0"/>
          </a:p>
          <a:p>
            <a:r>
              <a:rPr lang="ru-RU" dirty="0" smtClean="0"/>
              <a:t>Анемии</a:t>
            </a:r>
            <a:r>
              <a:rPr lang="en-US" dirty="0" smtClean="0"/>
              <a:t> (D50-D64)</a:t>
            </a:r>
            <a:endParaRPr lang="ru-RU" dirty="0" smtClean="0"/>
          </a:p>
          <a:p>
            <a:r>
              <a:rPr lang="ru-RU" dirty="0" smtClean="0"/>
              <a:t>Ожирение</a:t>
            </a:r>
            <a:r>
              <a:rPr lang="en-US" dirty="0" smtClean="0"/>
              <a:t> (E66)</a:t>
            </a:r>
            <a:endParaRPr lang="ru-RU" dirty="0" smtClean="0"/>
          </a:p>
          <a:p>
            <a:r>
              <a:rPr lang="ru-RU" dirty="0" smtClean="0"/>
              <a:t>Органические психические расстройства</a:t>
            </a:r>
            <a:r>
              <a:rPr lang="en-US" dirty="0" smtClean="0"/>
              <a:t> (F01-F09)</a:t>
            </a:r>
            <a:endParaRPr lang="ru-RU" dirty="0" smtClean="0"/>
          </a:p>
          <a:p>
            <a:r>
              <a:rPr lang="ru-RU" dirty="0" smtClean="0"/>
              <a:t>Гастрит и дуоденит</a:t>
            </a:r>
            <a:r>
              <a:rPr lang="en-US" dirty="0" smtClean="0"/>
              <a:t> (K29)</a:t>
            </a:r>
            <a:endParaRPr lang="ru-RU" dirty="0" smtClean="0"/>
          </a:p>
          <a:p>
            <a:r>
              <a:rPr lang="ru-RU" dirty="0" smtClean="0"/>
              <a:t>Материнская смертность</a:t>
            </a:r>
            <a:r>
              <a:rPr lang="en-US" dirty="0" smtClean="0"/>
              <a:t> (O00-O99)</a:t>
            </a:r>
            <a:endParaRPr lang="ru-RU" dirty="0" smtClean="0"/>
          </a:p>
          <a:p>
            <a:r>
              <a:rPr lang="ru-RU" dirty="0" smtClean="0"/>
              <a:t>Заболевания кожи и подкожной клетчатки</a:t>
            </a:r>
            <a:r>
              <a:rPr lang="en-US" dirty="0" smtClean="0"/>
              <a:t> (L00-L98)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900" dirty="0" smtClean="0"/>
              <a:t>*(посмертный эпикриз, протокол вскрытия, медицинское свидетельство о смерти)</a:t>
            </a:r>
          </a:p>
          <a:p>
            <a:pPr marL="0" indent="0">
              <a:buNone/>
            </a:pPr>
            <a:endParaRPr lang="ru-RU" sz="1900" dirty="0" smtClean="0"/>
          </a:p>
          <a:p>
            <a:pPr marL="0" indent="0">
              <a:buNone/>
            </a:pPr>
            <a:r>
              <a:rPr lang="ru-RU" u="sng" dirty="0" smtClean="0"/>
              <a:t>Перед сдачей формы № 14 провести сверку умерших в стационаре пациентов с данными патологоанатомического бюро.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598508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36904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заполнения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568280"/>
          </a:xfrm>
        </p:spPr>
        <p:txBody>
          <a:bodyPr>
            <a:normAutofit lnSpcReduction="10000"/>
          </a:bodyPr>
          <a:lstStyle/>
          <a:p>
            <a:pPr marL="60960" marR="628650" lvl="0" indent="-48895">
              <a:spcBef>
                <a:spcPts val="105"/>
              </a:spcBef>
              <a:buClrTx/>
              <a:buSzTx/>
              <a:buNone/>
              <a:tabLst>
                <a:tab pos="7057390" algn="l"/>
                <a:tab pos="8563610" algn="l"/>
                <a:tab pos="9906635" algn="l"/>
              </a:tabLst>
            </a:pPr>
            <a:r>
              <a:rPr lang="ru-RU" sz="1400" b="1" dirty="0">
                <a:solidFill>
                  <a:prstClr val="black"/>
                </a:solidFill>
                <a:cs typeface="Arial"/>
              </a:rPr>
              <a:t>(2200)</a:t>
            </a:r>
            <a:r>
              <a:rPr lang="ru-RU" sz="1400" b="1" spc="-20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общего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числа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(стр.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1)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умерло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новорожденных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168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часов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жизни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2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1 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-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умерло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 </a:t>
            </a:r>
            <a:r>
              <a:rPr lang="ru-RU" sz="1400" spc="-35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после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поступления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b="1" spc="-5" dirty="0">
                <a:solidFill>
                  <a:prstClr val="black"/>
                </a:solidFill>
                <a:cs typeface="Arial"/>
              </a:rPr>
              <a:t>:</a:t>
            </a:r>
            <a:r>
              <a:rPr lang="ru-RU" sz="1400" b="1" spc="365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возрасте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0</a:t>
            </a:r>
            <a:r>
              <a:rPr lang="ru-RU" sz="1400" spc="-5" dirty="0">
                <a:solidFill>
                  <a:prstClr val="black"/>
                </a:solidFill>
                <a:latin typeface="Symbol"/>
                <a:cs typeface="Symbol"/>
              </a:rPr>
              <a:t>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после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рождения</a:t>
            </a:r>
            <a:r>
              <a:rPr lang="ru-RU" sz="1400" spc="34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2</a:t>
            </a:r>
            <a:r>
              <a:rPr lang="ru-RU" sz="1400" u="heavy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них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недоношенных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3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до</a:t>
            </a:r>
            <a:r>
              <a:rPr lang="ru-RU" sz="1400" spc="1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1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года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(без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4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 после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рождения)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4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10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том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числе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от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пневмонии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5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.</a:t>
            </a:r>
          </a:p>
          <a:p>
            <a:pPr marL="60960" marR="628650" lvl="0" indent="-48895">
              <a:spcBef>
                <a:spcPts val="105"/>
              </a:spcBef>
              <a:buClrTx/>
              <a:buSzTx/>
              <a:buNone/>
              <a:tabLst>
                <a:tab pos="7057390" algn="l"/>
                <a:tab pos="8563610" algn="l"/>
                <a:tab pos="9906635" algn="l"/>
              </a:tabLst>
            </a:pPr>
            <a:endParaRPr lang="ru-RU" sz="1400" dirty="0">
              <a:solidFill>
                <a:prstClr val="black"/>
              </a:solidFill>
              <a:cs typeface="Arial"/>
            </a:endParaRPr>
          </a:p>
          <a:p>
            <a:r>
              <a:rPr lang="ru-RU" dirty="0" smtClean="0"/>
              <a:t>В строке 1 указываются новорожденные, которые умерли в первые 7 суток после рождения.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Далее указываются дети, умершие в первые сутки после поступления в стационар:</a:t>
            </a:r>
          </a:p>
          <a:p>
            <a:r>
              <a:rPr lang="ru-RU" dirty="0" smtClean="0"/>
              <a:t>В строке 2 - новорожденные, умершие в первые сутки жизни;</a:t>
            </a:r>
          </a:p>
          <a:p>
            <a:r>
              <a:rPr lang="ru-RU" dirty="0" smtClean="0"/>
              <a:t>В строке 3 – недоношенные из строки 2.</a:t>
            </a:r>
          </a:p>
          <a:p>
            <a:r>
              <a:rPr lang="ru-RU" dirty="0" smtClean="0"/>
              <a:t>В строках 4 и 5 указываются дети до года, </a:t>
            </a:r>
            <a:r>
              <a:rPr lang="ru-RU" b="1" dirty="0" smtClean="0"/>
              <a:t>умершие в первые сутки после поступления</a:t>
            </a:r>
            <a:r>
              <a:rPr lang="ru-RU" dirty="0" smtClean="0"/>
              <a:t> в стационар, без учета умерших из графы 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894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319</TotalTime>
  <Words>1280</Words>
  <Application>Microsoft Office PowerPoint</Application>
  <PresentationFormat>Экран (4:3)</PresentationFormat>
  <Paragraphs>98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Ясность</vt:lpstr>
      <vt:lpstr>Форма № 14 «Сведения о деятельности  подразделений медицинской организации,  оказывающих медицинскую помощь в  стационарных условиях»</vt:lpstr>
      <vt:lpstr>Презентация PowerPoint</vt:lpstr>
      <vt:lpstr>Источники информации при составлении формы № 14:</vt:lpstr>
      <vt:lpstr>Возрастные группы населения таблица 2000 формы № 14</vt:lpstr>
      <vt:lpstr>Таблица 2000 заполняется </vt:lpstr>
      <vt:lpstr>Основные принципы формирования таблицы 2000</vt:lpstr>
      <vt:lpstr>Презентация PowerPoint</vt:lpstr>
      <vt:lpstr>Необходимо представить подтверждения* на следующие случаи смерти:</vt:lpstr>
      <vt:lpstr>Особенности заполнения </vt:lpstr>
      <vt:lpstr>Особенности заполнения </vt:lpstr>
      <vt:lpstr>Особенности заполнения </vt:lpstr>
      <vt:lpstr>Изменения, вносимые в форму Федерального Статистического наблюдения №14</vt:lpstr>
      <vt:lpstr>Изменения, вносимые в форму Федерального Статистического наблюдения №14</vt:lpstr>
      <vt:lpstr>Таблица 3000 «Состав новорожденных с заболеваниями, поступивших в возрасте 0-6 дней жизни, и исходы их лечения» </vt:lpstr>
      <vt:lpstr>Форма ФСН №14 Таблицы 4000 и 4001  «Хирургическая работа организации»</vt:lpstr>
      <vt:lpstr>Форма № 14 таблица 4110  </vt:lpstr>
      <vt:lpstr>Изменения в таблице 4201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№ 14 «Сведения о деятельности  подразделений медицинской организации,  оказывающих медицинскую помощь в  стационарных условиях»</dc:title>
  <dc:creator>Алена Александровна Кандеева</dc:creator>
  <cp:lastModifiedBy>Алена Александровна Кандеева</cp:lastModifiedBy>
  <cp:revision>19</cp:revision>
  <cp:lastPrinted>2022-12-15T07:00:40Z</cp:lastPrinted>
  <dcterms:created xsi:type="dcterms:W3CDTF">2022-12-15T03:28:07Z</dcterms:created>
  <dcterms:modified xsi:type="dcterms:W3CDTF">2022-12-20T00:39:40Z</dcterms:modified>
</cp:coreProperties>
</file>