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5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730" y="-8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55F9C54-515C-44E3-AB72-93107296FEC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609601"/>
            <a:ext cx="8928992" cy="4267200"/>
          </a:xfrm>
        </p:spPr>
        <p:txBody>
          <a:bodyPr>
            <a:noAutofit/>
          </a:bodyPr>
          <a:lstStyle/>
          <a:p>
            <a:r>
              <a:rPr lang="ru-RU" sz="4800" dirty="0" smtClean="0"/>
              <a:t>Форма 14-ДС</a:t>
            </a:r>
            <a:br>
              <a:rPr lang="ru-RU" sz="4800" dirty="0" smtClean="0"/>
            </a:br>
            <a:r>
              <a:rPr lang="ru-RU" sz="4800" dirty="0" smtClean="0"/>
              <a:t> «Сведения о деятельности дневных стационаров медицинских организаций»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4827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691480"/>
          </a:xfrm>
        </p:spPr>
        <p:txBody>
          <a:bodyPr/>
          <a:lstStyle/>
          <a:p>
            <a:r>
              <a:rPr lang="ru-RU" sz="3600" dirty="0" smtClean="0"/>
              <a:t>Изменены названия таблиц 3000, 3500</a:t>
            </a: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3000 </a:t>
            </a:r>
            <a:r>
              <a:rPr lang="ru-RU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«Состав </a:t>
            </a:r>
            <a:r>
              <a:rPr 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 в возрасте  18 лет и старше, сроки и исходы лечения</a:t>
            </a:r>
            <a:r>
              <a:rPr lang="ru-RU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buNone/>
            </a:pP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</a:t>
            </a:r>
            <a:r>
              <a:rPr lang="ru-RU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3500 </a:t>
            </a:r>
            <a:r>
              <a:rPr 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«Состав пациентов в возрасте 0-17  лет включительно, сроки и исходы лечения</a:t>
            </a:r>
            <a:r>
              <a:rPr lang="ru-RU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buNone/>
            </a:pPr>
            <a:endParaRPr lang="ru-RU" sz="2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заполнении строки «Кроме того: факторы, влияющие на состояние здоровья и обращения в учреждения здравоохранения» (</a:t>
            </a:r>
            <a:r>
              <a:rPr 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Z00-Z99</a:t>
            </a: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следует предоставить пояснительную записку с указанием причин лечения пациентов в дневных стационарах и стационарах на дому по данному классу болезней</a:t>
            </a:r>
          </a:p>
        </p:txBody>
      </p:sp>
    </p:spTree>
    <p:extLst>
      <p:ext uri="{BB962C8B-B14F-4D97-AF65-F5344CB8AC3E}">
        <p14:creationId xmlns:p14="http://schemas.microsoft.com/office/powerpoint/2010/main" val="5324378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91480"/>
          </a:xfrm>
        </p:spPr>
        <p:txBody>
          <a:bodyPr/>
          <a:lstStyle/>
          <a:p>
            <a:r>
              <a:rPr lang="ru-RU" sz="3600" dirty="0" err="1" smtClean="0"/>
              <a:t>Подтабличная</a:t>
            </a:r>
            <a:r>
              <a:rPr lang="ru-RU" sz="3600" dirty="0" smtClean="0"/>
              <a:t> строка 4000</a:t>
            </a: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общего числа выписанных (гр. 4 и 7 таблиц 3000 и 3500): направлены </a:t>
            </a:r>
            <a:r>
              <a:rPr lang="ru-RU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военкоматом</a:t>
            </a:r>
            <a:r>
              <a:rPr lang="ru-RU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 ______.</a:t>
            </a:r>
          </a:p>
        </p:txBody>
      </p:sp>
    </p:spTree>
    <p:extLst>
      <p:ext uri="{BB962C8B-B14F-4D97-AF65-F5344CB8AC3E}">
        <p14:creationId xmlns:p14="http://schemas.microsoft.com/office/powerpoint/2010/main" val="3358038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90750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/>
              <a:t>Таблица 1000 «Должности и физические лица дневных  стационаров медицинской организации»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8248094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6374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rgbClr val="2F5897"/>
                </a:solidFill>
              </a:rPr>
              <a:t>Таблица 1000 «Должности и физические лица дневных  стационаров медицинской организации»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80728"/>
            <a:ext cx="8856984" cy="5688632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Таблицу 1000 заполняют все медицинские организации,  имеющие дневные стационары, в соответствии со штатным  расписанием, утвержденным руководителем медицинской  организации в установленном порядке.</a:t>
            </a:r>
          </a:p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Сведения о штатных и занятых должностях показываются как  целыми, так и дробными числами (0,25, 0,5 и 0,75  должности).</a:t>
            </a:r>
          </a:p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Сведения о физических лицах заполняются целыми числами.</a:t>
            </a:r>
          </a:p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 графах 5, 8 «Число физических лиц» показывают только  основных работников, имеющих трудовую книжку в данной  медицинской организации.</a:t>
            </a:r>
          </a:p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Внешних совместителей в данные графы не включают,  внутренних совместителей показывают как физические лица  только один раз на основной занимаемой должности.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7227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92696"/>
          </a:xfrm>
        </p:spPr>
        <p:txBody>
          <a:bodyPr/>
          <a:lstStyle/>
          <a:p>
            <a:r>
              <a:rPr lang="ru-RU" sz="3600" dirty="0" smtClean="0"/>
              <a:t>Таблица 1010*</a:t>
            </a:r>
            <a:endParaRPr lang="ru-RU" sz="36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8795057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4524694"/>
            <a:ext cx="4104456" cy="34446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*Была подстрочником 1010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4188" y="5229200"/>
            <a:ext cx="7848872" cy="9361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Межформенный</a:t>
            </a:r>
            <a:r>
              <a:rPr lang="ru-RU" b="1" dirty="0" smtClean="0"/>
              <a:t> контроль с Формой № 30:</a:t>
            </a:r>
          </a:p>
          <a:p>
            <a:pPr algn="ctr"/>
            <a:r>
              <a:rPr lang="ru-RU" b="1" dirty="0" smtClean="0"/>
              <a:t>ф. 14ДС </a:t>
            </a:r>
            <a:r>
              <a:rPr lang="ru-RU" b="1" dirty="0" smtClean="0"/>
              <a:t>(стр.1 гр. 3 + стр. 1 гр. 5) = </a:t>
            </a:r>
            <a:r>
              <a:rPr lang="ru-RU" b="1" dirty="0" smtClean="0"/>
              <a:t>ф. 30 </a:t>
            </a:r>
            <a:r>
              <a:rPr lang="ru-RU" b="1" dirty="0" smtClean="0"/>
              <a:t>стр. 16 гр. 4</a:t>
            </a:r>
          </a:p>
          <a:p>
            <a:pPr algn="ctr"/>
            <a:r>
              <a:rPr lang="ru-RU" b="1" dirty="0" smtClean="0"/>
              <a:t>ф. 14ДС (стр.1 гр. 4 + стр. 1 гр. 6) = ф. 30 стр. 17 гр. 4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5229200"/>
            <a:ext cx="711696" cy="9361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</a:rPr>
              <a:t>!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024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3549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/>
              <a:t>Таблица 2000 «Использование коек дневного</a:t>
            </a:r>
            <a:br>
              <a:rPr lang="ru-RU" sz="2400" dirty="0"/>
            </a:br>
            <a:r>
              <a:rPr lang="ru-RU" sz="2400" dirty="0"/>
              <a:t>стационара медицинской организации по профилям»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717032"/>
            <a:ext cx="8568952" cy="2448272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Добавлена строка 76 «из общего числа, в медицинских организациях, расположенных в сельской местности»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33" t="38027" r="34478" b="40083"/>
          <a:stretch/>
        </p:blipFill>
        <p:spPr bwMode="auto">
          <a:xfrm>
            <a:off x="107504" y="1091660"/>
            <a:ext cx="8496944" cy="2485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5664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0811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/>
              <a:t>Таблица 2000 «Использование коек дневного</a:t>
            </a:r>
            <a:br>
              <a:rPr lang="ru-RU" sz="2400" dirty="0"/>
            </a:br>
            <a:r>
              <a:rPr lang="ru-RU" sz="2400" dirty="0"/>
              <a:t>стационара медицинской организации по профилям»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712968" cy="4536504"/>
          </a:xfrm>
        </p:spPr>
        <p:txBody>
          <a:bodyPr/>
          <a:lstStyle/>
          <a:p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Число коек в дневном стационаре указывают в соответствии с приказом об организации данного структурного подразделения медицинской организации</a:t>
            </a:r>
          </a:p>
          <a:p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Число коек на конец года заполняется без учета  сменности работы</a:t>
            </a:r>
          </a:p>
          <a:p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Число среднегодовых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коек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заполняется с учетом 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сменности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работы и </a:t>
            </a:r>
            <a:r>
              <a:rPr lang="ru-RU" sz="28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указывается целыми числами!</a:t>
            </a:r>
          </a:p>
          <a:p>
            <a:pPr marL="0" indent="0">
              <a:buNone/>
            </a:pP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253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0811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/>
              <a:t>Таблица 2000 «Использование коек дневного</a:t>
            </a:r>
            <a:br>
              <a:rPr lang="ru-RU" sz="2400" dirty="0"/>
            </a:br>
            <a:r>
              <a:rPr lang="ru-RU" sz="2400" dirty="0"/>
              <a:t>стационара медицинской организации по профилям»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712968" cy="4968552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 дневных стационарах для детей не заполняются сведения о числе коек для взрослых</a:t>
            </a:r>
          </a:p>
          <a:p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 дневных стационарах для взрослых не заполняются сведения о числе коек для детей</a:t>
            </a:r>
          </a:p>
          <a:p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 койках для детей не должно быть указано сведений о взрослых пациентах</a:t>
            </a:r>
          </a:p>
          <a:p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койках для патологии беременности не заполняются  сведения о пациентах старше трудоспособного возраста;</a:t>
            </a:r>
          </a:p>
          <a:p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гинекологических койках для вспомогательных  репродуктивных технологий не указываются данные о детях  (0-17 лет), детях до 3 лет, лицах старше трудоспособного  возраста.</a:t>
            </a:r>
          </a:p>
          <a:p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340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91480"/>
          </a:xfrm>
        </p:spPr>
        <p:txBody>
          <a:bodyPr/>
          <a:lstStyle/>
          <a:p>
            <a:r>
              <a:rPr lang="ru-RU" sz="3600" dirty="0" err="1" smtClean="0"/>
              <a:t>Подтабличная</a:t>
            </a:r>
            <a:r>
              <a:rPr lang="ru-RU" sz="3600" dirty="0" smtClean="0"/>
              <a:t> строка 2500</a:t>
            </a: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Умерло в дневном стационаре при подразделениях медицинских организаций, оказывающих медицинскую помощь: в стационарных условиях 1_____, из них: детей 2 _____, в амбулаторных условиях, включая стационары на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дому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3_____, из них: детей 4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______.</a:t>
            </a:r>
          </a:p>
          <a:p>
            <a:pPr marL="0" indent="0">
              <a:buNone/>
            </a:pPr>
            <a:endParaRPr lang="ru-RU" sz="2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По каждому умершему в дневном стационаре  медицинской организации, оказывающей помощь в  стационарных, амбулаторных условиях и на дому  следует предоставить пояснительную </a:t>
            </a:r>
            <a:r>
              <a:rPr lang="ru-RU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записку</a:t>
            </a:r>
            <a:endParaRPr lang="ru-RU" sz="2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endParaRPr lang="ru-RU" sz="2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022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91480"/>
          </a:xfrm>
        </p:spPr>
        <p:txBody>
          <a:bodyPr/>
          <a:lstStyle/>
          <a:p>
            <a:r>
              <a:rPr lang="ru-RU" sz="3600" dirty="0" err="1" smtClean="0"/>
              <a:t>Подтабличная</a:t>
            </a:r>
            <a:r>
              <a:rPr lang="ru-RU" sz="3600" dirty="0" smtClean="0"/>
              <a:t> строка 2600</a:t>
            </a: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145435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2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Добавлены новые строки</a:t>
            </a:r>
            <a:endParaRPr lang="ru-RU" sz="2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r>
              <a:rPr lang="ru-RU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выписанных сельских жителей из дневных стационаров медицинских организаций, оказывающих медицинскую помощь: в стационарных условиях 1 ____, </a:t>
            </a:r>
            <a:r>
              <a:rPr lang="ru-RU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 детей 2 _____</a:t>
            </a:r>
          </a:p>
          <a:p>
            <a:pPr marL="0" indent="0">
              <a:buNone/>
            </a:pPr>
            <a:r>
              <a:rPr lang="ru-RU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амбулаторных условиях, включая стационары на дому 3 ______, </a:t>
            </a:r>
            <a:r>
              <a:rPr lang="ru-RU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 детей 4 _____.</a:t>
            </a:r>
            <a:endParaRPr lang="ru-RU" sz="2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6871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56</TotalTime>
  <Words>561</Words>
  <Application>Microsoft Office PowerPoint</Application>
  <PresentationFormat>Экран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Исполнительная</vt:lpstr>
      <vt:lpstr>Форма 14-ДС  «Сведения о деятельности дневных стационаров медицинских организаций»</vt:lpstr>
      <vt:lpstr>Таблица 1000 «Должности и физические лица дневных  стационаров медицинской организации»</vt:lpstr>
      <vt:lpstr>Таблица 1000 «Должности и физические лица дневных  стационаров медицинской организации»</vt:lpstr>
      <vt:lpstr>Таблица 1010*</vt:lpstr>
      <vt:lpstr>Таблица 2000 «Использование коек дневного стационара медицинской организации по профилям»</vt:lpstr>
      <vt:lpstr>Таблица 2000 «Использование коек дневного стационара медицинской организации по профилям»</vt:lpstr>
      <vt:lpstr>Таблица 2000 «Использование коек дневного стационара медицинской организации по профилям»</vt:lpstr>
      <vt:lpstr>Подтабличная строка 2500</vt:lpstr>
      <vt:lpstr>Подтабличная строка 2600</vt:lpstr>
      <vt:lpstr>Изменены названия таблиц 3000, 3500</vt:lpstr>
      <vt:lpstr>Подтабличная строка 4000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Форма 14-ДС  «Сведения о деятельности дневных стационаров медицинских организаций»</dc:title>
  <dc:creator>Алена Александровна Кандеева</dc:creator>
  <cp:lastModifiedBy>Алена Александровна Кандеева</cp:lastModifiedBy>
  <cp:revision>6</cp:revision>
  <dcterms:created xsi:type="dcterms:W3CDTF">2022-12-15T23:53:37Z</dcterms:created>
  <dcterms:modified xsi:type="dcterms:W3CDTF">2022-12-16T00:49:49Z</dcterms:modified>
</cp:coreProperties>
</file>