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23"/>
  </p:notesMasterIdLst>
  <p:sldIdLst>
    <p:sldId id="256" r:id="rId2"/>
    <p:sldId id="274" r:id="rId3"/>
    <p:sldId id="295" r:id="rId4"/>
    <p:sldId id="268" r:id="rId5"/>
    <p:sldId id="300" r:id="rId6"/>
    <p:sldId id="273" r:id="rId7"/>
    <p:sldId id="271" r:id="rId8"/>
    <p:sldId id="263" r:id="rId9"/>
    <p:sldId id="280" r:id="rId10"/>
    <p:sldId id="281" r:id="rId11"/>
    <p:sldId id="287" r:id="rId12"/>
    <p:sldId id="285" r:id="rId13"/>
    <p:sldId id="289" r:id="rId14"/>
    <p:sldId id="288" r:id="rId15"/>
    <p:sldId id="290" r:id="rId16"/>
    <p:sldId id="292" r:id="rId17"/>
    <p:sldId id="298" r:id="rId18"/>
    <p:sldId id="297" r:id="rId19"/>
    <p:sldId id="299" r:id="rId20"/>
    <p:sldId id="302" r:id="rId21"/>
    <p:sldId id="30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5" autoAdjust="0"/>
  </p:normalViewPr>
  <p:slideViewPr>
    <p:cSldViewPr>
      <p:cViewPr>
        <p:scale>
          <a:sx n="112" d="100"/>
          <a:sy n="112" d="100"/>
        </p:scale>
        <p:origin x="-15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911E17-3305-4ED3-B914-9830C7DFB001}" type="datetimeFigureOut">
              <a:rPr lang="ru-RU" smtClean="0"/>
              <a:pPr/>
              <a:t>21.12.2022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ADE8E-81F8-43F0-85D4-AC0F8EEAD9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ADE8E-81F8-43F0-85D4-AC0F8EEAD9C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21.12.2022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normativ.kontur.ru/document?moduleid=1&amp;documentid=377407#l8" TargetMode="External"/><Relationship Id="rId2" Type="http://schemas.openxmlformats.org/officeDocument/2006/relationships/hyperlink" Target="https://normativ.kontur.ru/document?moduleid=1&amp;documentid=377407#l13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233412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Отчет о работе с инвалидами и участниками войн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068960"/>
            <a:ext cx="8607330" cy="3598120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Главный внештатный </a:t>
            </a: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гериатр 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Министерства здравоохранения Забайкальского края, </a:t>
            </a:r>
            <a:endParaRPr lang="ru-RU" sz="6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главный 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врач ГБУЗ «ЗККГВВ»</a:t>
            </a:r>
            <a:b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Романова Рада Станиславовна </a:t>
            </a:r>
          </a:p>
          <a:p>
            <a:pPr algn="ctr"/>
            <a:endParaRPr lang="ru-RU" sz="6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Заместитель главного врача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 ОМР ГБУЗ «ЗККГВВ» 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Молчанова Татьяна Васильевна</a:t>
            </a:r>
          </a:p>
          <a:p>
            <a:pPr algn="ctr"/>
            <a:endParaRPr lang="ru-RU" sz="29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6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113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 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Заполняется в соответствии с распоряжением  Министерства здравоохранения Забайкальского края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 9 марта 2022 года № 251/р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«О проведении диспансеризации инвалидов и участников Великой отечественной войны и лиц, приравненных к ним, и обеспечении внеочередного оказания им медицинской помощи, включая медицинскую помощь на дому маломобильным ветеранам войны в мед. организациях Забайкальского края в 2022 году»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1603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88538647"/>
              </p:ext>
            </p:extLst>
          </p:nvPr>
        </p:nvGraphicFramePr>
        <p:xfrm>
          <a:off x="251515" y="1268760"/>
          <a:ext cx="8568958" cy="5256584"/>
        </p:xfrm>
        <a:graphic>
          <a:graphicData uri="http://schemas.openxmlformats.org/drawingml/2006/table">
            <a:tbl>
              <a:tblPr firstRow="1" firstCol="1" bandRow="1"/>
              <a:tblGrid>
                <a:gridCol w="626713"/>
                <a:gridCol w="593587"/>
                <a:gridCol w="626713"/>
                <a:gridCol w="593587"/>
                <a:gridCol w="626713"/>
                <a:gridCol w="593587"/>
                <a:gridCol w="626713"/>
                <a:gridCol w="593587"/>
                <a:gridCol w="626713"/>
                <a:gridCol w="593587"/>
                <a:gridCol w="626713"/>
                <a:gridCol w="593587"/>
                <a:gridCol w="626713"/>
                <a:gridCol w="620445"/>
              </a:tblGrid>
              <a:tr h="143361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ИВОВ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УВОВ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Вдовы ветеранов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Узники </a:t>
                      </a: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конц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лагерей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Труженики тыла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Дети войны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Блокадники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2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23928" y="188640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Приложение  к </a:t>
            </a:r>
            <a:r>
              <a:rPr lang="ru-RU" dirty="0" smtClean="0"/>
              <a:t>распоряжению Министерства </a:t>
            </a:r>
            <a:r>
              <a:rPr lang="ru-RU" dirty="0"/>
              <a:t>здравоохранения Забайкальского края  от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9 марта 2022 года № 251/р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484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15328" cy="79608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3285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Приложение  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распоряжению Министерства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здравоохранения Забайкальского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от 9 марта 2022 года №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251/р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b="1" dirty="0">
              <a:solidFill>
                <a:srgbClr val="000000"/>
              </a:solidFill>
              <a:latin typeface="Times New Roman" pitchFamily="18" charset="0"/>
              <a:ea typeface="Arial Unicode MS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rgbClr val="000000"/>
                </a:solidFill>
                <a:ea typeface="Arial Unicode MS"/>
                <a:cs typeface="Times New Roman"/>
              </a:rPr>
              <a:t>О</a:t>
            </a:r>
            <a:r>
              <a:rPr lang="ru-RU" sz="2400" dirty="0" smtClean="0">
                <a:solidFill>
                  <a:srgbClr val="000000"/>
                </a:solidFill>
                <a:ea typeface="Arial Unicode MS"/>
                <a:cs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Arial Unicode MS"/>
                <a:cs typeface="Times New Roman"/>
              </a:rPr>
              <a:t>включении инвалидов, ветеранов, вдов (вдовцов) умерших инвалидов и ветеранов Великой Отечественной войны, лиц награжденных знаком «Жителю блокадного Ленинграда», и бывших несовершеннолетних узников концлагерей, гетто, других мест принудительного содержания, созданных фашистами и их союзниками в период Второй Мировой войны, «детей войны» в проект «Координаторы здоровья</a:t>
            </a:r>
            <a:r>
              <a:rPr lang="ru-RU" sz="2400" dirty="0" smtClean="0">
                <a:solidFill>
                  <a:srgbClr val="000000"/>
                </a:solidFill>
                <a:ea typeface="Arial Unicode MS"/>
                <a:cs typeface="Times New Roman"/>
              </a:rPr>
              <a:t>»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662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71008632"/>
              </p:ext>
            </p:extLst>
          </p:nvPr>
        </p:nvGraphicFramePr>
        <p:xfrm>
          <a:off x="683567" y="1268760"/>
          <a:ext cx="7920880" cy="5256584"/>
        </p:xfrm>
        <a:graphic>
          <a:graphicData uri="http://schemas.openxmlformats.org/drawingml/2006/table">
            <a:tbl>
              <a:tblPr firstRow="1" firstCol="1" bandRow="1"/>
              <a:tblGrid>
                <a:gridCol w="1131318"/>
                <a:gridCol w="1131318"/>
                <a:gridCol w="1131318"/>
                <a:gridCol w="1131318"/>
                <a:gridCol w="1131318"/>
                <a:gridCol w="1132145"/>
                <a:gridCol w="1132145"/>
              </a:tblGrid>
              <a:tr h="2943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ИВОВ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УВОВ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Вдовы ветеранов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Узники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конц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лагерей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блокадники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Труженики тыла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Дети войны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427984" y="49464"/>
            <a:ext cx="47880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Приложение  к </a:t>
            </a:r>
            <a:r>
              <a:rPr lang="ru-RU" dirty="0" smtClean="0"/>
              <a:t>распоряжению Министерства </a:t>
            </a:r>
            <a:r>
              <a:rPr lang="ru-RU" dirty="0"/>
              <a:t>здравоохранения Забайкальского края  от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9 марта 2022 года № 251/р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3989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115328" cy="79608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6166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Приложение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распоряжению 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Министерства здравоохранения Забайкальского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от 9 марта 2022 года №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251/р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000000"/>
              </a:solidFill>
              <a:latin typeface="Times New Roman" pitchFamily="18" charset="0"/>
              <a:ea typeface="Arial Unicode MS"/>
              <a:cs typeface="Times New Roman" pitchFamily="18" charset="0"/>
            </a:endParaRPr>
          </a:p>
          <a:p>
            <a:pPr algn="just"/>
            <a:r>
              <a:rPr lang="ru-RU" sz="2400" dirty="0" smtClean="0"/>
              <a:t>О </a:t>
            </a:r>
            <a:r>
              <a:rPr lang="ru-RU" sz="2400" dirty="0"/>
              <a:t>предоставлении бесплатных услуг по медицинской реабилитации на амбулаторном уровне с использованием имеющихся реабилитационных отделений инвалидов, ветеранов, вдов (вдовцов) умерших инвалидов и ветеранов Великой Отечественной войны, лиц награжденных знаком «Жителю блокадного Ленинграда», и бывших несовершеннолетних узников концлагерей, гетто, других мест принудительного содержания, созданных фашистами и их союзниками в период Второй Мировой войны, «детей войны</a:t>
            </a:r>
            <a:r>
              <a:rPr lang="ru-RU" sz="2400" dirty="0" smtClean="0"/>
              <a:t>»</a:t>
            </a:r>
          </a:p>
        </p:txBody>
      </p:sp>
    </p:spTree>
    <p:extLst>
      <p:ext uri="{BB962C8B-B14F-4D97-AF65-F5344CB8AC3E}">
        <p14:creationId xmlns="" xmlns:p14="http://schemas.microsoft.com/office/powerpoint/2010/main" val="422952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83383749"/>
              </p:ext>
            </p:extLst>
          </p:nvPr>
        </p:nvGraphicFramePr>
        <p:xfrm>
          <a:off x="611560" y="1556792"/>
          <a:ext cx="7776866" cy="3096344"/>
        </p:xfrm>
        <a:graphic>
          <a:graphicData uri="http://schemas.openxmlformats.org/drawingml/2006/table">
            <a:tbl>
              <a:tblPr firstRow="1" firstCol="1" bandRow="1"/>
              <a:tblGrid>
                <a:gridCol w="1276570"/>
                <a:gridCol w="1625074"/>
                <a:gridCol w="1625074"/>
                <a:gridCol w="1625074"/>
                <a:gridCol w="1625074"/>
              </a:tblGrid>
              <a:tr h="288032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Всего граждан, относящихся к категории «дети войны»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Охвачено медицинскими осмотрами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01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Охвачено диспансеризацией, (нарастающим итогом)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Охвачено профилактическими осмотрами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(нарастающим итогом)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01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Число граждан прошедших диспансеризацию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 том числе на дому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Число граждан прошедших медицинские осмотры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 том числе на дому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Итого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6603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Заполняется в соответствии с распоряжением  Министерства здравоохранения Забайкальского края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 9 марта 2022 года №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250/р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«О проведении диспансеризации и профилактических осмотров граждан, относящихся к категории «Дети войны», в медицинских организациях Забайкальского края в 2022 году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2217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214422"/>
            <a:ext cx="8286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Закон Забайкальского края «О мерах социальной поддержки граждан, родившихся в довоенный период и в годы Великой Отечественной войны, постоянно проживающие на территории Забайкальского края» принят Законодательным Собранием Забайкальского края 17 апреля 2019 года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3786190"/>
            <a:ext cx="807249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Статья 1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Настоящий Закон края устанавливает меры социальной поддержки гражданам РФ, родившимся до 3 сентября 1945 года, в том числе в годы Великой Отечественной войны, постоянно проживающие на территории Забайкальского края (далее – граждане, родившиеся в довоенный период и в годы Великой Отечественной войны)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01608" cy="288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Таблицы 4001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0646" y="1166565"/>
            <a:ext cx="8291264" cy="13337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5. Взрослые старше трудоспособного возраста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(4000)                                                                    Код по ОКЕИ: единица - 642; человек - 792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2857496"/>
          <a:ext cx="8286808" cy="462346"/>
        </p:xfrm>
        <a:graphic>
          <a:graphicData uri="http://schemas.openxmlformats.org/drawingml/2006/table">
            <a:tbl>
              <a:tblPr/>
              <a:tblGrid>
                <a:gridCol w="2710317"/>
                <a:gridCol w="5576491"/>
              </a:tblGrid>
              <a:tr h="4623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(4001)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Код по ОКЕИ: человек - 792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85720" y="3623479"/>
            <a:ext cx="871543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физических лиц зарегистрированных пациентов - всего 1 ____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3456_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_________, из них с диагнозом, установленным впервые в жизни 2 ______________________,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состоит под диспансерным наблюдением на конец отчетного года (из гр. 15,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1.0)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_____2419____________________.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5715016"/>
            <a:ext cx="87868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ФФСН N 12 "Сведения о числе заболеваний, зарегистрированных у пациентов, проживающих в районе обслуживания медицинской организации" (приложение N 1)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утверждена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приказом Росстата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от 20 декабря 2021 г. N 932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«Об утверждении форм федерального статистического наблюдения с указаниями по их заполнению для организации Министерством здравоохранения Российской Федерации федерального статистического наблюдения в сфере охраны здоровья»</a:t>
            </a:r>
            <a:endParaRPr lang="ru-RU" sz="1000" dirty="0"/>
          </a:p>
        </p:txBody>
      </p:sp>
    </p:spTree>
    <p:extLst>
      <p:ext uri="{BB962C8B-B14F-4D97-AF65-F5344CB8AC3E}">
        <p14:creationId xmlns="" xmlns:p14="http://schemas.microsoft.com/office/powerpoint/2010/main" val="261317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071546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Национальный проект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«Демография»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Федеральный проект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«Разработка и реализация программы системной поддержки и повышения качества жизни граждан старшего поколения «Старшее поколение»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3000372"/>
            <a:ext cx="778674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Целевой показатель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доля лиц старше трудоспособного возраста, у которых выявлены заболевания и патологические состояния, находящихся под диспансерным наблюдением»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2022 год - 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69,3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2023 год –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80,1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44242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Список необходимых документов для сдачи годового отчета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Диспансерное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наблюдение инвалидов и участников Великой Отечественной войны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воинов-интернационалистов: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ФФСН № 30 </a:t>
            </a:r>
            <a:r>
              <a:rPr lang="ru-RU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таблица № </a:t>
            </a:r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2600</a:t>
            </a:r>
          </a:p>
          <a:p>
            <a:pPr lvl="0"/>
            <a:endParaRPr lang="ru-RU" sz="14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1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Распоряжению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Министерства здравоохранения Забайкальского  края от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9 марта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251/р</a:t>
            </a:r>
          </a:p>
          <a:p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Распоряжению Министерства здравоохранения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Забайкальского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края от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9 марта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251/р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Распоряжению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Министерства здравоохранения Забайкальского края от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9 марта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251/р</a:t>
            </a:r>
          </a:p>
          <a:p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4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  Распоряжению  Министерства здравоохранения Забайкальского края от 9 марта 2022 года № 251/р</a:t>
            </a:r>
          </a:p>
          <a:p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  Распоряжению  Министерства здравоохранения Забайкальского края от 9 марта 2022 года № 251/р</a:t>
            </a:r>
          </a:p>
          <a:p>
            <a:r>
              <a:rPr lang="ru-RU" sz="1400" b="1" dirty="0" smtClean="0">
                <a:solidFill>
                  <a:srgbClr val="E4005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  Распоряжению  Министерства здравоохранения Забайкальского края от 9 марта 2022 года 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250/р</a:t>
            </a:r>
            <a:endParaRPr lang="ru-RU" sz="1400" b="1" dirty="0" smtClean="0">
              <a:solidFill>
                <a:srgbClr val="E40059">
                  <a:lumMod val="60000"/>
                  <a:lumOff val="4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Поименные списки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УВОВ с указанием ФИО; года рождения; места жительства; категории-инвалид, участник ВОВ, вдова инвалида  и участника ВОВ, лицо награжденное знаком «Жителю блокадного Ленинграда», узник концлагеря, гетто, других мест принудительного содержания, созданных фашистами и их союзниками в период Второй мировой войны, труженик тыла;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Списки должны быть заверены военкоматом!</a:t>
            </a:r>
          </a:p>
          <a:p>
            <a:r>
              <a:rPr lang="ru-RU" sz="1400" dirty="0" smtClean="0">
                <a:latin typeface="Times New Roman"/>
                <a:ea typeface="Calibri"/>
              </a:rPr>
              <a:t>Общая </a:t>
            </a:r>
            <a:r>
              <a:rPr lang="ru-RU" sz="1400" dirty="0">
                <a:latin typeface="Times New Roman"/>
                <a:ea typeface="Calibri"/>
              </a:rPr>
              <a:t>численность граждан, родившихся в довоенный период и в годы Великой Отечественной </a:t>
            </a:r>
            <a:r>
              <a:rPr lang="ru-RU" sz="1400" dirty="0" smtClean="0">
                <a:latin typeface="Times New Roman"/>
                <a:ea typeface="Calibri"/>
              </a:rPr>
              <a:t>войны</a:t>
            </a:r>
          </a:p>
          <a:p>
            <a:r>
              <a:rPr lang="ru-RU" sz="1400" b="1" dirty="0" smtClean="0">
                <a:solidFill>
                  <a:srgbClr val="E4005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ФФСН № 12 таблица № 4001,  (1), (3).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943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2285992"/>
            <a:ext cx="6000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Численность прикрепленного к МО  населения старше трудоспособного возраста!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2071678"/>
            <a:ext cx="707236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ГБУЗ «Забайкальский краевой клинический госпиталь для ветеранов войн»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Город Чита, ул.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Богомягкова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д. 121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veteranchita@mail.ru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28860" y="4500570"/>
            <a:ext cx="5214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Молчанова Татьяна Васильевна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Тел. 8-914-478-59-56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1214422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Контакты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96944" cy="1080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Диспансерное наблюдение инвалидов и участников Великой Отечественной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войны 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воинов-интернационалистов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2600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ОКЕИ: человек  792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9884687"/>
              </p:ext>
            </p:extLst>
          </p:nvPr>
        </p:nvGraphicFramePr>
        <p:xfrm>
          <a:off x="280597" y="1340768"/>
          <a:ext cx="8467867" cy="4824536"/>
        </p:xfrm>
        <a:graphic>
          <a:graphicData uri="http://schemas.openxmlformats.org/drawingml/2006/table">
            <a:tbl>
              <a:tblPr firstRow="1" firstCol="1" bandRow="1"/>
              <a:tblGrid>
                <a:gridCol w="2819034"/>
                <a:gridCol w="426365"/>
                <a:gridCol w="1478052"/>
                <a:gridCol w="1512168"/>
                <a:gridCol w="2232248"/>
              </a:tblGrid>
              <a:tr h="584095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Наименование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№ строки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Участники ВОВ </a:t>
                      </a:r>
                      <a:b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(кроме ИОВ)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Инвалиды ВОВ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Воины-интернационалисты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85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Состоит под диспансерным наблюдением на начало отчетного года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8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Вновь взято под диспансерное наблюдение в отчетном году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276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Снято с диспансерного наблюдения в течение отчетного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года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из них:        выехало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976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                   умерло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36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Состоит под диспансерным наблюдением на конец отчетного года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1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в том числе по группам инвалидности: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      I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     II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    III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Охвачено комплексными медицинскими осмотрами  (из стр.6)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Нуждались в стационарном лечении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3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Получили стационарное лечение из числа нуждавшихся (стр. 11)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Получили санаторно-курортное лечение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2870914"/>
            <a:ext cx="387798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				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sym typeface="Symbol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215082"/>
            <a:ext cx="914400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ФФСН N 30 "Сведения о медицинской организации" (приложение N 3)</a:t>
            </a:r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утверждена приказом Росстата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от 20 декабря 2021 г. N 932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«Об утверждении форм федерального статистического наблюдения с указаниями по их заполнению для организации Министерством здравоохранения Российской Федерации федерального статистического наблюдения в сфере охраны здоровья»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2059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01608" cy="2880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Таблица 2600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21744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частники и инвалиды ВОВ, воины - интернационалисты и приравненные к ним категории лиц, должны находиться под диспансерным наблюдением врачей подразделений, оказывающих медицинскую помощь амбулаторных условиях территориальных  медицинских организаций постоянно, независимо от того нуждались они в наблюдении специалистов в течении года или нет.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Таблицу заполняют по данным "Контрольных карт диспансерного наблюдения" (учетная форма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N 030/у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утвержденная приказом Минздрава России от 15 декабря 2014 г. N 834н), а также на основании "Медицинских карт пациентов, получающих медицинскую помощь в амбулаторных условиях" (учетная форма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N 025/у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утвержденная приказом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Минздравсоцразвития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России от 22 ноября 2004 г. N 255, зарегистрирован Минюстом России 14 декабря 2004 г., регистрационный N 6188) и Талонов.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593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848872" cy="504056"/>
          </a:xfrm>
        </p:spPr>
        <p:txBody>
          <a:bodyPr>
            <a:normAutofit fontScale="90000"/>
          </a:bodyPr>
          <a:lstStyle/>
          <a:p>
            <a:pPr algn="r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к Распоряжению 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Министерства здравоохранения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Забайкальского края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9 марта 2022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251/р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01148887"/>
              </p:ext>
            </p:extLst>
          </p:nvPr>
        </p:nvGraphicFramePr>
        <p:xfrm>
          <a:off x="179512" y="548680"/>
          <a:ext cx="8856986" cy="63425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37648"/>
                <a:gridCol w="402809"/>
                <a:gridCol w="462678"/>
                <a:gridCol w="673329"/>
                <a:gridCol w="864096"/>
                <a:gridCol w="1080120"/>
                <a:gridCol w="648072"/>
                <a:gridCol w="1295069"/>
                <a:gridCol w="793165"/>
              </a:tblGrid>
              <a:tr h="648071"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ИВОВ 1941-45годов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УВОВ</a:t>
                      </a:r>
                    </a:p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1941-45годов</a:t>
                      </a:r>
                    </a:p>
                    <a:p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Супруги погибших (умерших) инвалидов и участников ВОВ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Лица награжденные знаком «Жителю блокадного Ленинграда»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Узники концлагерей и других мест принудительного содержания, созданных фашистами</a:t>
                      </a:r>
                    </a:p>
                    <a:p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Труженики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тыла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Граждани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, родившиеся в довоенный период и в годы ВОВ, постоянно проживающие на территории Забайкальского края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Воины интернационалисты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Состоит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«Д» учете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начало года ,чел.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554542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Снято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 «Д» учета в течении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одного месяца(ежемесячно нарастающим итогом,)всего, в том числе в связи </a:t>
                      </a:r>
                    </a:p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-со смертью.</a:t>
                      </a:r>
                    </a:p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другим причинам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84976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Взято на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«Д»  учет в течении  отчетного месяца, чел.(ежемесячно нарастающим итогом)</a:t>
                      </a:r>
                      <a:endParaRPr lang="ru-RU" sz="800" b="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554542">
                <a:tc>
                  <a:txBody>
                    <a:bodyPr/>
                    <a:lstStyle/>
                    <a:p>
                      <a:pPr algn="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Состоит на «Д» учете на 01 число отчетного месяца. Из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них </a:t>
                      </a:r>
                      <a:r>
                        <a:rPr lang="en-US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1группа инвалидности </a:t>
                      </a:r>
                    </a:p>
                    <a:p>
                      <a:pPr algn="r"/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2 группа инвалидности </a:t>
                      </a:r>
                    </a:p>
                    <a:p>
                      <a:pPr algn="r"/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3 группа инвалидности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54321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Охвачено профилактическими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осмотрами человек% от подлежащих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06856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 осмотрено на дому, человек % от охваченных осмотрами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65697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граждан,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прошедших  1 этап «Д» из них осмотрено на дому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65697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граждан , 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направленных на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этап диспансеризации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180920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граждан ,  завершивших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этап диспансеризации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178396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стац. лечении, чел. пролечено,(чел/% от нуждающихся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325076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амбулаторном лечении,чел.пролечено,(чел/% от нуждающихся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05820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сан-кур. леч. чел. пролечено,(чел/% от нуж-ся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15278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оказании ВМП чел. пролечено,(чел/% от нуждающихся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305252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 зубопротезировании, чел./получили(чел./% от нуждающихся)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352108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Нуждалось в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слухопротезировании,чел./получили(чел./% от нуждающихся)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5770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85794"/>
            <a:ext cx="7829576" cy="85725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Приложение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№1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Заполняется  по проф. осмотрам который проходит ежегодно 1 раз в год для всех контингентов. Охват должен быть 100% к 9 мая ежегодно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608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848872" cy="504056"/>
          </a:xfrm>
        </p:spPr>
        <p:txBody>
          <a:bodyPr>
            <a:normAutofit fontScale="90000"/>
          </a:bodyPr>
          <a:lstStyle/>
          <a:p>
            <a:pPr algn="r"/>
            <a:r>
              <a:rPr lang="ru-RU" sz="1000" dirty="0"/>
              <a:t>Приложение № 2 к Распоряжению </a:t>
            </a:r>
            <a:br>
              <a:rPr lang="ru-RU" sz="1000" dirty="0"/>
            </a:br>
            <a:r>
              <a:rPr lang="ru-RU" sz="1000" dirty="0"/>
              <a:t>Министерства здравоохранения</a:t>
            </a:r>
            <a:br>
              <a:rPr lang="ru-RU" sz="1000" dirty="0"/>
            </a:br>
            <a:r>
              <a:rPr lang="ru-RU" sz="1000" dirty="0"/>
              <a:t> Забайкальского края</a:t>
            </a:r>
            <a:br>
              <a:rPr lang="ru-RU" sz="1000" dirty="0"/>
            </a:br>
            <a:r>
              <a:rPr lang="ru-RU" sz="1000" dirty="0"/>
              <a:t>от 9 марта 2022 года № 251/р</a:t>
            </a:r>
            <a:br>
              <a:rPr lang="ru-RU" sz="1000" dirty="0"/>
            </a:br>
            <a:endParaRPr lang="ru-RU" sz="1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15158702"/>
              </p:ext>
            </p:extLst>
          </p:nvPr>
        </p:nvGraphicFramePr>
        <p:xfrm>
          <a:off x="214282" y="1000107"/>
          <a:ext cx="8733969" cy="5590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1374"/>
                <a:gridCol w="648072"/>
                <a:gridCol w="515822"/>
                <a:gridCol w="208280"/>
                <a:gridCol w="284010"/>
                <a:gridCol w="288032"/>
                <a:gridCol w="720080"/>
                <a:gridCol w="720080"/>
                <a:gridCol w="720080"/>
                <a:gridCol w="576064"/>
                <a:gridCol w="648072"/>
                <a:gridCol w="648072"/>
                <a:gridCol w="720080"/>
                <a:gridCol w="775851"/>
              </a:tblGrid>
              <a:tr h="484677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Диспансеризация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Состояло под «Д» наблюдением на начало года ,чел.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Вновь взято под «Д» наблюдение чел.(ежемесячно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Снято с «Д» наблюдения в течении месяца, чел.(ежемесячно нарастающим итогом); 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Подлежит диспансеризации на начало отчетного года ,чел.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Число граждан, прошедших «Д» чел.(ежемесячно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 ,число граждан, прошедших диспансеризацию на дому, чел.(ежемесячно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Оказание медицинской помощи указанным категориям граждан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Получили зубопротезирование, чел.(ежемесячно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Получили сан-кур лечение, чел. 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Получили </a:t>
                      </a:r>
                      <a:r>
                        <a:rPr lang="ru-RU" sz="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слухопротезирование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,чел. (ежемесячно.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80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Число граждан указанных категорий, которым оказана мед.помощ,чел. 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 на дому, чел.(ежемесячно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21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чел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них выехало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них умерло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470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Инвалиды ВОВ 1941-1945годов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520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Ветераны (участники)ВОВ1941-1945годов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1189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Вдовы(вдовцы) умерших инвалидов и ветеранов ВОВ1941-1945годов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2893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Лица награжденные знаком «Жителю блокадного Ленинграда»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8099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Бывшие несовершеннолетние узники концлагерей,  </a:t>
                      </a:r>
                    </a:p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гетто, других мест принудительного содержания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3840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282154"/>
          </a:xfrm>
        </p:spPr>
        <p:txBody>
          <a:bodyPr>
            <a:normAutofit/>
          </a:bodyPr>
          <a:lstStyle/>
          <a:p>
            <a:pPr algn="r"/>
            <a:r>
              <a:rPr lang="ru-RU" sz="900" dirty="0"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900" dirty="0">
                <a:latin typeface="Times New Roman" pitchFamily="18" charset="0"/>
                <a:cs typeface="Times New Roman" pitchFamily="18" charset="0"/>
              </a:rPr>
              <a:t>Распоряжению </a:t>
            </a:r>
            <a:br>
              <a:rPr lang="ru-RU" sz="900" dirty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>
                <a:latin typeface="Times New Roman" pitchFamily="18" charset="0"/>
                <a:cs typeface="Times New Roman" pitchFamily="18" charset="0"/>
              </a:rPr>
              <a:t>Министерства здравоохранения</a:t>
            </a:r>
            <a:br>
              <a:rPr lang="ru-RU" sz="900" dirty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>
                <a:latin typeface="Times New Roman" pitchFamily="18" charset="0"/>
                <a:cs typeface="Times New Roman" pitchFamily="18" charset="0"/>
              </a:rPr>
              <a:t> Забайкальского края</a:t>
            </a:r>
            <a:br>
              <a:rPr lang="ru-RU" sz="900" dirty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>
                <a:latin typeface="Times New Roman" pitchFamily="18" charset="0"/>
                <a:cs typeface="Times New Roman" pitchFamily="18" charset="0"/>
              </a:rPr>
              <a:t>от 9 марта 2022 года №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250/р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53407175"/>
              </p:ext>
            </p:extLst>
          </p:nvPr>
        </p:nvGraphicFramePr>
        <p:xfrm>
          <a:off x="457200" y="1935163"/>
          <a:ext cx="8229599" cy="4221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4828"/>
                <a:gridCol w="1200012"/>
                <a:gridCol w="1080120"/>
                <a:gridCol w="1296144"/>
                <a:gridCol w="1378495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</a:rPr>
                        <a:t>Наименование</a:t>
                      </a:r>
                      <a:r>
                        <a:rPr lang="ru-RU" sz="1000" b="1" baseline="0" dirty="0" smtClean="0">
                          <a:latin typeface="Times New Roman" pitchFamily="18" charset="0"/>
                        </a:rPr>
                        <a:t> медицинской организации</a:t>
                      </a:r>
                      <a:endParaRPr lang="ru-RU" sz="1000" b="1" dirty="0">
                        <a:latin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388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Всего</a:t>
                      </a:r>
                      <a:r>
                        <a:rPr lang="ru-RU" sz="1200" baseline="0" dirty="0" smtClean="0">
                          <a:latin typeface="Times New Roman" pitchFamily="18" charset="0"/>
                        </a:rPr>
                        <a:t> состоит на учете маломобильных граждан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4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Отчетный период (количество месяцев текущего года)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195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человек которым осуществлена</a:t>
                      </a:r>
                      <a:r>
                        <a:rPr lang="ru-RU" sz="1200" baseline="0" dirty="0" smtClean="0">
                          <a:latin typeface="Times New Roman" pitchFamily="18" charset="0"/>
                        </a:rPr>
                        <a:t>  доставка лекарственных препаратов на дом(нарастающим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проведенных активных патронажей (чел.)(нарастающим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организованных стационаров на дому (чел.) 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осмотров врачебным составом мобильных бригад на дому (чел.)  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</a:rPr>
                        <a:t>Итого</a:t>
                      </a:r>
                      <a:endParaRPr lang="ru-RU" b="1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6592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1856</TotalTime>
  <Words>1609</Words>
  <Application>Microsoft Office PowerPoint</Application>
  <PresentationFormat>Экран (4:3)</PresentationFormat>
  <Paragraphs>266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Отчет о работе с инвалидами и участниками войн</vt:lpstr>
      <vt:lpstr>Список необходимых документов для сдачи годового отчета</vt:lpstr>
      <vt:lpstr> Диспансерное наблюдение инвалидов и участников Великой Отечественной войны и воинов-интернационалистов    2600                                                                                                    Код по ОКЕИ: человек  792</vt:lpstr>
      <vt:lpstr>Таблица 2600 </vt:lpstr>
      <vt:lpstr>Слайд 5</vt:lpstr>
      <vt:lpstr>Приложение № 1 к Распоряжению  Министерства здравоохранения  Забайкальского края от 9 марта 2022 года № 251/р </vt:lpstr>
      <vt:lpstr>  Приложение №1</vt:lpstr>
      <vt:lpstr>Приложение № 2 к Распоряжению  Министерства здравоохранения  Забайкальского края от 9 марта 2022 года № 251/р </vt:lpstr>
      <vt:lpstr>Приложение к Распоряжению  Министерства здравоохранения  Забайкальского края от 9 марта 2022 года № 250/р                           </vt:lpstr>
      <vt:lpstr>Приложение № 3</vt:lpstr>
      <vt:lpstr>Слайд 11</vt:lpstr>
      <vt:lpstr>Приложение №4</vt:lpstr>
      <vt:lpstr>Слайд 13</vt:lpstr>
      <vt:lpstr>Приложение №5</vt:lpstr>
      <vt:lpstr>Слайд 15</vt:lpstr>
      <vt:lpstr>Приложение </vt:lpstr>
      <vt:lpstr>Слайд 17</vt:lpstr>
      <vt:lpstr>Таблицы 4001 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ZAVGLAVDOC</dc:creator>
  <cp:lastModifiedBy>Пользователь Windows</cp:lastModifiedBy>
  <cp:revision>162</cp:revision>
  <dcterms:modified xsi:type="dcterms:W3CDTF">2022-12-20T23:40:32Z</dcterms:modified>
</cp:coreProperties>
</file>