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7" r:id="rId1"/>
  </p:sldMasterIdLst>
  <p:sldIdLst>
    <p:sldId id="270" r:id="rId2"/>
    <p:sldId id="284" r:id="rId3"/>
    <p:sldId id="322" r:id="rId4"/>
    <p:sldId id="333" r:id="rId5"/>
    <p:sldId id="315" r:id="rId6"/>
    <p:sldId id="314" r:id="rId7"/>
    <p:sldId id="328" r:id="rId8"/>
    <p:sldId id="311" r:id="rId9"/>
    <p:sldId id="327" r:id="rId10"/>
    <p:sldId id="331" r:id="rId11"/>
    <p:sldId id="310" r:id="rId12"/>
    <p:sldId id="330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70401"/>
    <a:srgbClr val="000000"/>
    <a:srgbClr val="F81E1E"/>
    <a:srgbClr val="FFFF00"/>
    <a:srgbClr val="453F09"/>
    <a:srgbClr val="D985C3"/>
    <a:srgbClr val="E7D73B"/>
    <a:srgbClr val="D907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8763" cy="6851650"/>
            <a:chOff x="1" y="0"/>
            <a:chExt cx="5763" cy="4316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28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0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1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4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5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7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8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9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9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20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23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7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21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60807" name="Rectangle 3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60808" name="Rectangle 4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1" name="Rectangle 41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2" name="Rectangle 4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3" name="Rectangle 4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BC1EF0-7B7A-498E-A723-436CF537C8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FEF6E5-7A46-4961-8245-C8C03A34A1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95E931-F35E-4382-9B5A-B0AD4D6D0E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DBF931-1F4F-48D0-AEA7-B4B36108C4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918950-9AA1-43E0-B959-3F9308F709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CC66C0-7753-4721-A8B3-7E9C492321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8EA727-60C3-4F8A-A7A8-E6886C59BE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EE2B68-1B55-4E85-B6C7-B65A830A63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F24416-B6B6-4EC8-8ACF-B09C2CE9E5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28BE96-9E9A-4532-8DF9-F0EC55E71D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DD6369-B67F-4C06-9067-DDA908378D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D6D110-E6D4-4BEF-8001-E18AA03F93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39216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588" y="0"/>
            <a:ext cx="9148762" cy="6851650"/>
            <a:chOff x="1" y="0"/>
            <a:chExt cx="5763" cy="4316"/>
          </a:xfrm>
        </p:grpSpPr>
        <p:sp>
          <p:nvSpPr>
            <p:cNvPr id="159747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748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749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35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159751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9752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9753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9754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9755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9756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9757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9758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9759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9760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9761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9762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9763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159764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765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766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767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768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769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770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771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772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773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774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47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159776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9777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9778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9779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9780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159781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782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59783" name="Rectangle 3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59784" name="Rectangle 4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9785" name="Rectangle 4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9786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BD919BEF-1A42-4A6F-9659-157B6A30D3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9787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78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  <p:sldLayoutId id="2147483777" r:id="rId1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 descr="C:\Users\user\Pictures\otchet_ujk_pered_sobstvennikami_3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493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276600" y="5084763"/>
            <a:ext cx="5399088" cy="1325562"/>
          </a:xfrm>
        </p:spPr>
        <p:txBody>
          <a:bodyPr/>
          <a:lstStyle/>
          <a:p>
            <a:pPr eaLnBrk="1" hangingPunct="1">
              <a:defRPr/>
            </a:pPr>
            <a:r>
              <a:rPr lang="ru-RU" sz="1600" b="1" dirty="0" smtClean="0">
                <a:solidFill>
                  <a:srgbClr val="070401"/>
                </a:solidFill>
              </a:rPr>
              <a:t>Краевой центр общественного здоровья и медицинской профилактики</a:t>
            </a:r>
            <a:br>
              <a:rPr lang="ru-RU" sz="1600" b="1" dirty="0" smtClean="0">
                <a:solidFill>
                  <a:srgbClr val="070401"/>
                </a:solidFill>
              </a:rPr>
            </a:br>
            <a:r>
              <a:rPr lang="ru-RU" sz="1600" b="1" dirty="0" smtClean="0">
                <a:solidFill>
                  <a:srgbClr val="070401"/>
                </a:solidFill>
              </a:rPr>
              <a:t> Зам.главного врача Есина Татьяна Борисовна</a:t>
            </a:r>
          </a:p>
        </p:txBody>
      </p:sp>
      <p:sp>
        <p:nvSpPr>
          <p:cNvPr id="12493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468313" y="0"/>
            <a:ext cx="8135937" cy="2420938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4000" b="1" i="1" dirty="0" smtClean="0">
                <a:solidFill>
                  <a:srgbClr val="070401"/>
                </a:solidFill>
                <a:latin typeface="Georgia" pitchFamily="18" charset="0"/>
              </a:rPr>
              <a:t>Отчет о деятельности кабинета (отделения) медицинской профилактики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 smtClean="0">
                <a:solidFill>
                  <a:srgbClr val="FFC000"/>
                </a:solidFill>
                <a:effectLst/>
                <a:latin typeface="+mn-lt"/>
              </a:rPr>
              <a:t/>
            </a:r>
            <a:br>
              <a:rPr lang="ru-RU" sz="2400" b="1" dirty="0" smtClean="0">
                <a:solidFill>
                  <a:srgbClr val="FFC000"/>
                </a:solidFill>
                <a:effectLst/>
                <a:latin typeface="+mn-lt"/>
              </a:rPr>
            </a:br>
            <a:r>
              <a:rPr lang="ru-RU" sz="2400" dirty="0">
                <a:solidFill>
                  <a:srgbClr val="FFFF00"/>
                </a:solidFill>
                <a:effectLst/>
                <a:latin typeface="+mn-lt"/>
              </a:rPr>
              <a:t/>
            </a:r>
            <a:br>
              <a:rPr lang="ru-RU" sz="2400" dirty="0">
                <a:solidFill>
                  <a:srgbClr val="FFFF00"/>
                </a:solidFill>
                <a:effectLst/>
                <a:latin typeface="+mn-lt"/>
              </a:rPr>
            </a:br>
            <a:endParaRPr lang="ru-RU" sz="2400" dirty="0">
              <a:solidFill>
                <a:srgbClr val="FFFF00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496" y="44624"/>
            <a:ext cx="9108504" cy="6813376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indent="0" algn="ctr">
              <a:buNone/>
            </a:pPr>
            <a:r>
              <a:rPr lang="ru-RU" sz="2000" b="1" dirty="0">
                <a:solidFill>
                  <a:srgbClr val="070401"/>
                </a:solidFill>
                <a:effectLst/>
                <a:latin typeface="Arial" pitchFamily="34" charset="0"/>
                <a:cs typeface="Arial" pitchFamily="34" charset="0"/>
              </a:rPr>
              <a:t>Аналитическая записка</a:t>
            </a:r>
            <a:r>
              <a:rPr lang="ru-RU" sz="2000" dirty="0">
                <a:solidFill>
                  <a:srgbClr val="07040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sz="2000" dirty="0">
                <a:solidFill>
                  <a:srgbClr val="07040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2000" b="1" dirty="0">
                <a:solidFill>
                  <a:srgbClr val="070401"/>
                </a:solidFill>
                <a:effectLst/>
                <a:latin typeface="Arial" pitchFamily="34" charset="0"/>
                <a:cs typeface="Arial" pitchFamily="34" charset="0"/>
              </a:rPr>
              <a:t>к отчету Ф70</a:t>
            </a:r>
            <a:r>
              <a:rPr lang="ru-RU" sz="2000" dirty="0">
                <a:solidFill>
                  <a:srgbClr val="07040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>
                <a:solidFill>
                  <a:srgbClr val="070401"/>
                </a:solidFill>
                <a:effectLst/>
                <a:latin typeface="Arial" pitchFamily="34" charset="0"/>
                <a:cs typeface="Arial" pitchFamily="34" charset="0"/>
              </a:rPr>
              <a:t>«Сведения о деятельности кабинета (отделения) медицинской профилактики</a:t>
            </a:r>
            <a:r>
              <a:rPr lang="ru-RU" sz="2000" b="1" dirty="0" smtClean="0">
                <a:solidFill>
                  <a:srgbClr val="070401"/>
                </a:solidFill>
                <a:effectLst/>
                <a:latin typeface="Arial" pitchFamily="34" charset="0"/>
                <a:cs typeface="Arial" pitchFamily="34" charset="0"/>
              </a:rPr>
              <a:t>»</a:t>
            </a:r>
          </a:p>
          <a:p>
            <a:pPr marL="0" indent="0" algn="ctr">
              <a:buNone/>
            </a:pPr>
            <a:endParaRPr lang="ru-RU" sz="2000" b="1" dirty="0" smtClean="0">
              <a:solidFill>
                <a:srgbClr val="07040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>
              <a:buClrTx/>
              <a:buSzPct val="100000"/>
              <a:buAutoNum type="arabicPeriod"/>
            </a:pPr>
            <a:r>
              <a:rPr lang="ru-RU" sz="1800" b="1" dirty="0" smtClean="0">
                <a:solidFill>
                  <a:srgbClr val="070401"/>
                </a:solidFill>
                <a:effectLst/>
                <a:latin typeface="Times New Roman" pitchFamily="18" charset="0"/>
                <a:cs typeface="Times New Roman" pitchFamily="18" charset="0"/>
              </a:rPr>
              <a:t>Паспорт организации </a:t>
            </a:r>
          </a:p>
          <a:p>
            <a:pPr>
              <a:buAutoNum type="arabicPeriod"/>
            </a:pPr>
            <a:endParaRPr lang="ru-RU" sz="1800" dirty="0">
              <a:solidFill>
                <a:srgbClr val="07040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800" b="1" dirty="0">
                <a:solidFill>
                  <a:srgbClr val="070401"/>
                </a:solidFill>
                <a:effectLst/>
                <a:latin typeface="Times New Roman" pitchFamily="18" charset="0"/>
                <a:cs typeface="Times New Roman" pitchFamily="18" charset="0"/>
              </a:rPr>
              <a:t>2. Количество обслуживаемого </a:t>
            </a:r>
            <a:r>
              <a:rPr lang="ru-RU" sz="1800" b="1" dirty="0" smtClean="0">
                <a:solidFill>
                  <a:srgbClr val="070401"/>
                </a:solidFill>
                <a:effectLst/>
                <a:latin typeface="Times New Roman" pitchFamily="18" charset="0"/>
                <a:cs typeface="Times New Roman" pitchFamily="18" charset="0"/>
              </a:rPr>
              <a:t>населения</a:t>
            </a:r>
          </a:p>
          <a:p>
            <a:pPr marL="0" indent="0">
              <a:buNone/>
            </a:pPr>
            <a:endParaRPr lang="ru-RU" sz="1800" dirty="0">
              <a:solidFill>
                <a:srgbClr val="07040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800" b="1" dirty="0">
                <a:solidFill>
                  <a:srgbClr val="070401"/>
                </a:solidFill>
                <a:effectLst/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1800" b="1" dirty="0">
                <a:solidFill>
                  <a:srgbClr val="070401"/>
                </a:solidFill>
                <a:effectLst/>
                <a:latin typeface="Times New Roman" pitchFamily="18" charset="0"/>
                <a:cs typeface="Times New Roman" pitchFamily="18" charset="0"/>
              </a:rPr>
              <a:t>Структура кабинета (отделения) медицинской профилактики</a:t>
            </a:r>
            <a:endParaRPr lang="ru-RU" sz="1800" dirty="0">
              <a:solidFill>
                <a:srgbClr val="07040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800" b="1" dirty="0" smtClean="0">
              <a:solidFill>
                <a:srgbClr val="07040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800" b="1" dirty="0" smtClean="0">
                <a:solidFill>
                  <a:srgbClr val="070401"/>
                </a:solidFill>
                <a:effectLst/>
                <a:latin typeface="Times New Roman" pitchFamily="18" charset="0"/>
                <a:cs typeface="Times New Roman" pitchFamily="18" charset="0"/>
              </a:rPr>
              <a:t>4. Кадры </a:t>
            </a:r>
            <a:r>
              <a:rPr lang="ru-RU" sz="1800" b="1" dirty="0">
                <a:solidFill>
                  <a:srgbClr val="070401"/>
                </a:solidFill>
                <a:effectLst/>
                <a:latin typeface="Times New Roman" pitchFamily="18" charset="0"/>
                <a:cs typeface="Times New Roman" pitchFamily="18" charset="0"/>
              </a:rPr>
              <a:t>кабинета (отделения) медицинской профилактики</a:t>
            </a:r>
            <a:endParaRPr lang="ru-RU" sz="1800" dirty="0">
              <a:solidFill>
                <a:srgbClr val="07040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800" b="1" dirty="0" smtClean="0">
              <a:solidFill>
                <a:srgbClr val="07040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800" b="1" dirty="0">
                <a:solidFill>
                  <a:srgbClr val="070401"/>
                </a:solidFill>
                <a:effectLst/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1800" b="1" dirty="0" smtClean="0">
                <a:solidFill>
                  <a:srgbClr val="070401"/>
                </a:solidFill>
                <a:effectLst/>
                <a:latin typeface="Times New Roman" pitchFamily="18" charset="0"/>
                <a:cs typeface="Times New Roman" pitchFamily="18" charset="0"/>
              </a:rPr>
              <a:t>Основные </a:t>
            </a:r>
            <a:r>
              <a:rPr lang="ru-RU" sz="1800" b="1" dirty="0">
                <a:solidFill>
                  <a:srgbClr val="070401"/>
                </a:solidFill>
                <a:effectLst/>
                <a:latin typeface="Times New Roman" pitchFamily="18" charset="0"/>
                <a:cs typeface="Times New Roman" pitchFamily="18" charset="0"/>
              </a:rPr>
              <a:t>показатели здравоохранения (за 3 года)</a:t>
            </a:r>
            <a:endParaRPr lang="ru-RU" sz="1800" dirty="0">
              <a:solidFill>
                <a:srgbClr val="07040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800" b="1" dirty="0" smtClean="0">
              <a:solidFill>
                <a:srgbClr val="07040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800" b="1" dirty="0">
                <a:solidFill>
                  <a:srgbClr val="070401"/>
                </a:solidFill>
                <a:effectLst/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ru-RU" sz="1800" b="1" dirty="0">
                <a:solidFill>
                  <a:srgbClr val="070401"/>
                </a:solidFill>
                <a:effectLst/>
                <a:latin typeface="Times New Roman" pitchFamily="18" charset="0"/>
                <a:cs typeface="Times New Roman" pitchFamily="18" charset="0"/>
              </a:rPr>
              <a:t>Участие медицинской организации в реализации муниципальной программы «Укрепление общественного здоровья», </a:t>
            </a:r>
            <a:r>
              <a:rPr lang="ru-RU" sz="1800" b="1" dirty="0" smtClean="0">
                <a:solidFill>
                  <a:srgbClr val="070401"/>
                </a:solidFill>
                <a:effectLst/>
                <a:latin typeface="Times New Roman" pitchFamily="18" charset="0"/>
                <a:cs typeface="Times New Roman" pitchFamily="18" charset="0"/>
              </a:rPr>
              <a:t>корпоративных </a:t>
            </a:r>
            <a:r>
              <a:rPr lang="ru-RU" sz="1800" b="1" dirty="0">
                <a:solidFill>
                  <a:srgbClr val="070401"/>
                </a:solidFill>
                <a:effectLst/>
                <a:latin typeface="Times New Roman" pitchFamily="18" charset="0"/>
                <a:cs typeface="Times New Roman" pitchFamily="18" charset="0"/>
              </a:rPr>
              <a:t>программ укрепления здоровья </a:t>
            </a:r>
            <a:r>
              <a:rPr lang="ru-RU" sz="1800" b="1" dirty="0" smtClean="0">
                <a:solidFill>
                  <a:srgbClr val="070401"/>
                </a:solidFill>
                <a:effectLst/>
                <a:latin typeface="Times New Roman" pitchFamily="18" charset="0"/>
                <a:cs typeface="Times New Roman" pitchFamily="18" charset="0"/>
              </a:rPr>
              <a:t>работающих</a:t>
            </a:r>
          </a:p>
          <a:p>
            <a:pPr marL="0" indent="0">
              <a:buNone/>
            </a:pPr>
            <a:endParaRPr lang="ru-RU" sz="1800" b="1" dirty="0">
              <a:solidFill>
                <a:srgbClr val="07040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800" b="1" dirty="0" smtClean="0">
                <a:solidFill>
                  <a:srgbClr val="070401"/>
                </a:solidFill>
                <a:effectLst/>
                <a:latin typeface="Times New Roman" pitchFamily="18" charset="0"/>
                <a:cs typeface="Times New Roman" pitchFamily="18" charset="0"/>
              </a:rPr>
              <a:t>7. и  8.  СМИ, Социологические исследования.</a:t>
            </a:r>
            <a:endParaRPr lang="ru-RU" sz="1800" dirty="0">
              <a:solidFill>
                <a:srgbClr val="07040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800" dirty="0">
              <a:solidFill>
                <a:srgbClr val="07040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>
              <a:effectLst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8214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458788"/>
            <a:ext cx="8229600" cy="142875"/>
          </a:xfrm>
        </p:spPr>
        <p:txBody>
          <a:bodyPr/>
          <a:lstStyle/>
          <a:p>
            <a:pPr eaLnBrk="1" hangingPunct="1">
              <a:defRPr/>
            </a:pPr>
            <a:endParaRPr lang="ru-RU" sz="4000" smtClean="0"/>
          </a:p>
        </p:txBody>
      </p:sp>
      <p:sp>
        <p:nvSpPr>
          <p:cNvPr id="189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endParaRPr lang="ru-RU" dirty="0" smtClean="0"/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b="1" dirty="0" smtClean="0">
              <a:solidFill>
                <a:srgbClr val="FFC000"/>
              </a:solidFill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rgbClr val="070401"/>
                </a:solidFill>
                <a:effectLst/>
              </a:rPr>
              <a:t>План мероприятий  формируется по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rgbClr val="070401"/>
                </a:solidFill>
                <a:effectLst/>
              </a:rPr>
              <a:t>по разделам, с указанием  конкретных сроков выполнения мероприятий и ответственных лиц</a:t>
            </a:r>
            <a:r>
              <a:rPr lang="ru-RU" b="1" dirty="0">
                <a:solidFill>
                  <a:srgbClr val="070401"/>
                </a:solidFill>
                <a:effectLst/>
              </a:rPr>
              <a:t>,</a:t>
            </a:r>
            <a:r>
              <a:rPr lang="ru-RU" b="1" dirty="0" smtClean="0">
                <a:solidFill>
                  <a:srgbClr val="070401"/>
                </a:solidFill>
                <a:effectLst/>
              </a:rPr>
              <a:t> с учетом плана краевых мероприятий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user\Desktop\yxpIm0E-k6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8640"/>
            <a:ext cx="8496944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331640" y="4005064"/>
            <a:ext cx="4572000" cy="144655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4400" b="1" kern="0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ungsuh" pitchFamily="18" charset="-127"/>
                <a:ea typeface="Gungsuh" pitchFamily="18" charset="-127"/>
                <a:cs typeface="+mj-cs"/>
              </a:rPr>
              <a:t>Благодарю за внимание</a:t>
            </a:r>
            <a:r>
              <a:rPr lang="ru-RU" sz="4400" kern="0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ungsuh" pitchFamily="18" charset="-127"/>
                <a:ea typeface="Gungsuh" pitchFamily="18" charset="-127"/>
                <a:cs typeface="+mj-cs"/>
              </a:rPr>
              <a:t>!</a:t>
            </a:r>
            <a:endParaRPr lang="ru-RU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80593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/>
          <p:cNvSpPr>
            <a:spLocks noGrp="1" noChangeArrowheads="1"/>
          </p:cNvSpPr>
          <p:nvPr>
            <p:ph type="title"/>
          </p:nvPr>
        </p:nvSpPr>
        <p:spPr>
          <a:xfrm rot="10800000" flipV="1">
            <a:off x="444500" y="-531813"/>
            <a:ext cx="8229600" cy="144463"/>
          </a:xfrm>
        </p:spPr>
        <p:txBody>
          <a:bodyPr/>
          <a:lstStyle/>
          <a:p>
            <a:pPr eaLnBrk="1" hangingPunct="1">
              <a:defRPr/>
            </a:pPr>
            <a:endParaRPr lang="ru-RU" sz="4000" dirty="0" smtClean="0"/>
          </a:p>
        </p:txBody>
      </p:sp>
      <p:sp>
        <p:nvSpPr>
          <p:cNvPr id="147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just" eaLnBrk="1" hangingPunct="1">
              <a:buNone/>
              <a:defRPr/>
            </a:pPr>
            <a:r>
              <a:rPr lang="ru-RU" sz="2000" b="1" dirty="0" smtClean="0">
                <a:solidFill>
                  <a:schemeClr val="accent4">
                    <a:lumMod val="10000"/>
                  </a:schemeClr>
                </a:solidFill>
                <a:effectLst/>
                <a:latin typeface="+mj-lt"/>
              </a:rPr>
              <a:t>     </a:t>
            </a:r>
          </a:p>
          <a:p>
            <a:pPr algn="ctr" eaLnBrk="1" hangingPunct="1">
              <a:buNone/>
              <a:defRPr/>
            </a:pPr>
            <a:r>
              <a:rPr lang="ru-RU" sz="2000" b="1" dirty="0">
                <a:solidFill>
                  <a:schemeClr val="accent4">
                    <a:lumMod val="10000"/>
                  </a:schemeClr>
                </a:solidFill>
                <a:effectLst/>
                <a:latin typeface="+mj-lt"/>
              </a:rPr>
              <a:t> </a:t>
            </a:r>
            <a:r>
              <a:rPr lang="ru-RU" sz="2000" b="1" dirty="0" smtClean="0">
                <a:solidFill>
                  <a:schemeClr val="accent4">
                    <a:lumMod val="10000"/>
                  </a:schemeClr>
                </a:solidFill>
                <a:effectLst/>
                <a:latin typeface="+mj-lt"/>
              </a:rPr>
              <a:t>    Распоряжение Министерства здравоохранения </a:t>
            </a:r>
          </a:p>
          <a:p>
            <a:pPr algn="ctr" eaLnBrk="1" hangingPunct="1">
              <a:buNone/>
              <a:defRPr/>
            </a:pPr>
            <a:r>
              <a:rPr lang="ru-RU" sz="2000" b="1" dirty="0" smtClean="0">
                <a:solidFill>
                  <a:schemeClr val="accent4">
                    <a:lumMod val="10000"/>
                  </a:schemeClr>
                </a:solidFill>
                <a:effectLst/>
                <a:latin typeface="+mj-lt"/>
              </a:rPr>
              <a:t>Забайкальского края</a:t>
            </a:r>
          </a:p>
          <a:p>
            <a:pPr algn="ctr" eaLnBrk="1" hangingPunct="1">
              <a:buNone/>
              <a:defRPr/>
            </a:pPr>
            <a:r>
              <a:rPr lang="ru-RU" sz="2000" b="1" dirty="0" smtClean="0">
                <a:solidFill>
                  <a:schemeClr val="accent4">
                    <a:lumMod val="10000"/>
                  </a:schemeClr>
                </a:solidFill>
                <a:effectLst/>
                <a:latin typeface="+mj-lt"/>
              </a:rPr>
              <a:t>«Об </a:t>
            </a:r>
            <a:r>
              <a:rPr lang="ru-RU" sz="2000" b="1" dirty="0">
                <a:solidFill>
                  <a:schemeClr val="accent4">
                    <a:lumMod val="10000"/>
                  </a:schemeClr>
                </a:solidFill>
                <a:effectLst/>
                <a:latin typeface="+mj-lt"/>
              </a:rPr>
              <a:t>утверждении периодической, в том числе годовой, отчетности  службы медицинской профилактики Забайкальского </a:t>
            </a:r>
            <a:r>
              <a:rPr lang="ru-RU" sz="2000" b="1" dirty="0" smtClean="0">
                <a:solidFill>
                  <a:schemeClr val="accent4">
                    <a:lumMod val="10000"/>
                  </a:schemeClr>
                </a:solidFill>
                <a:effectLst/>
                <a:latin typeface="+mj-lt"/>
              </a:rPr>
              <a:t>края» </a:t>
            </a:r>
            <a:endParaRPr lang="ru-RU" sz="2000" b="1" dirty="0" smtClean="0">
              <a:solidFill>
                <a:schemeClr val="accent4">
                  <a:lumMod val="10000"/>
                </a:schemeClr>
              </a:solidFill>
              <a:latin typeface="+mj-lt"/>
            </a:endParaRPr>
          </a:p>
          <a:p>
            <a:pPr marL="514350" indent="-514350" algn="just" eaLnBrk="1" hangingPunct="1">
              <a:buFont typeface="Wingdings" pitchFamily="2" charset="2"/>
              <a:buAutoNum type="arabicPeriod"/>
              <a:defRPr/>
            </a:pPr>
            <a:endParaRPr lang="ru-RU" sz="2000" b="1" dirty="0" smtClean="0">
              <a:solidFill>
                <a:schemeClr val="accent4">
                  <a:lumMod val="10000"/>
                </a:schemeClr>
              </a:solidFill>
              <a:effectLst/>
              <a:latin typeface="+mj-lt"/>
            </a:endParaRPr>
          </a:p>
          <a:p>
            <a:pPr marL="0" indent="0" algn="just" eaLnBrk="1" hangingPunct="1">
              <a:buNone/>
              <a:defRPr/>
            </a:pPr>
            <a:r>
              <a:rPr lang="ru-RU" sz="2000" b="1" dirty="0" smtClean="0">
                <a:solidFill>
                  <a:schemeClr val="accent4">
                    <a:lumMod val="10000"/>
                  </a:schemeClr>
                </a:solidFill>
                <a:effectLst/>
                <a:latin typeface="+mj-lt"/>
              </a:rPr>
              <a:t>1. </a:t>
            </a:r>
            <a:r>
              <a:rPr lang="ru-RU" sz="2000" b="1" dirty="0" smtClean="0">
                <a:solidFill>
                  <a:schemeClr val="accent4">
                    <a:lumMod val="10000"/>
                  </a:schemeClr>
                </a:solidFill>
                <a:effectLst/>
                <a:latin typeface="+mj-lt"/>
              </a:rPr>
              <a:t>форма </a:t>
            </a:r>
            <a:r>
              <a:rPr lang="ru-RU" sz="2000" b="1" dirty="0" smtClean="0">
                <a:solidFill>
                  <a:schemeClr val="accent4">
                    <a:lumMod val="10000"/>
                  </a:schemeClr>
                </a:solidFill>
                <a:effectLst/>
                <a:latin typeface="+mj-lt"/>
              </a:rPr>
              <a:t>№70 «Сведения о деятельности кабинета (отделения) медицинской профилактики» с  тематическим приложением в бумажном и электронном варианте электронной почтой + на </a:t>
            </a:r>
            <a:r>
              <a:rPr lang="ru-RU" sz="2000" b="1" dirty="0" err="1" smtClean="0">
                <a:solidFill>
                  <a:schemeClr val="accent4">
                    <a:lumMod val="10000"/>
                  </a:schemeClr>
                </a:solidFill>
                <a:effectLst/>
                <a:latin typeface="+mj-lt"/>
              </a:rPr>
              <a:t>флешке</a:t>
            </a:r>
            <a:r>
              <a:rPr lang="ru-RU" sz="2000" b="1" dirty="0" smtClean="0">
                <a:solidFill>
                  <a:schemeClr val="accent4">
                    <a:lumMod val="10000"/>
                  </a:schemeClr>
                </a:solidFill>
                <a:effectLst/>
                <a:latin typeface="+mj-lt"/>
              </a:rPr>
              <a:t> (формат </a:t>
            </a:r>
            <a:r>
              <a:rPr lang="en-US" sz="2000" b="1" dirty="0" smtClean="0">
                <a:solidFill>
                  <a:schemeClr val="accent4">
                    <a:lumMod val="10000"/>
                  </a:schemeClr>
                </a:solidFill>
                <a:effectLst/>
                <a:latin typeface="+mj-lt"/>
              </a:rPr>
              <a:t>Excel</a:t>
            </a:r>
            <a:r>
              <a:rPr lang="ru-RU" sz="2000" b="1" dirty="0" smtClean="0">
                <a:solidFill>
                  <a:schemeClr val="accent4">
                    <a:lumMod val="10000"/>
                  </a:schemeClr>
                </a:solidFill>
                <a:effectLst/>
                <a:latin typeface="+mj-lt"/>
              </a:rPr>
              <a:t> с поддержкой макросов)</a:t>
            </a:r>
          </a:p>
          <a:p>
            <a:pPr marL="0" indent="0" algn="just" eaLnBrk="1" hangingPunct="1">
              <a:buNone/>
              <a:defRPr/>
            </a:pPr>
            <a:endParaRPr lang="ru-RU" sz="2000" b="1" dirty="0" smtClean="0">
              <a:solidFill>
                <a:schemeClr val="accent4">
                  <a:lumMod val="10000"/>
                </a:schemeClr>
              </a:solidFill>
              <a:effectLst/>
              <a:latin typeface="+mj-lt"/>
            </a:endParaRPr>
          </a:p>
          <a:p>
            <a:pPr algn="just">
              <a:buFont typeface="Wingdings" pitchFamily="2" charset="2"/>
              <a:buNone/>
              <a:defRPr/>
            </a:pPr>
            <a:r>
              <a:rPr lang="ru-RU" sz="2000" b="1" dirty="0" smtClean="0">
                <a:solidFill>
                  <a:schemeClr val="accent4">
                    <a:lumMod val="10000"/>
                  </a:schemeClr>
                </a:solidFill>
                <a:effectLst/>
                <a:latin typeface="+mj-lt"/>
              </a:rPr>
              <a:t>2</a:t>
            </a:r>
            <a:r>
              <a:rPr lang="ru-RU" sz="2000" b="1" dirty="0" smtClean="0">
                <a:solidFill>
                  <a:schemeClr val="accent4">
                    <a:lumMod val="10000"/>
                  </a:schemeClr>
                </a:solidFill>
                <a:effectLst/>
                <a:latin typeface="+mj-lt"/>
              </a:rPr>
              <a:t>.  </a:t>
            </a:r>
            <a:r>
              <a:rPr lang="ru-RU" sz="2000" b="1" dirty="0" smtClean="0">
                <a:solidFill>
                  <a:schemeClr val="accent4">
                    <a:lumMod val="10000"/>
                  </a:schemeClr>
                </a:solidFill>
                <a:effectLst/>
                <a:latin typeface="+mj-lt"/>
              </a:rPr>
              <a:t>аналитическая записка в бумажном и электронном варианте</a:t>
            </a:r>
          </a:p>
          <a:p>
            <a:pPr algn="just">
              <a:buFont typeface="Wingdings" pitchFamily="2" charset="2"/>
              <a:buNone/>
              <a:defRPr/>
            </a:pPr>
            <a:endParaRPr lang="ru-RU" sz="2000" b="1" dirty="0" smtClean="0">
              <a:solidFill>
                <a:schemeClr val="accent4">
                  <a:lumMod val="10000"/>
                </a:schemeClr>
              </a:solidFill>
              <a:effectLst/>
              <a:latin typeface="+mj-lt"/>
            </a:endParaRPr>
          </a:p>
          <a:p>
            <a:pPr algn="just" eaLnBrk="1" hangingPunct="1">
              <a:buNone/>
              <a:defRPr/>
            </a:pPr>
            <a:r>
              <a:rPr lang="ru-RU" sz="2000" b="1" dirty="0">
                <a:solidFill>
                  <a:schemeClr val="accent4">
                    <a:lumMod val="10000"/>
                  </a:schemeClr>
                </a:solidFill>
                <a:effectLst/>
                <a:latin typeface="+mj-lt"/>
              </a:rPr>
              <a:t>3. </a:t>
            </a:r>
            <a:r>
              <a:rPr lang="ru-RU" sz="2000" b="1" dirty="0">
                <a:solidFill>
                  <a:schemeClr val="accent4">
                    <a:lumMod val="10000"/>
                  </a:schemeClr>
                </a:solidFill>
                <a:effectLst/>
                <a:latin typeface="+mj-lt"/>
              </a:rPr>
              <a:t>перечень приложений, предоставляемых при сдаче отчета Ф№ 70 «Сведения о деятельности кабинета (отделения) медицинской профилактики» </a:t>
            </a:r>
            <a:endParaRPr lang="ru-RU" sz="2000" b="1" dirty="0" smtClean="0">
              <a:solidFill>
                <a:schemeClr val="accent4">
                  <a:lumMod val="10000"/>
                </a:schemeClr>
              </a:solidFill>
              <a:effectLst/>
              <a:latin typeface="+mj-lt"/>
            </a:endParaRPr>
          </a:p>
          <a:p>
            <a:pPr algn="just" eaLnBrk="1" hangingPunct="1">
              <a:buNone/>
              <a:defRPr/>
            </a:pPr>
            <a:r>
              <a:rPr lang="ru-RU" sz="2000" b="1" dirty="0" smtClean="0">
                <a:solidFill>
                  <a:schemeClr val="accent4">
                    <a:lumMod val="10000"/>
                  </a:schemeClr>
                </a:solidFill>
                <a:effectLst/>
                <a:latin typeface="+mj-lt"/>
              </a:rPr>
              <a:t>форма </a:t>
            </a:r>
            <a:r>
              <a:rPr lang="ru-RU" sz="2000" b="1" dirty="0">
                <a:solidFill>
                  <a:schemeClr val="accent4">
                    <a:lumMod val="10000"/>
                  </a:schemeClr>
                </a:solidFill>
                <a:effectLst/>
                <a:latin typeface="+mj-lt"/>
              </a:rPr>
              <a:t>№30 табл. 1001, 1101, подстрочник и табл. 4809  «Деятельность отделения (кабинета) медицинской профилактики»</a:t>
            </a:r>
          </a:p>
          <a:p>
            <a:pPr algn="just" eaLnBrk="1" hangingPunct="1">
              <a:buNone/>
              <a:defRPr/>
            </a:pPr>
            <a:endParaRPr lang="ru-RU" sz="2000" b="1" dirty="0">
              <a:solidFill>
                <a:schemeClr val="accent4">
                  <a:lumMod val="10000"/>
                </a:schemeClr>
              </a:solidFill>
              <a:effectLst/>
              <a:latin typeface="+mj-lt"/>
            </a:endParaRPr>
          </a:p>
          <a:p>
            <a:pPr algn="just">
              <a:buFont typeface="Wingdings" pitchFamily="2" charset="2"/>
              <a:buNone/>
              <a:defRPr/>
            </a:pPr>
            <a:endParaRPr lang="ru-RU" sz="2000" b="1" dirty="0" smtClean="0">
              <a:solidFill>
                <a:schemeClr val="accent4">
                  <a:lumMod val="10000"/>
                </a:schemeClr>
              </a:solidFill>
              <a:effectLst/>
              <a:latin typeface="+mj-lt"/>
            </a:endParaRPr>
          </a:p>
          <a:p>
            <a:pPr>
              <a:buFont typeface="Wingdings" pitchFamily="2" charset="2"/>
              <a:buNone/>
              <a:defRPr/>
            </a:pPr>
            <a:endParaRPr lang="ru-RU" b="1" dirty="0" smtClean="0">
              <a:solidFill>
                <a:srgbClr val="FFFF00"/>
              </a:solidFill>
            </a:endParaRPr>
          </a:p>
          <a:p>
            <a:pPr eaLnBrk="1" hangingPunct="1">
              <a:buFontTx/>
              <a:buNone/>
              <a:defRPr/>
            </a:pPr>
            <a:endParaRPr lang="ru-RU" b="1" dirty="0" smtClean="0">
              <a:solidFill>
                <a:srgbClr val="FFFF00"/>
              </a:solidFill>
              <a:latin typeface="Arial" charset="0"/>
            </a:endParaRPr>
          </a:p>
          <a:p>
            <a:pPr eaLnBrk="1" hangingPunct="1">
              <a:buFontTx/>
              <a:buNone/>
              <a:defRPr/>
            </a:pPr>
            <a:endParaRPr lang="ru-RU" b="1" dirty="0" smtClean="0">
              <a:solidFill>
                <a:srgbClr val="FFFF00"/>
              </a:solidFill>
              <a:latin typeface="Arial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b="1" dirty="0" smtClean="0">
              <a:solidFill>
                <a:srgbClr val="FFFF00"/>
              </a:solidFill>
              <a:latin typeface="Arial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-387350"/>
            <a:ext cx="8229600" cy="71437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indent="0" algn="ctr">
              <a:buNone/>
              <a:defRPr/>
            </a:pPr>
            <a:endParaRPr lang="ru-RU" sz="1800" b="1" dirty="0" smtClean="0">
              <a:solidFill>
                <a:schemeClr val="accent4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indent="0" algn="ctr">
              <a:buNone/>
              <a:defRPr/>
            </a:pPr>
            <a:r>
              <a:rPr lang="ru-RU" sz="1400" b="1" dirty="0" smtClean="0">
                <a:solidFill>
                  <a:schemeClr val="accent4">
                    <a:lumMod val="1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Распоряжение </a:t>
            </a:r>
            <a:r>
              <a:rPr lang="ru-RU" sz="1400" b="1" dirty="0">
                <a:solidFill>
                  <a:schemeClr val="accent4">
                    <a:lumMod val="1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Министерства здравоохранения  Забайкальского края «Об утверждении периодической, в том числе годовой, отчетности  службы медицинской профилактики Забайкальского края</a:t>
            </a:r>
            <a:r>
              <a:rPr lang="ru-RU" sz="1400" b="1" dirty="0" smtClean="0">
                <a:solidFill>
                  <a:schemeClr val="accent4">
                    <a:lumMod val="1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»</a:t>
            </a:r>
          </a:p>
          <a:p>
            <a:pPr marL="0" indent="0" algn="ctr">
              <a:buNone/>
              <a:defRPr/>
            </a:pPr>
            <a:endParaRPr lang="ru-RU" sz="1400" b="1" dirty="0">
              <a:solidFill>
                <a:schemeClr val="accent4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algn="ctr" eaLnBrk="1" hangingPunct="1">
              <a:buNone/>
              <a:defRPr/>
            </a:pPr>
            <a:r>
              <a:rPr lang="ru-RU" sz="1600" b="1" dirty="0">
                <a:solidFill>
                  <a:schemeClr val="accent4">
                    <a:lumMod val="1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Перечень приложений, предоставляемых при сдаче отчета Ф 70 «Сведения о деятельности кабинета (отделения) медицинской профилактики»</a:t>
            </a:r>
            <a:endParaRPr lang="ru-RU" sz="1600" dirty="0">
              <a:solidFill>
                <a:schemeClr val="accent4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algn="ctr" eaLnBrk="1" hangingPunct="1">
              <a:buNone/>
              <a:defRPr/>
            </a:pPr>
            <a:r>
              <a:rPr lang="ru-RU" sz="1600" b="1" dirty="0">
                <a:solidFill>
                  <a:schemeClr val="accent4">
                    <a:lumMod val="1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lang="ru-RU" sz="1600" b="1" dirty="0">
              <a:solidFill>
                <a:schemeClr val="accent4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buClrTx/>
              <a:buSzPct val="100000"/>
              <a:buAutoNum type="arabicPeriod"/>
              <a:defRPr/>
            </a:pPr>
            <a:r>
              <a:rPr lang="ru-RU" sz="1600" b="1" dirty="0">
                <a:solidFill>
                  <a:schemeClr val="accent4">
                    <a:lumMod val="1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Копии таблиц 1101, 4809  «Деятельность отделения (кабинета) медицинской профилактики»</a:t>
            </a:r>
            <a:r>
              <a:rPr lang="ru-RU" sz="1600" dirty="0"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dirty="0">
                <a:solidFill>
                  <a:schemeClr val="accent4">
                    <a:lumMod val="1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федеральной статистической формы  №30 «Сведения о медицинской организации»</a:t>
            </a:r>
          </a:p>
          <a:p>
            <a:pPr eaLnBrk="1" hangingPunct="1">
              <a:buAutoNum type="arabicPeriod"/>
              <a:defRPr/>
            </a:pPr>
            <a:endParaRPr lang="ru-RU" sz="1600" b="1" dirty="0">
              <a:solidFill>
                <a:schemeClr val="accent4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eaLnBrk="1" hangingPunct="1">
              <a:buClrTx/>
              <a:buSzPct val="100000"/>
              <a:buFont typeface="+mj-lt"/>
              <a:buAutoNum type="arabicPeriod"/>
              <a:defRPr/>
            </a:pPr>
            <a:r>
              <a:rPr lang="ru-RU" sz="1600" b="1" dirty="0">
                <a:solidFill>
                  <a:schemeClr val="accent4">
                    <a:lumMod val="1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Отчет о работе школ для пациентов с сахарным диабетом, артериальной гипертензией, бронхиальной астмой (форма прилагается, утверждена приказом Министерства здравоохранения Забайкальского края от 23.04.2009 г. № 544</a:t>
            </a:r>
            <a:r>
              <a:rPr lang="ru-RU" sz="1600" b="1" dirty="0" smtClean="0">
                <a:solidFill>
                  <a:schemeClr val="accent4">
                    <a:lumMod val="1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)</a:t>
            </a:r>
          </a:p>
          <a:p>
            <a:pPr eaLnBrk="1" hangingPunct="1">
              <a:buClrTx/>
              <a:buSzPct val="100000"/>
              <a:buFont typeface="+mj-lt"/>
              <a:buAutoNum type="arabicPeriod"/>
              <a:defRPr/>
            </a:pPr>
            <a:endParaRPr lang="ru-RU" sz="1600" b="1" dirty="0">
              <a:solidFill>
                <a:schemeClr val="accent4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eaLnBrk="1" hangingPunct="1">
              <a:buClrTx/>
              <a:buSzPct val="100000"/>
              <a:buFont typeface="+mj-lt"/>
              <a:buAutoNum type="arabicPeriod"/>
              <a:defRPr/>
            </a:pPr>
            <a:r>
              <a:rPr lang="ru-RU" sz="1600" b="1" dirty="0">
                <a:solidFill>
                  <a:schemeClr val="accent4">
                    <a:lumMod val="1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Отчет о работе Школы для граждан, имеющих высокий и очень высокий суммарный сердечно - сосудистый риск (форма прилагается, утверждена приказом Министерства здравоохранения Забайкальского края     от 25.09.2015 г. № 532</a:t>
            </a:r>
            <a:r>
              <a:rPr lang="ru-RU" sz="1600" b="1" dirty="0" smtClean="0">
                <a:solidFill>
                  <a:schemeClr val="accent4">
                    <a:lumMod val="1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)</a:t>
            </a:r>
          </a:p>
          <a:p>
            <a:pPr eaLnBrk="1" hangingPunct="1">
              <a:buClrTx/>
              <a:buSzPct val="100000"/>
              <a:buFont typeface="+mj-lt"/>
              <a:buAutoNum type="arabicPeriod"/>
              <a:defRPr/>
            </a:pPr>
            <a:endParaRPr lang="ru-RU" sz="1600" b="1" dirty="0">
              <a:solidFill>
                <a:schemeClr val="accent4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eaLnBrk="1" hangingPunct="1">
              <a:buClrTx/>
              <a:buSzPct val="100000"/>
              <a:buFont typeface="+mj-lt"/>
              <a:buAutoNum type="arabicPeriod"/>
              <a:defRPr/>
            </a:pPr>
            <a:r>
              <a:rPr lang="ru-RU" sz="1600" b="1" dirty="0">
                <a:solidFill>
                  <a:schemeClr val="accent4">
                    <a:lumMod val="1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Сведения о проведении диспансерного наблюдения пациентов, имеющих высокий и очень высокий суммарный сердечно – сосудистый риск (форма прилагается, утверждена приказом Министерства здравоохранения Забайкальского края от 24.09.2015г. № 527).</a:t>
            </a:r>
            <a:endParaRPr lang="ru-RU" sz="1600" b="1" dirty="0">
              <a:solidFill>
                <a:schemeClr val="accent4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indent="0" algn="ctr">
              <a:buNone/>
              <a:defRPr/>
            </a:pPr>
            <a:endParaRPr lang="ru-RU" sz="1600" b="1" dirty="0">
              <a:solidFill>
                <a:schemeClr val="accent4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ru-RU" sz="24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-387350"/>
            <a:ext cx="8229600" cy="71437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indent="0" algn="ctr">
              <a:buNone/>
              <a:defRPr/>
            </a:pPr>
            <a:endParaRPr lang="ru-RU" sz="1800" b="1" dirty="0" smtClean="0">
              <a:solidFill>
                <a:schemeClr val="accent4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indent="0" algn="ctr">
              <a:buNone/>
              <a:defRPr/>
            </a:pPr>
            <a:r>
              <a:rPr lang="ru-RU" sz="1400" b="1" dirty="0" smtClean="0">
                <a:solidFill>
                  <a:schemeClr val="accent4">
                    <a:lumMod val="1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Распоряжение </a:t>
            </a:r>
            <a:r>
              <a:rPr lang="ru-RU" sz="1400" b="1" dirty="0">
                <a:solidFill>
                  <a:schemeClr val="accent4">
                    <a:lumMod val="1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Министерства здравоохранения  Забайкальского края «Об утверждении периодической, в том числе годовой, отчетности  службы медицинской профилактики Забайкальского края</a:t>
            </a:r>
            <a:r>
              <a:rPr lang="ru-RU" sz="1400" b="1" dirty="0" smtClean="0">
                <a:solidFill>
                  <a:schemeClr val="accent4">
                    <a:lumMod val="1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»</a:t>
            </a:r>
          </a:p>
          <a:p>
            <a:pPr marL="0" indent="0" algn="ctr">
              <a:buNone/>
              <a:defRPr/>
            </a:pPr>
            <a:endParaRPr lang="ru-RU" sz="1400" b="1" dirty="0">
              <a:solidFill>
                <a:schemeClr val="accent4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algn="ctr" eaLnBrk="1" hangingPunct="1">
              <a:buNone/>
              <a:defRPr/>
            </a:pPr>
            <a:r>
              <a:rPr lang="ru-RU" sz="1600" b="1" dirty="0">
                <a:solidFill>
                  <a:schemeClr val="accent4">
                    <a:lumMod val="1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Перечень приложений, предоставляемых при сдаче отчета </a:t>
            </a:r>
            <a:r>
              <a:rPr lang="ru-RU" sz="1600" b="1" dirty="0" smtClean="0">
                <a:solidFill>
                  <a:schemeClr val="accent4">
                    <a:lumMod val="1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Ф № </a:t>
            </a:r>
            <a:r>
              <a:rPr lang="ru-RU" sz="1600" b="1" dirty="0">
                <a:solidFill>
                  <a:schemeClr val="accent4">
                    <a:lumMod val="1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70 «Сведения о деятельности кабинета (отделения) медицинской профилактики»</a:t>
            </a:r>
            <a:endParaRPr lang="ru-RU" sz="1600" dirty="0">
              <a:solidFill>
                <a:schemeClr val="accent4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algn="ctr" eaLnBrk="1" hangingPunct="1">
              <a:buNone/>
              <a:defRPr/>
            </a:pPr>
            <a:r>
              <a:rPr lang="ru-RU" sz="1600" b="1" dirty="0">
                <a:solidFill>
                  <a:schemeClr val="accent4">
                    <a:lumMod val="1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lang="ru-RU" sz="1600" b="1" dirty="0">
              <a:solidFill>
                <a:schemeClr val="accent4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sz="1600" b="1" dirty="0" smtClean="0">
                <a:solidFill>
                  <a:schemeClr val="accent4">
                    <a:lumMod val="1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5. Форма </a:t>
            </a:r>
            <a:r>
              <a:rPr lang="ru-RU" sz="1600" b="1" dirty="0">
                <a:solidFill>
                  <a:schemeClr val="accent4">
                    <a:lumMod val="1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отчета о деятельности медицинской организации по оказанию медицинской помощи взрослому населению по прекращению потребления табака или потребления никотинсодержащей продукции, лечению табачной (никотиновой) зависимости, последствий потребления табака или потребления никотинсодержащей продукции </a:t>
            </a:r>
            <a:endParaRPr lang="ru-RU" sz="1600" dirty="0">
              <a:solidFill>
                <a:schemeClr val="accent4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sz="1600" dirty="0">
                <a:solidFill>
                  <a:schemeClr val="accent4">
                    <a:lumMod val="1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(форма прилагается, утверждена приказом Министерства здравоохранения Забайкальского края от 19.07.2022 г. № 486/ОД</a:t>
            </a:r>
            <a:r>
              <a:rPr lang="ru-RU" sz="1600" dirty="0" smtClean="0">
                <a:solidFill>
                  <a:schemeClr val="accent4">
                    <a:lumMod val="1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)</a:t>
            </a:r>
          </a:p>
          <a:p>
            <a:pPr marL="0" indent="0">
              <a:buNone/>
            </a:pPr>
            <a:endParaRPr lang="ru-RU" sz="1600" dirty="0">
              <a:solidFill>
                <a:schemeClr val="accent4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sz="1600" b="1" dirty="0" smtClean="0">
                <a:solidFill>
                  <a:schemeClr val="accent4">
                    <a:lumMod val="1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6. </a:t>
            </a:r>
            <a:r>
              <a:rPr lang="ru-RU" sz="1600" b="1" dirty="0">
                <a:solidFill>
                  <a:schemeClr val="accent4">
                    <a:lumMod val="1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Копия статистической формы № 131 «Сведения о диспансеризации определенных групп взрослого населения</a:t>
            </a:r>
            <a:r>
              <a:rPr lang="ru-RU" sz="1600" b="1" dirty="0" smtClean="0">
                <a:solidFill>
                  <a:schemeClr val="accent4">
                    <a:lumMod val="1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»</a:t>
            </a:r>
          </a:p>
          <a:p>
            <a:pPr marL="0" indent="0">
              <a:buNone/>
            </a:pPr>
            <a:endParaRPr lang="ru-RU" sz="1600" b="1" dirty="0">
              <a:solidFill>
                <a:schemeClr val="accent4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sz="1600" b="1" dirty="0" smtClean="0">
                <a:solidFill>
                  <a:schemeClr val="accent4">
                    <a:lumMod val="1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7. план </a:t>
            </a:r>
            <a:r>
              <a:rPr lang="ru-RU" sz="1600" b="1" dirty="0">
                <a:solidFill>
                  <a:schemeClr val="accent4">
                    <a:lumMod val="1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работы</a:t>
            </a:r>
            <a:r>
              <a:rPr lang="ru-RU" sz="1600" dirty="0">
                <a:solidFill>
                  <a:schemeClr val="accent4">
                    <a:lumMod val="1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dirty="0">
                <a:solidFill>
                  <a:schemeClr val="accent4">
                    <a:lumMod val="1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на следующий год </a:t>
            </a:r>
            <a:r>
              <a:rPr lang="ru-RU" sz="1600" dirty="0">
                <a:solidFill>
                  <a:schemeClr val="accent4">
                    <a:lumMod val="1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(краевым диспансерам и больницам подробный план по работе со СМИ с участием главных внештатных специалистов по профилям)</a:t>
            </a:r>
            <a:endParaRPr lang="ru-RU" sz="1600" b="1" dirty="0">
              <a:solidFill>
                <a:schemeClr val="accent4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eaLnBrk="1" hangingPunct="1">
              <a:buAutoNum type="arabicPeriod"/>
              <a:defRPr/>
            </a:pPr>
            <a:endParaRPr lang="ru-RU" sz="1600" b="1" dirty="0">
              <a:solidFill>
                <a:schemeClr val="accent4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indent="0" algn="ctr">
              <a:buNone/>
              <a:defRPr/>
            </a:pPr>
            <a:endParaRPr lang="ru-RU" sz="1600" b="1" dirty="0">
              <a:solidFill>
                <a:schemeClr val="accent4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ru-RU" sz="24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18086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42888"/>
            <a:ext cx="8229600" cy="242888"/>
          </a:xfrm>
        </p:spPr>
        <p:txBody>
          <a:bodyPr/>
          <a:lstStyle/>
          <a:p>
            <a:pPr eaLnBrk="1" hangingPunct="1">
              <a:defRPr/>
            </a:pPr>
            <a:endParaRPr lang="ru-RU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endParaRPr lang="ru-RU" b="1" dirty="0" smtClean="0">
              <a:solidFill>
                <a:srgbClr val="FFC000"/>
              </a:solidFill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sz="3600" b="1" dirty="0" smtClean="0">
              <a:solidFill>
                <a:schemeClr val="accent4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3600" b="1" dirty="0" smtClean="0">
                <a:solidFill>
                  <a:schemeClr val="accent4">
                    <a:lumMod val="1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Папка </a:t>
            </a:r>
            <a:r>
              <a:rPr lang="ru-RU" sz="3600" b="1" dirty="0" smtClean="0">
                <a:solidFill>
                  <a:schemeClr val="accent4">
                    <a:lumMod val="1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с формами годового отчета, </a:t>
            </a:r>
            <a:endParaRPr lang="ru-RU" sz="3600" b="1" dirty="0" smtClean="0">
              <a:solidFill>
                <a:schemeClr val="accent4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3600" b="1" dirty="0" smtClean="0">
                <a:solidFill>
                  <a:schemeClr val="accent4">
                    <a:lumMod val="1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размещается </a:t>
            </a:r>
            <a:r>
              <a:rPr lang="ru-RU" sz="3600" b="1" dirty="0" smtClean="0">
                <a:solidFill>
                  <a:schemeClr val="accent4">
                    <a:lumMod val="1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на сайте Министерства здравоохранения Забайкальского края, раздел «Профилактика» - Годовой отчет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-458788"/>
            <a:ext cx="8229600" cy="44450"/>
          </a:xfrm>
        </p:spPr>
        <p:txBody>
          <a:bodyPr/>
          <a:lstStyle/>
          <a:p>
            <a:pPr eaLnBrk="1" hangingPunct="1">
              <a:defRPr/>
            </a:pPr>
            <a:endParaRPr lang="ru-RU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eaLnBrk="1" hangingPunct="1">
              <a:defRPr/>
            </a:pPr>
            <a:endParaRPr lang="ru-RU" sz="2800" b="1" dirty="0" smtClean="0">
              <a:solidFill>
                <a:schemeClr val="accent4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algn="just" eaLnBrk="1" hangingPunct="1">
              <a:defRPr/>
            </a:pPr>
            <a:r>
              <a:rPr lang="ru-RU" sz="2800" b="1" dirty="0" smtClean="0">
                <a:solidFill>
                  <a:schemeClr val="accent4">
                    <a:lumMod val="1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Обращаю </a:t>
            </a:r>
            <a:r>
              <a:rPr lang="ru-RU" sz="2800" b="1" dirty="0" smtClean="0">
                <a:solidFill>
                  <a:schemeClr val="accent4">
                    <a:lumMod val="1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Ваше внимание, что в программе </a:t>
            </a:r>
            <a:endParaRPr lang="ru-RU" sz="2800" b="1" dirty="0" smtClean="0">
              <a:solidFill>
                <a:schemeClr val="accent4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indent="0" algn="just" eaLnBrk="1" hangingPunct="1">
              <a:buNone/>
              <a:defRPr/>
            </a:pPr>
            <a:r>
              <a:rPr lang="ru-RU" sz="2800" b="1" u="sng" dirty="0" smtClean="0">
                <a:solidFill>
                  <a:schemeClr val="accent4">
                    <a:lumMod val="1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НЕ ДОПУСКАЮТСЯ </a:t>
            </a:r>
            <a:r>
              <a:rPr lang="ru-RU" sz="2800" b="1" dirty="0" smtClean="0">
                <a:solidFill>
                  <a:schemeClr val="accent4">
                    <a:lumMod val="1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добавления</a:t>
            </a:r>
            <a:r>
              <a:rPr lang="ru-RU" sz="2800" b="1" dirty="0" smtClean="0">
                <a:solidFill>
                  <a:schemeClr val="accent4">
                    <a:lumMod val="1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, перестановки и изменения строк и граф, их названий!</a:t>
            </a:r>
          </a:p>
          <a:p>
            <a:pPr algn="ctr" eaLnBrk="1" hangingPunct="1">
              <a:defRPr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algn="just" eaLnBrk="1" hangingPunct="1">
              <a:defRPr/>
            </a:pPr>
            <a:r>
              <a:rPr lang="ru-RU" sz="2800" b="1" dirty="0" smtClean="0">
                <a:solidFill>
                  <a:schemeClr val="accent4">
                    <a:lumMod val="1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	Вкладка «Титульный лист» обязательна для заполнения.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algn="just" eaLnBrk="1" hangingPunct="1">
              <a:defRPr/>
            </a:pPr>
            <a:r>
              <a:rPr lang="ru-RU" sz="2800" b="1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ru-RU" sz="2800" b="1" dirty="0" smtClean="0">
                <a:solidFill>
                  <a:schemeClr val="accent4">
                    <a:lumMod val="1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Строка с цифрой 0 -  заполнится автоматически!</a:t>
            </a:r>
            <a:endParaRPr lang="ru-RU" sz="2800" dirty="0" smtClean="0">
              <a:solidFill>
                <a:schemeClr val="accent4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91264" cy="648072"/>
          </a:xfrm>
        </p:spPr>
        <p:txBody>
          <a:bodyPr/>
          <a:lstStyle/>
          <a:p>
            <a:pPr lvl="0" eaLnBrk="1" hangingPunct="1">
              <a:tabLst>
                <a:tab pos="4140200" algn="l"/>
              </a:tabLst>
            </a:pPr>
            <a:r>
              <a:rPr lang="ru-RU" sz="1200" b="1" dirty="0" smtClean="0">
                <a:solidFill>
                  <a:srgbClr val="FFC000"/>
                </a:solidFill>
                <a:latin typeface="+mn-lt"/>
              </a:rPr>
              <a:t/>
            </a:r>
            <a:br>
              <a:rPr lang="ru-RU" sz="1200" b="1" dirty="0" smtClean="0">
                <a:solidFill>
                  <a:srgbClr val="FFC000"/>
                </a:solidFill>
                <a:latin typeface="+mn-lt"/>
              </a:rPr>
            </a:br>
            <a:r>
              <a:rPr lang="ru-RU" sz="1800" b="1" dirty="0" smtClean="0">
                <a:solidFill>
                  <a:srgbClr val="FFC000"/>
                </a:solidFill>
                <a:latin typeface="+mn-lt"/>
              </a:rPr>
              <a:t>Форма </a:t>
            </a:r>
            <a:r>
              <a:rPr lang="ru-RU" sz="1800" b="1" dirty="0">
                <a:solidFill>
                  <a:srgbClr val="FFC000"/>
                </a:solidFill>
                <a:latin typeface="+mn-lt"/>
              </a:rPr>
              <a:t>№ 30 </a:t>
            </a:r>
            <a:r>
              <a:rPr lang="ru-RU" sz="1800" b="1" dirty="0" smtClean="0">
                <a:solidFill>
                  <a:srgbClr val="FFC000"/>
                </a:solidFill>
                <a:latin typeface="+mn-lt"/>
              </a:rPr>
              <a:t/>
            </a:r>
            <a:br>
              <a:rPr lang="ru-RU" sz="1800" b="1" dirty="0" smtClean="0">
                <a:solidFill>
                  <a:srgbClr val="FFC000"/>
                </a:solidFill>
                <a:latin typeface="+mn-lt"/>
              </a:rPr>
            </a:br>
            <a:r>
              <a:rPr lang="ru-RU" sz="1400" b="1" dirty="0" smtClean="0">
                <a:solidFill>
                  <a:srgbClr val="FFC000"/>
                </a:solidFill>
                <a:latin typeface="+mn-lt"/>
              </a:rPr>
              <a:t/>
            </a:r>
            <a:br>
              <a:rPr lang="ru-RU" sz="1400" b="1" dirty="0" smtClean="0">
                <a:solidFill>
                  <a:srgbClr val="FFC000"/>
                </a:solidFill>
                <a:latin typeface="+mn-lt"/>
              </a:rPr>
            </a:br>
            <a:r>
              <a:rPr lang="ru-RU" sz="1400" b="1" dirty="0" smtClean="0">
                <a:solidFill>
                  <a:srgbClr val="FFC000"/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2</a:t>
            </a:r>
            <a:r>
              <a:rPr lang="ru-RU" sz="1400" b="1" dirty="0">
                <a:solidFill>
                  <a:srgbClr val="FFC000"/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. Кабинеты, отделения, подразделения</a:t>
            </a:r>
            <a:r>
              <a:rPr lang="ru-RU" sz="1400" dirty="0">
                <a:solidFill>
                  <a:srgbClr val="FFC000"/>
                </a:solidFill>
                <a:effectLst/>
                <a:latin typeface="+mn-lt"/>
                <a:cs typeface="Arial" pitchFamily="34" charset="0"/>
              </a:rPr>
              <a:t/>
            </a:r>
            <a:br>
              <a:rPr lang="ru-RU" sz="1400" dirty="0">
                <a:solidFill>
                  <a:srgbClr val="FFC000"/>
                </a:solidFill>
                <a:effectLst/>
                <a:latin typeface="+mn-lt"/>
                <a:cs typeface="Arial" pitchFamily="34" charset="0"/>
              </a:rPr>
            </a:br>
            <a:r>
              <a:rPr lang="ru-RU" sz="1400" b="1" dirty="0"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                                             		       	   </a:t>
            </a:r>
            <a:r>
              <a:rPr lang="en-US" sz="1400" b="1" dirty="0"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  </a:t>
            </a:r>
            <a:r>
              <a:rPr lang="ru-RU" sz="1400" b="1" dirty="0"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    </a:t>
            </a:r>
            <a:endParaRPr lang="ru-RU" sz="1400" dirty="0">
              <a:solidFill>
                <a:schemeClr val="tx1"/>
              </a:solidFill>
              <a:effectLst/>
              <a:latin typeface="+mn-lt"/>
              <a:ea typeface="Times New Roman" pitchFamily="18" charset="0"/>
              <a:cs typeface="Arial" pitchFamily="34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87005438"/>
              </p:ext>
            </p:extLst>
          </p:nvPr>
        </p:nvGraphicFramePr>
        <p:xfrm>
          <a:off x="323528" y="1556792"/>
          <a:ext cx="8640960" cy="10160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346294"/>
                <a:gridCol w="787925"/>
                <a:gridCol w="1400961"/>
                <a:gridCol w="1234423"/>
                <a:gridCol w="871357"/>
              </a:tblGrid>
              <a:tr h="535259"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2"/>
                          </a:solidFill>
                          <a:effectLst/>
                        </a:rPr>
                        <a:t>Наименование </a:t>
                      </a:r>
                      <a:endParaRPr lang="ru-RU" sz="12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08" marR="5780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2"/>
                          </a:solidFill>
                          <a:effectLst/>
                        </a:rPr>
                        <a:t>№ </a:t>
                      </a:r>
                      <a:br>
                        <a:rPr lang="ru-RU" sz="1200" dirty="0">
                          <a:solidFill>
                            <a:schemeClr val="bg2"/>
                          </a:solidFill>
                          <a:effectLst/>
                        </a:rPr>
                      </a:br>
                      <a:r>
                        <a:rPr lang="ru-RU" sz="1200" dirty="0">
                          <a:solidFill>
                            <a:schemeClr val="bg2"/>
                          </a:solidFill>
                          <a:effectLst/>
                        </a:rPr>
                        <a:t>строки</a:t>
                      </a:r>
                      <a:endParaRPr lang="ru-RU" sz="12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08" marR="5780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2"/>
                          </a:solidFill>
                          <a:effectLst/>
                        </a:rPr>
                        <a:t>Наличие подразделений,</a:t>
                      </a: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2"/>
                          </a:solidFill>
                          <a:effectLst/>
                        </a:rPr>
                        <a:t>отделов,  отделений, кабинетов </a:t>
                      </a:r>
                      <a:br>
                        <a:rPr lang="ru-RU" sz="1200" dirty="0">
                          <a:solidFill>
                            <a:schemeClr val="bg2"/>
                          </a:solidFill>
                          <a:effectLst/>
                        </a:rPr>
                      </a:br>
                      <a:r>
                        <a:rPr lang="ru-RU" sz="1200" dirty="0">
                          <a:solidFill>
                            <a:schemeClr val="bg2"/>
                          </a:solidFill>
                          <a:effectLst/>
                        </a:rPr>
                        <a:t>(нет – 0, </a:t>
                      </a: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2"/>
                          </a:solidFill>
                          <a:effectLst/>
                        </a:rPr>
                        <a:t>есть - 1)</a:t>
                      </a:r>
                      <a:endParaRPr lang="ru-RU" sz="12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08" marR="5780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2"/>
                          </a:solidFill>
                          <a:effectLst/>
                        </a:rPr>
                        <a:t>Число</a:t>
                      </a: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2"/>
                          </a:solidFill>
                          <a:effectLst/>
                        </a:rPr>
                        <a:t>подразделений,</a:t>
                      </a: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2"/>
                          </a:solidFill>
                          <a:effectLst/>
                        </a:rPr>
                        <a:t>отделов,</a:t>
                      </a: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2"/>
                          </a:solidFill>
                          <a:effectLst/>
                        </a:rPr>
                        <a:t>отделений</a:t>
                      </a: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2"/>
                          </a:solidFill>
                          <a:effectLst/>
                        </a:rPr>
                        <a:t> </a:t>
                      </a:r>
                      <a:endParaRPr lang="ru-RU" sz="12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08" marR="5780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2"/>
                          </a:solidFill>
                          <a:effectLst/>
                        </a:rPr>
                        <a:t>Число кабинетов</a:t>
                      </a:r>
                      <a:endParaRPr lang="ru-RU" sz="12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08" marR="57808" marT="0" marB="0" anchor="ctr"/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611560" y="1086048"/>
            <a:ext cx="89319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1" kern="0" dirty="0">
                <a:solidFill>
                  <a:srgbClr val="FFC000"/>
                </a:solidFill>
                <a:latin typeface="Verdana"/>
                <a:ea typeface="Times New Roman" pitchFamily="18" charset="0"/>
                <a:cs typeface="Arial" pitchFamily="34" charset="0"/>
              </a:rPr>
              <a:t>(1001)</a:t>
            </a:r>
            <a:endParaRPr lang="ru-RU" dirty="0">
              <a:solidFill>
                <a:srgbClr val="FFC000"/>
              </a:solidFill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7162198"/>
              </p:ext>
            </p:extLst>
          </p:nvPr>
        </p:nvGraphicFramePr>
        <p:xfrm>
          <a:off x="323528" y="2708920"/>
          <a:ext cx="8640960" cy="71681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346295"/>
                <a:gridCol w="766273"/>
                <a:gridCol w="1367954"/>
                <a:gridCol w="1238280"/>
                <a:gridCol w="922158"/>
              </a:tblGrid>
              <a:tr h="71681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2"/>
                          </a:solidFill>
                          <a:effectLst/>
                        </a:rPr>
                        <a:t>Медицинской профилактики</a:t>
                      </a:r>
                      <a:endParaRPr lang="ru-RU" sz="14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08" marR="57808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bg2"/>
                          </a:solidFill>
                          <a:effectLst/>
                        </a:rPr>
                        <a:t>41</a:t>
                      </a:r>
                      <a:endParaRPr lang="ru-RU" sz="14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08" marR="57808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2"/>
                          </a:solidFill>
                          <a:effectLst/>
                        </a:rPr>
                        <a:t> </a:t>
                      </a:r>
                      <a:endParaRPr lang="ru-RU" sz="14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08" marR="57808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2"/>
                          </a:solidFill>
                          <a:effectLst/>
                        </a:rPr>
                        <a:t> </a:t>
                      </a:r>
                      <a:endParaRPr lang="ru-RU" sz="14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08" marR="5780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2"/>
                          </a:solidFill>
                          <a:effectLst/>
                        </a:rPr>
                        <a:t> </a:t>
                      </a:r>
                      <a:endParaRPr lang="ru-RU" sz="14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08" marR="57808" marT="0" marB="0"/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5273325"/>
              </p:ext>
            </p:extLst>
          </p:nvPr>
        </p:nvGraphicFramePr>
        <p:xfrm>
          <a:off x="323528" y="3573016"/>
          <a:ext cx="8640961" cy="7867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346294"/>
                <a:gridCol w="787925"/>
                <a:gridCol w="1346303"/>
                <a:gridCol w="1238281"/>
                <a:gridCol w="922158"/>
              </a:tblGrid>
              <a:tr h="3600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2"/>
                          </a:solidFill>
                          <a:effectLst/>
                        </a:rPr>
                        <a:t>Центры здоровья для </a:t>
                      </a:r>
                      <a:r>
                        <a:rPr lang="ru-RU" sz="1400" dirty="0" smtClean="0">
                          <a:solidFill>
                            <a:schemeClr val="bg2"/>
                          </a:solidFill>
                          <a:effectLst/>
                        </a:rPr>
                        <a:t>взрослых (КМЦ, КБ№4,</a:t>
                      </a:r>
                      <a:r>
                        <a:rPr lang="ru-RU" sz="1400" baseline="0" dirty="0" smtClean="0">
                          <a:solidFill>
                            <a:schemeClr val="bg2"/>
                          </a:solidFill>
                          <a:effectLst/>
                        </a:rPr>
                        <a:t> ДКМЦ - 1</a:t>
                      </a:r>
                      <a:r>
                        <a:rPr lang="ru-RU" sz="1400" dirty="0" smtClean="0">
                          <a:solidFill>
                            <a:schemeClr val="bg2"/>
                          </a:solidFill>
                          <a:effectLst/>
                        </a:rPr>
                        <a:t>)</a:t>
                      </a:r>
                      <a:endParaRPr lang="ru-RU" sz="14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08" marR="57808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bg2"/>
                          </a:solidFill>
                          <a:effectLst/>
                        </a:rPr>
                        <a:t>128</a:t>
                      </a:r>
                      <a:endParaRPr lang="ru-RU" sz="14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08" marR="57808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2"/>
                          </a:solidFill>
                          <a:effectLst/>
                        </a:rPr>
                        <a:t> </a:t>
                      </a:r>
                      <a:endParaRPr lang="ru-RU" sz="140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08" marR="57808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2"/>
                          </a:solidFill>
                          <a:effectLst/>
                        </a:rPr>
                        <a:t> </a:t>
                      </a:r>
                      <a:endParaRPr lang="ru-RU" sz="140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08" marR="5780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2"/>
                          </a:solidFill>
                          <a:effectLst/>
                        </a:rPr>
                        <a:t> </a:t>
                      </a:r>
                      <a:endParaRPr lang="ru-RU" sz="140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08" marR="57808" marT="0" marB="0"/>
                </a:tc>
              </a:tr>
              <a:tr h="3600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2"/>
                          </a:solidFill>
                          <a:effectLst/>
                        </a:rPr>
                        <a:t>Центры здоровья для </a:t>
                      </a:r>
                      <a:r>
                        <a:rPr lang="ru-RU" sz="1400" dirty="0" smtClean="0">
                          <a:solidFill>
                            <a:schemeClr val="bg2"/>
                          </a:solidFill>
                          <a:effectLst/>
                        </a:rPr>
                        <a:t>детей  (</a:t>
                      </a:r>
                      <a:r>
                        <a:rPr lang="ru-RU" sz="1400" baseline="0" dirty="0" smtClean="0">
                          <a:solidFill>
                            <a:schemeClr val="bg2"/>
                          </a:solidFill>
                          <a:effectLst/>
                        </a:rPr>
                        <a:t>ДКМЦ – 2)</a:t>
                      </a:r>
                      <a:endParaRPr lang="ru-RU" sz="14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08" marR="57808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bg2"/>
                          </a:solidFill>
                          <a:effectLst/>
                        </a:rPr>
                        <a:t>129</a:t>
                      </a:r>
                      <a:endParaRPr lang="ru-RU" sz="1400" b="1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08" marR="57808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2"/>
                          </a:solidFill>
                          <a:effectLst/>
                        </a:rPr>
                        <a:t> </a:t>
                      </a:r>
                      <a:endParaRPr lang="ru-RU" sz="14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08" marR="57808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2"/>
                          </a:solidFill>
                          <a:effectLst/>
                        </a:rPr>
                        <a:t> </a:t>
                      </a:r>
                      <a:endParaRPr lang="ru-RU" sz="14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08" marR="5780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2"/>
                          </a:solidFill>
                          <a:effectLst/>
                        </a:rPr>
                        <a:t> </a:t>
                      </a:r>
                      <a:endParaRPr lang="ru-RU" sz="14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08" marR="57808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965466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387350"/>
            <a:ext cx="8229600" cy="215900"/>
          </a:xfrm>
        </p:spPr>
        <p:txBody>
          <a:bodyPr/>
          <a:lstStyle/>
          <a:p>
            <a:pPr eaLnBrk="1" hangingPunct="1">
              <a:defRPr/>
            </a:pPr>
            <a:endParaRPr lang="ru-RU" dirty="0" smtClean="0"/>
          </a:p>
        </p:txBody>
      </p:sp>
      <p:sp>
        <p:nvSpPr>
          <p:cNvPr id="13315" name="Rectangle 1"/>
          <p:cNvSpPr>
            <a:spLocks noChangeArrowheads="1"/>
          </p:cNvSpPr>
          <p:nvPr/>
        </p:nvSpPr>
        <p:spPr bwMode="auto">
          <a:xfrm>
            <a:off x="0" y="104775"/>
            <a:ext cx="9418638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000" b="1">
                <a:latin typeface="Times New Roman" pitchFamily="18" charset="0"/>
                <a:cs typeface="Times New Roman" pitchFamily="18" charset="0"/>
              </a:rPr>
              <a:t>										</a:t>
            </a:r>
            <a:endParaRPr lang="ru-RU" sz="1800">
              <a:latin typeface="Arial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3600" b="1" dirty="0" smtClean="0">
                <a:solidFill>
                  <a:srgbClr val="FFC000"/>
                </a:solidFill>
                <a:latin typeface="+mj-lt"/>
              </a:rPr>
              <a:t>  </a:t>
            </a:r>
            <a:endParaRPr lang="ru-RU" sz="3600" b="1" dirty="0">
              <a:solidFill>
                <a:srgbClr val="FFC000"/>
              </a:solidFill>
              <a:latin typeface="+mj-lt"/>
            </a:endParaRP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3600" b="1" dirty="0" smtClean="0">
                <a:solidFill>
                  <a:srgbClr val="FFC000"/>
                </a:solidFill>
                <a:latin typeface="+mj-lt"/>
              </a:rPr>
              <a:t>Форма № 30 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b="1" dirty="0" smtClean="0">
                <a:solidFill>
                  <a:srgbClr val="FFC000"/>
                </a:solidFill>
                <a:latin typeface="+mj-lt"/>
              </a:rPr>
              <a:t>РАЗДЕЛ II.  ШТАТЫ МЕДИЦИНСКОЙ ОРГАНИЗАЦИИ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b="1" dirty="0" smtClean="0">
                <a:solidFill>
                  <a:srgbClr val="FFC000"/>
                </a:solidFill>
                <a:latin typeface="+mj-lt"/>
              </a:rPr>
              <a:t>Таблица (1101)	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b="1" dirty="0" smtClean="0">
              <a:solidFill>
                <a:srgbClr val="FFC000"/>
              </a:solidFill>
              <a:latin typeface="+mj-lt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b="1" dirty="0" smtClean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2643795"/>
              </p:ext>
            </p:extLst>
          </p:nvPr>
        </p:nvGraphicFramePr>
        <p:xfrm>
          <a:off x="179512" y="1916832"/>
          <a:ext cx="8784975" cy="460851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904656"/>
                <a:gridCol w="576064"/>
                <a:gridCol w="720080"/>
                <a:gridCol w="792088"/>
                <a:gridCol w="792087"/>
              </a:tblGrid>
              <a:tr h="687355">
                <a:tc rowSpan="2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2"/>
                          </a:solidFill>
                          <a:effectLst/>
                        </a:rPr>
                        <a:t>Должности и физические лица отделений </a:t>
                      </a:r>
                      <a:endParaRPr lang="ru-RU" sz="1600" dirty="0" smtClean="0">
                        <a:solidFill>
                          <a:schemeClr val="bg2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600" dirty="0" smtClean="0">
                        <a:solidFill>
                          <a:schemeClr val="bg2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bg2"/>
                          </a:solidFill>
                          <a:effectLst/>
                        </a:rPr>
                        <a:t>(</a:t>
                      </a:r>
                      <a:r>
                        <a:rPr lang="ru-RU" sz="1600" dirty="0">
                          <a:solidFill>
                            <a:schemeClr val="bg2"/>
                          </a:solidFill>
                          <a:effectLst/>
                        </a:rPr>
                        <a:t>кабинетов) профилактики (из таблицы 1100)</a:t>
                      </a:r>
                      <a:endParaRPr lang="ru-RU" sz="16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485" marR="63485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bg2"/>
                          </a:solidFill>
                          <a:effectLst/>
                        </a:rPr>
                        <a:t>№</a:t>
                      </a:r>
                      <a:endParaRPr lang="ru-RU" sz="1100" dirty="0">
                        <a:solidFill>
                          <a:schemeClr val="bg2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bg2"/>
                          </a:solidFill>
                          <a:effectLst/>
                        </a:rPr>
                        <a:t>строки</a:t>
                      </a:r>
                      <a:endParaRPr lang="ru-RU" sz="1100" dirty="0">
                        <a:solidFill>
                          <a:schemeClr val="bg2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bg2"/>
                          </a:solidFill>
                          <a:effectLst/>
                        </a:rPr>
                        <a:t> </a:t>
                      </a:r>
                      <a:endParaRPr lang="ru-RU" sz="11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485" marR="63485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2"/>
                          </a:solidFill>
                          <a:effectLst/>
                        </a:rPr>
                        <a:t>Должностей</a:t>
                      </a:r>
                      <a:endParaRPr lang="ru-RU" sz="14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485" marR="63485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2"/>
                          </a:solidFill>
                          <a:effectLst/>
                        </a:rPr>
                        <a:t>Физических лиц</a:t>
                      </a:r>
                      <a:endParaRPr lang="ru-RU" sz="14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485" marR="63485" marT="0" marB="0" anchor="ctr"/>
                </a:tc>
              </a:tr>
              <a:tr h="138968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bg2"/>
                          </a:solidFill>
                          <a:effectLst/>
                        </a:rPr>
                        <a:t>штатных</a:t>
                      </a:r>
                      <a:endParaRPr lang="ru-RU" sz="1400" b="1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485" marR="6348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bg2"/>
                          </a:solidFill>
                          <a:effectLst/>
                        </a:rPr>
                        <a:t>занятых</a:t>
                      </a:r>
                      <a:endParaRPr lang="ru-RU" sz="1400" b="1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485" marR="63485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15404"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bg2"/>
                          </a:solidFill>
                          <a:effectLst/>
                        </a:rPr>
                        <a:t>1</a:t>
                      </a:r>
                      <a:endParaRPr lang="ru-RU" sz="9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485" marR="634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bg2"/>
                          </a:solidFill>
                          <a:effectLst/>
                        </a:rPr>
                        <a:t>2</a:t>
                      </a:r>
                      <a:endParaRPr lang="ru-RU" sz="11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485" marR="634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chemeClr val="bg2"/>
                          </a:solidFill>
                          <a:effectLst/>
                        </a:rPr>
                        <a:t>3</a:t>
                      </a:r>
                      <a:endParaRPr lang="ru-RU" sz="110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485" marR="634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chemeClr val="bg2"/>
                          </a:solidFill>
                          <a:effectLst/>
                        </a:rPr>
                        <a:t>4</a:t>
                      </a:r>
                      <a:endParaRPr lang="ru-RU" sz="110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485" marR="634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solidFill>
                            <a:schemeClr val="bg2"/>
                          </a:solidFill>
                          <a:effectLst/>
                        </a:rPr>
                        <a:t>5</a:t>
                      </a:r>
                    </a:p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100" dirty="0" smtClean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900" dirty="0" smtClean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485" marR="63485" marT="0" marB="0" anchor="b"/>
                </a:tc>
              </a:tr>
              <a:tr h="891922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600" dirty="0" smtClean="0">
                        <a:solidFill>
                          <a:schemeClr val="bg2"/>
                        </a:solidFill>
                        <a:effectLst/>
                      </a:endParaRPr>
                    </a:p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bg2"/>
                          </a:solidFill>
                          <a:effectLst/>
                        </a:rPr>
                        <a:t>врачей </a:t>
                      </a:r>
                      <a:r>
                        <a:rPr lang="ru-RU" sz="1600" dirty="0">
                          <a:solidFill>
                            <a:schemeClr val="bg2"/>
                          </a:solidFill>
                          <a:effectLst/>
                        </a:rPr>
                        <a:t>(из стр. 1</a:t>
                      </a:r>
                      <a:r>
                        <a:rPr lang="ru-RU" sz="1600" dirty="0" smtClean="0">
                          <a:solidFill>
                            <a:schemeClr val="bg2"/>
                          </a:solidFill>
                          <a:effectLst/>
                        </a:rPr>
                        <a:t>)</a:t>
                      </a:r>
                    </a:p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600" dirty="0" smtClean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600" dirty="0" smtClean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600" dirty="0" smtClean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485" marR="634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bg2"/>
                          </a:solidFill>
                          <a:effectLst/>
                        </a:rPr>
                        <a:t>1</a:t>
                      </a:r>
                      <a:endParaRPr lang="ru-RU" sz="11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485" marR="63485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chemeClr val="bg2"/>
                          </a:solidFill>
                          <a:effectLst/>
                        </a:rPr>
                        <a:t> </a:t>
                      </a:r>
                      <a:endParaRPr lang="ru-RU" sz="110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485" marR="634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bg2"/>
                          </a:solidFill>
                          <a:effectLst/>
                        </a:rPr>
                        <a:t> </a:t>
                      </a:r>
                      <a:endParaRPr lang="ru-RU" sz="11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485" marR="634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bg2"/>
                          </a:solidFill>
                          <a:effectLst/>
                        </a:rPr>
                        <a:t> </a:t>
                      </a:r>
                      <a:endParaRPr lang="ru-RU" sz="11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485" marR="63485" marT="0" marB="0" anchor="b"/>
                </a:tc>
              </a:tr>
              <a:tr h="11241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2"/>
                          </a:solidFill>
                          <a:effectLst/>
                        </a:rPr>
                        <a:t>среднего медицинского персонала (из стр. </a:t>
                      </a:r>
                      <a:r>
                        <a:rPr lang="ru-RU" sz="1600" dirty="0" smtClean="0">
                          <a:solidFill>
                            <a:schemeClr val="bg2"/>
                          </a:solidFill>
                          <a:effectLst/>
                        </a:rPr>
                        <a:t>144)</a:t>
                      </a:r>
                      <a:endParaRPr lang="ru-RU" sz="16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485" marR="634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bg2"/>
                          </a:solidFill>
                          <a:effectLst/>
                        </a:rPr>
                        <a:t>2</a:t>
                      </a:r>
                      <a:endParaRPr lang="ru-RU" sz="11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485" marR="634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bg2"/>
                          </a:solidFill>
                          <a:effectLst/>
                        </a:rPr>
                        <a:t> </a:t>
                      </a:r>
                      <a:endParaRPr lang="ru-RU" sz="11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485" marR="634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bg2"/>
                          </a:solidFill>
                          <a:effectLst/>
                        </a:rPr>
                        <a:t> </a:t>
                      </a:r>
                      <a:endParaRPr lang="ru-RU" sz="11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485" marR="634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bg2"/>
                          </a:solidFill>
                          <a:effectLst/>
                        </a:rPr>
                        <a:t> </a:t>
                      </a:r>
                      <a:endParaRPr lang="ru-RU" sz="11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485" marR="63485" marT="0" marB="0" anchor="b"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486891"/>
          </a:xfrm>
        </p:spPr>
        <p:txBody>
          <a:bodyPr/>
          <a:lstStyle/>
          <a:p>
            <a:r>
              <a:rPr lang="x-none" sz="2000" b="1">
                <a:solidFill>
                  <a:srgbClr val="FFC000"/>
                </a:solidFill>
                <a:effectLst/>
              </a:rPr>
              <a:t>10. Деятельность отделения (кабинета) медицинской </a:t>
            </a:r>
            <a:r>
              <a:rPr lang="x-none" sz="2000" b="1" smtClean="0">
                <a:solidFill>
                  <a:srgbClr val="FFC000"/>
                </a:solidFill>
                <a:effectLst/>
              </a:rPr>
              <a:t>профилактики</a:t>
            </a:r>
            <a:r>
              <a:rPr lang="ru-RU" sz="2000" b="1" dirty="0">
                <a:solidFill>
                  <a:srgbClr val="FFC000"/>
                </a:solidFill>
                <a:effectLst/>
              </a:rPr>
              <a:t> </a:t>
            </a:r>
            <a:r>
              <a:rPr lang="ru-RU" sz="2000" b="1" dirty="0" smtClean="0">
                <a:solidFill>
                  <a:srgbClr val="FFC000"/>
                </a:solidFill>
                <a:effectLst/>
              </a:rPr>
              <a:t>(4809</a:t>
            </a:r>
            <a:r>
              <a:rPr lang="ru-RU" sz="2000" b="1" dirty="0" smtClean="0">
                <a:solidFill>
                  <a:srgbClr val="FFC000"/>
                </a:solidFill>
                <a:effectLst/>
              </a:rPr>
              <a:t>)</a:t>
            </a:r>
            <a:endParaRPr lang="ru-RU" sz="2000" dirty="0">
              <a:solidFill>
                <a:srgbClr val="FFC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0452497"/>
              </p:ext>
            </p:extLst>
          </p:nvPr>
        </p:nvGraphicFramePr>
        <p:xfrm>
          <a:off x="107504" y="1094442"/>
          <a:ext cx="8784976" cy="547736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313452"/>
                <a:gridCol w="691808"/>
                <a:gridCol w="779716"/>
              </a:tblGrid>
              <a:tr h="53439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2"/>
                          </a:solidFill>
                          <a:effectLst/>
                        </a:rPr>
                        <a:t>Наименование </a:t>
                      </a:r>
                      <a:endParaRPr lang="ru-RU" sz="12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915" marR="6291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2"/>
                          </a:solidFill>
                          <a:effectLst/>
                        </a:rPr>
                        <a:t>№ строки</a:t>
                      </a:r>
                      <a:endParaRPr lang="ru-RU" sz="12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915" marR="6291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2"/>
                          </a:solidFill>
                          <a:effectLst/>
                        </a:rPr>
                        <a:t>Всего</a:t>
                      </a:r>
                      <a:endParaRPr lang="ru-RU" sz="12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915" marR="62915" marT="0" marB="0" anchor="ctr"/>
                </a:tc>
              </a:tr>
              <a:tr h="1892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bg2"/>
                          </a:solidFill>
                          <a:effectLst/>
                        </a:rPr>
                        <a:t>1</a:t>
                      </a:r>
                      <a:endParaRPr lang="ru-RU" sz="11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915" marR="6291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2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915" marR="6291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3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915" marR="62915" marT="0" marB="0"/>
                </a:tc>
              </a:tr>
              <a:tr h="2160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Число лиц, обученных основам здорового образа жизни, чел</a:t>
                      </a:r>
                      <a:endParaRPr lang="ru-RU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2915" marR="6291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ru-RU" sz="1000" b="1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2915" marR="62915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 </a:t>
                      </a:r>
                      <a:endParaRPr lang="ru-RU" sz="1000" b="1">
                        <a:solidFill>
                          <a:srgbClr val="000000"/>
                        </a:solidFill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2915" marR="62915" marT="0" marB="0" anchor="b"/>
                </a:tc>
              </a:tr>
              <a:tr h="23169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Число медицинских работников, обученных методике профилактики заболеваний и укрепления здоровья, чел </a:t>
                      </a:r>
                      <a:endParaRPr lang="ru-RU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2915" marR="6291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ru-RU" sz="1000" b="1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2915" marR="62915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 </a:t>
                      </a:r>
                      <a:endParaRPr lang="ru-RU" sz="1000" b="1">
                        <a:solidFill>
                          <a:srgbClr val="000000"/>
                        </a:solidFill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2915" marR="62915" marT="0" marB="0" anchor="b"/>
                </a:tc>
              </a:tr>
              <a:tr h="27236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Число пациентов, обученных в “школах” – всего, чел</a:t>
                      </a:r>
                      <a:endParaRPr lang="ru-RU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2915" marR="6291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  <a:endParaRPr lang="ru-RU" sz="1000" b="1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2915" marR="62915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 </a:t>
                      </a:r>
                      <a:endParaRPr lang="ru-RU" sz="1000" b="1">
                        <a:solidFill>
                          <a:srgbClr val="000000"/>
                        </a:solidFill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2915" marR="62915" marT="0" marB="0" anchor="b"/>
                </a:tc>
              </a:tr>
              <a:tr h="156493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в том числе: школе для беременных</a:t>
                      </a:r>
                      <a:endParaRPr lang="ru-RU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2915" marR="6291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  <a:endParaRPr lang="ru-RU" sz="1000" b="1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2915" marR="62915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 </a:t>
                      </a:r>
                      <a:endParaRPr lang="ru-RU" sz="1000" b="1">
                        <a:solidFill>
                          <a:srgbClr val="000000"/>
                        </a:solidFill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2915" marR="62915" marT="0" marB="0" anchor="b"/>
                </a:tc>
              </a:tr>
              <a:tr h="216024">
                <a:tc>
                  <a:txBody>
                    <a:bodyPr/>
                    <a:lstStyle/>
                    <a:p>
                      <a:pPr marL="107950" indent="702310"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школе для пациентов с сердечной недостаточностью</a:t>
                      </a:r>
                      <a:endParaRPr lang="ru-RU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2915" marR="6291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  <a:endParaRPr lang="ru-RU" sz="1000" b="1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2915" marR="62915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 </a:t>
                      </a:r>
                      <a:endParaRPr lang="ru-RU" sz="1000" b="1">
                        <a:solidFill>
                          <a:srgbClr val="000000"/>
                        </a:solidFill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2915" marR="62915" marT="0" marB="0" anchor="b"/>
                </a:tc>
              </a:tr>
              <a:tr h="144016">
                <a:tc>
                  <a:txBody>
                    <a:bodyPr/>
                    <a:lstStyle/>
                    <a:p>
                      <a:pPr marL="107950" indent="702310"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школе для пациентов на хроническом диализе</a:t>
                      </a:r>
                      <a:endParaRPr lang="ru-RU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2915" marR="6291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</a:t>
                      </a:r>
                      <a:endParaRPr lang="ru-RU" sz="1000" b="1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2915" marR="62915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 </a:t>
                      </a:r>
                      <a:endParaRPr lang="ru-RU" sz="1000" b="1">
                        <a:solidFill>
                          <a:srgbClr val="000000"/>
                        </a:solidFill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2915" marR="62915" marT="0" marB="0" anchor="b"/>
                </a:tc>
              </a:tr>
              <a:tr h="135632">
                <a:tc>
                  <a:txBody>
                    <a:bodyPr/>
                    <a:lstStyle/>
                    <a:p>
                      <a:pPr marL="107950" indent="702310"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школе для пациентов артериальной гипертензией</a:t>
                      </a:r>
                      <a:endParaRPr lang="ru-RU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2915" marR="6291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</a:t>
                      </a:r>
                      <a:endParaRPr lang="ru-RU" sz="1000" b="1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2915" marR="62915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 </a:t>
                      </a:r>
                      <a:endParaRPr lang="ru-RU" sz="1000" b="1">
                        <a:solidFill>
                          <a:srgbClr val="000000"/>
                        </a:solidFill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2915" marR="62915" marT="0" marB="0" anchor="b"/>
                </a:tc>
              </a:tr>
              <a:tr h="199256">
                <a:tc>
                  <a:txBody>
                    <a:bodyPr/>
                    <a:lstStyle/>
                    <a:p>
                      <a:pPr marL="107950" indent="702310"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школе для пациентов с заболеванием суставов и позвоночника</a:t>
                      </a:r>
                      <a:endParaRPr lang="ru-RU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2915" marR="6291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</a:t>
                      </a:r>
                      <a:endParaRPr lang="ru-RU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2915" marR="62915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 </a:t>
                      </a:r>
                      <a:endParaRPr lang="ru-RU" sz="1000" b="1">
                        <a:solidFill>
                          <a:srgbClr val="000000"/>
                        </a:solidFill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2915" marR="62915" marT="0" marB="0" anchor="b"/>
                </a:tc>
              </a:tr>
              <a:tr h="216024">
                <a:tc>
                  <a:txBody>
                    <a:bodyPr/>
                    <a:lstStyle/>
                    <a:p>
                      <a:pPr marL="107950" indent="702310"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школе для пациентов бронхиальной астмой</a:t>
                      </a:r>
                      <a:endParaRPr lang="ru-RU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2915" marR="6291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</a:t>
                      </a:r>
                      <a:endParaRPr lang="ru-RU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2915" marR="62915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 </a:t>
                      </a:r>
                      <a:endParaRPr lang="ru-RU" sz="1000" b="1">
                        <a:solidFill>
                          <a:srgbClr val="000000"/>
                        </a:solidFill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2915" marR="62915" marT="0" marB="0" anchor="b"/>
                </a:tc>
              </a:tr>
              <a:tr h="216024">
                <a:tc>
                  <a:txBody>
                    <a:bodyPr/>
                    <a:lstStyle/>
                    <a:p>
                      <a:pPr marL="107950" indent="702310"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школе для пациентов сахарным диабетом</a:t>
                      </a:r>
                      <a:endParaRPr lang="ru-RU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2915" marR="6291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</a:t>
                      </a:r>
                      <a:endParaRPr lang="ru-RU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2915" marR="62915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 </a:t>
                      </a:r>
                      <a:endParaRPr lang="ru-RU" sz="1000" b="1">
                        <a:solidFill>
                          <a:srgbClr val="000000"/>
                        </a:solidFill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2915" marR="62915" marT="0" marB="0" anchor="b"/>
                </a:tc>
              </a:tr>
              <a:tr h="144016">
                <a:tc>
                  <a:txBody>
                    <a:bodyPr/>
                    <a:lstStyle/>
                    <a:p>
                      <a:pPr marL="107950" indent="702310"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школе здорового образа жизни</a:t>
                      </a:r>
                      <a:endParaRPr lang="ru-RU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2915" marR="6291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</a:t>
                      </a:r>
                      <a:endParaRPr lang="ru-RU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2915" marR="62915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 </a:t>
                      </a:r>
                      <a:endParaRPr lang="ru-RU" sz="1000" b="1">
                        <a:solidFill>
                          <a:srgbClr val="000000"/>
                        </a:solidFill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2915" marR="62915" marT="0" marB="0" anchor="b"/>
                </a:tc>
              </a:tr>
              <a:tr h="125352">
                <a:tc>
                  <a:txBody>
                    <a:bodyPr/>
                    <a:lstStyle/>
                    <a:p>
                      <a:pPr marL="107950" indent="702310"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школе для пациентов с ишемической болезнью сердца и перенесших острый </a:t>
                      </a:r>
                      <a:r>
                        <a:rPr lang="ru-RU" sz="10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 инфаркт </a:t>
                      </a:r>
                      <a:r>
                        <a:rPr lang="ru-RU" sz="10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миокарда</a:t>
                      </a:r>
                      <a:endParaRPr lang="ru-RU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2915" marR="6291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</a:t>
                      </a:r>
                      <a:endParaRPr lang="ru-RU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2915" marR="62915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 </a:t>
                      </a:r>
                      <a:endParaRPr lang="ru-RU" sz="1000" b="1">
                        <a:solidFill>
                          <a:srgbClr val="000000"/>
                        </a:solidFill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2915" marR="62915" marT="0" marB="0" anchor="b"/>
                </a:tc>
              </a:tr>
              <a:tr h="199256">
                <a:tc>
                  <a:txBody>
                    <a:bodyPr/>
                    <a:lstStyle/>
                    <a:p>
                      <a:pPr marL="107950" indent="702310"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школе для пациентов перенесших острое нарушение мозгового кровообращения</a:t>
                      </a:r>
                      <a:endParaRPr lang="ru-RU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2915" marR="6291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</a:t>
                      </a:r>
                      <a:endParaRPr lang="ru-RU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2915" marR="62915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 </a:t>
                      </a:r>
                      <a:endParaRPr lang="ru-RU" sz="1000" b="1">
                        <a:solidFill>
                          <a:srgbClr val="000000"/>
                        </a:solidFill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2915" marR="62915" marT="0" marB="0" anchor="b"/>
                </a:tc>
              </a:tr>
              <a:tr h="132637">
                <a:tc>
                  <a:txBody>
                    <a:bodyPr/>
                    <a:lstStyle/>
                    <a:p>
                      <a:pPr marL="107950" indent="702310"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прочих школах</a:t>
                      </a:r>
                      <a:endParaRPr lang="ru-RU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2915" marR="6291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</a:t>
                      </a:r>
                      <a:endParaRPr lang="ru-RU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2915" marR="62915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 </a:t>
                      </a:r>
                      <a:endParaRPr lang="ru-RU" sz="1000" b="1">
                        <a:solidFill>
                          <a:srgbClr val="000000"/>
                        </a:solidFill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2915" marR="62915" marT="0" marB="0" anchor="b"/>
                </a:tc>
              </a:tr>
              <a:tr h="1367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Число проведенных массовых мероприятий, </a:t>
                      </a:r>
                      <a:r>
                        <a:rPr lang="ru-RU" sz="10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ед.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2915" marR="6291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</a:t>
                      </a:r>
                      <a:endParaRPr lang="ru-RU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2915" marR="62915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 </a:t>
                      </a:r>
                      <a:endParaRPr lang="ru-RU" sz="1000" b="1">
                        <a:solidFill>
                          <a:srgbClr val="000000"/>
                        </a:solidFill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2915" marR="62915" marT="0" marB="0" anchor="b"/>
                </a:tc>
              </a:tr>
              <a:tr h="13673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Число лиц, участвующих в мероприятиях, чел</a:t>
                      </a:r>
                      <a:endParaRPr lang="ru-RU" sz="1000" b="1" kern="1200" dirty="0" smtClean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  <a:cs typeface="+mn-cs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2915" marR="62915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</a:t>
                      </a:r>
                      <a:endParaRPr lang="ru-RU" sz="1000" b="1" kern="1200" dirty="0" smtClean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  <a:cs typeface="+mn-cs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2915" marR="62915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b="1" dirty="0">
                        <a:solidFill>
                          <a:srgbClr val="000000"/>
                        </a:solidFill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2915" marR="62915" marT="0" marB="0" anchor="b"/>
                </a:tc>
              </a:tr>
              <a:tr h="1367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Число школ для родителей, дети которых больны хроническими </a:t>
                      </a:r>
                      <a:r>
                        <a:rPr lang="ru-RU" sz="10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заболеваниями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000" b="1" dirty="0" smtClean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17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2915" marR="62915" marT="0" marB="0" anchor="b"/>
                </a:tc>
              </a:tr>
              <a:tr h="1367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      из них для родителей детей в возрасте 0–2 года </a:t>
                      </a:r>
                      <a:r>
                        <a:rPr lang="ru-RU" sz="10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включительно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18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2915" marR="62915" marT="0" marB="0" anchor="b"/>
                </a:tc>
              </a:tr>
              <a:tr h="2461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Число детей, родители (законные представители) которых прошли обучение в «школах</a:t>
                      </a:r>
                      <a:r>
                        <a:rPr lang="ru-RU" sz="10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19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2915" marR="62915" marT="0" marB="0" anchor="b"/>
                </a:tc>
              </a:tr>
              <a:tr h="1399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      из них детей в возрасте 0–2 года </a:t>
                      </a:r>
                      <a:r>
                        <a:rPr lang="ru-RU" sz="10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включительно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20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ru-RU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2915" marR="62915" marT="0" marB="0" anchor="b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95536" y="836712"/>
            <a:ext cx="1368152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7016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551863" algn="l"/>
              </a:tabLst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Arial" pitchFamily="34" charset="0"/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685093987"/>
      </p:ext>
    </p:extLst>
  </p:cSld>
  <p:clrMapOvr>
    <a:masterClrMapping/>
  </p:clrMapOvr>
</p:sld>
</file>

<file path=ppt/theme/theme1.xml><?xml version="1.0" encoding="utf-8"?>
<a:theme xmlns:a="http://schemas.openxmlformats.org/drawingml/2006/main" name="Глобус">
  <a:themeElements>
    <a:clrScheme name="Глобус 3">
      <a:dk1>
        <a:srgbClr val="003B76"/>
      </a:dk1>
      <a:lt1>
        <a:srgbClr val="FFFFFF"/>
      </a:lt1>
      <a:dk2>
        <a:srgbClr val="0066CC"/>
      </a:dk2>
      <a:lt2>
        <a:srgbClr val="CCECFF"/>
      </a:lt2>
      <a:accent1>
        <a:srgbClr val="33CCCC"/>
      </a:accent1>
      <a:accent2>
        <a:srgbClr val="66CCFF"/>
      </a:accent2>
      <a:accent3>
        <a:srgbClr val="AAB8E2"/>
      </a:accent3>
      <a:accent4>
        <a:srgbClr val="DADADA"/>
      </a:accent4>
      <a:accent5>
        <a:srgbClr val="ADE2E2"/>
      </a:accent5>
      <a:accent6>
        <a:srgbClr val="5CB9E7"/>
      </a:accent6>
      <a:hlink>
        <a:srgbClr val="FFFFCC"/>
      </a:hlink>
      <a:folHlink>
        <a:srgbClr val="FFCC66"/>
      </a:folHlink>
    </a:clrScheme>
    <a:fontScheme name="Глобус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Глобус 1">
        <a:dk1>
          <a:srgbClr val="622100"/>
        </a:dk1>
        <a:lt1>
          <a:srgbClr val="FFFFFF"/>
        </a:lt1>
        <a:dk2>
          <a:srgbClr val="800000"/>
        </a:dk2>
        <a:lt2>
          <a:srgbClr val="FFFFCC"/>
        </a:lt2>
        <a:accent1>
          <a:srgbClr val="E42B00"/>
        </a:accent1>
        <a:accent2>
          <a:srgbClr val="996600"/>
        </a:accent2>
        <a:accent3>
          <a:srgbClr val="C0AAAA"/>
        </a:accent3>
        <a:accent4>
          <a:srgbClr val="DADADA"/>
        </a:accent4>
        <a:accent5>
          <a:srgbClr val="EFACAA"/>
        </a:accent5>
        <a:accent6>
          <a:srgbClr val="8A5C00"/>
        </a:accent6>
        <a:hlink>
          <a:srgbClr val="FADF6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2">
        <a:dk1>
          <a:srgbClr val="5F4545"/>
        </a:dk1>
        <a:lt1>
          <a:srgbClr val="FFFFFF"/>
        </a:lt1>
        <a:dk2>
          <a:srgbClr val="8F6969"/>
        </a:dk2>
        <a:lt2>
          <a:srgbClr val="FFFFCC"/>
        </a:lt2>
        <a:accent1>
          <a:srgbClr val="CC6600"/>
        </a:accent1>
        <a:accent2>
          <a:srgbClr val="924C0C"/>
        </a:accent2>
        <a:accent3>
          <a:srgbClr val="C6B9B9"/>
        </a:accent3>
        <a:accent4>
          <a:srgbClr val="DADADA"/>
        </a:accent4>
        <a:accent5>
          <a:srgbClr val="E2B8AA"/>
        </a:accent5>
        <a:accent6>
          <a:srgbClr val="84440A"/>
        </a:accent6>
        <a:hlink>
          <a:srgbClr val="CFD375"/>
        </a:hlink>
        <a:folHlink>
          <a:srgbClr val="98BB9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3">
        <a:dk1>
          <a:srgbClr val="003B76"/>
        </a:dk1>
        <a:lt1>
          <a:srgbClr val="FFFFFF"/>
        </a:lt1>
        <a:dk2>
          <a:srgbClr val="0066CC"/>
        </a:dk2>
        <a:lt2>
          <a:srgbClr val="CCECFF"/>
        </a:lt2>
        <a:accent1>
          <a:srgbClr val="33CCCC"/>
        </a:accent1>
        <a:accent2>
          <a:srgbClr val="66CCFF"/>
        </a:accent2>
        <a:accent3>
          <a:srgbClr val="AAB8E2"/>
        </a:accent3>
        <a:accent4>
          <a:srgbClr val="DADADA"/>
        </a:accent4>
        <a:accent5>
          <a:srgbClr val="ADE2E2"/>
        </a:accent5>
        <a:accent6>
          <a:srgbClr val="5CB9E7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4">
        <a:dk1>
          <a:srgbClr val="005856"/>
        </a:dk1>
        <a:lt1>
          <a:srgbClr val="FFFFFF"/>
        </a:lt1>
        <a:dk2>
          <a:srgbClr val="008080"/>
        </a:dk2>
        <a:lt2>
          <a:srgbClr val="FFFFCC"/>
        </a:lt2>
        <a:accent1>
          <a:srgbClr val="0099CC"/>
        </a:accent1>
        <a:accent2>
          <a:srgbClr val="00CCFF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B9E7"/>
        </a:accent6>
        <a:hlink>
          <a:srgbClr val="1ACE9F"/>
        </a:hlink>
        <a:folHlink>
          <a:srgbClr val="948CC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5">
        <a:dk1>
          <a:srgbClr val="3C5436"/>
        </a:dk1>
        <a:lt1>
          <a:srgbClr val="FFFFFF"/>
        </a:lt1>
        <a:dk2>
          <a:srgbClr val="5F8656"/>
        </a:dk2>
        <a:lt2>
          <a:srgbClr val="D6D8C0"/>
        </a:lt2>
        <a:accent1>
          <a:srgbClr val="61733D"/>
        </a:accent1>
        <a:accent2>
          <a:srgbClr val="324A39"/>
        </a:accent2>
        <a:accent3>
          <a:srgbClr val="B6C3B4"/>
        </a:accent3>
        <a:accent4>
          <a:srgbClr val="DADADA"/>
        </a:accent4>
        <a:accent5>
          <a:srgbClr val="B7BCAF"/>
        </a:accent5>
        <a:accent6>
          <a:srgbClr val="2C4233"/>
        </a:accent6>
        <a:hlink>
          <a:srgbClr val="73D588"/>
        </a:hlink>
        <a:folHlink>
          <a:srgbClr val="6F99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6">
        <a:dk1>
          <a:srgbClr val="5B7B65"/>
        </a:dk1>
        <a:lt1>
          <a:srgbClr val="FFFFFF"/>
        </a:lt1>
        <a:dk2>
          <a:srgbClr val="9ABE9D"/>
        </a:dk2>
        <a:lt2>
          <a:srgbClr val="336600"/>
        </a:lt2>
        <a:accent1>
          <a:srgbClr val="00CC66"/>
        </a:accent1>
        <a:accent2>
          <a:srgbClr val="4E7050"/>
        </a:accent2>
        <a:accent3>
          <a:srgbClr val="CADBCC"/>
        </a:accent3>
        <a:accent4>
          <a:srgbClr val="DADADA"/>
        </a:accent4>
        <a:accent5>
          <a:srgbClr val="AAE2B8"/>
        </a:accent5>
        <a:accent6>
          <a:srgbClr val="466548"/>
        </a:accent6>
        <a:hlink>
          <a:srgbClr val="FFFFCC"/>
        </a:hlink>
        <a:folHlink>
          <a:srgbClr val="9CE8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7">
        <a:dk1>
          <a:srgbClr val="4C4E44"/>
        </a:dk1>
        <a:lt1>
          <a:srgbClr val="FFFFFF"/>
        </a:lt1>
        <a:dk2>
          <a:srgbClr val="686B5D"/>
        </a:dk2>
        <a:lt2>
          <a:srgbClr val="D6D5C6"/>
        </a:lt2>
        <a:accent1>
          <a:srgbClr val="898D79"/>
        </a:accent1>
        <a:accent2>
          <a:srgbClr val="4D4F45"/>
        </a:accent2>
        <a:accent3>
          <a:srgbClr val="B9BAB6"/>
        </a:accent3>
        <a:accent4>
          <a:srgbClr val="DADADA"/>
        </a:accent4>
        <a:accent5>
          <a:srgbClr val="C4C5BE"/>
        </a:accent5>
        <a:accent6>
          <a:srgbClr val="45473E"/>
        </a:accent6>
        <a:hlink>
          <a:srgbClr val="58BE67"/>
        </a:hlink>
        <a:folHlink>
          <a:srgbClr val="C0C64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8">
        <a:dk1>
          <a:srgbClr val="000000"/>
        </a:dk1>
        <a:lt1>
          <a:srgbClr val="FFFFDD"/>
        </a:lt1>
        <a:dk2>
          <a:srgbClr val="000000"/>
        </a:dk2>
        <a:lt2>
          <a:srgbClr val="98977A"/>
        </a:lt2>
        <a:accent1>
          <a:srgbClr val="BDCDA7"/>
        </a:accent1>
        <a:accent2>
          <a:srgbClr val="A0D060"/>
        </a:accent2>
        <a:accent3>
          <a:srgbClr val="FFFFEB"/>
        </a:accent3>
        <a:accent4>
          <a:srgbClr val="000000"/>
        </a:accent4>
        <a:accent5>
          <a:srgbClr val="DBE3D0"/>
        </a:accent5>
        <a:accent6>
          <a:srgbClr val="91BC56"/>
        </a:accent6>
        <a:hlink>
          <a:srgbClr val="FADD4E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1386</TotalTime>
  <Words>818</Words>
  <Application>Microsoft Office PowerPoint</Application>
  <PresentationFormat>Экран (4:3)</PresentationFormat>
  <Paragraphs>198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Глобус</vt:lpstr>
      <vt:lpstr>Краевой центр общественного здоровья и медицинской профилактики  Зам.главного врача Есина Татьяна Борисовна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Форма № 30   2. Кабинеты, отделения, подразделения                                                                 </vt:lpstr>
      <vt:lpstr>Презентация PowerPoint</vt:lpstr>
      <vt:lpstr>10. Деятельность отделения (кабинета) медицинской профилактики (4809)</vt:lpstr>
      <vt:lpstr> 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Перечень основных отчетных мероприятий в 2007г.</dc:title>
  <dc:creator>Operator</dc:creator>
  <cp:lastModifiedBy>user</cp:lastModifiedBy>
  <cp:revision>171</cp:revision>
  <dcterms:created xsi:type="dcterms:W3CDTF">2007-10-22T08:22:59Z</dcterms:created>
  <dcterms:modified xsi:type="dcterms:W3CDTF">2022-12-21T03:45:39Z</dcterms:modified>
</cp:coreProperties>
</file>