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61" r:id="rId5"/>
    <p:sldId id="260" r:id="rId6"/>
    <p:sldId id="264" r:id="rId7"/>
    <p:sldId id="266" r:id="rId8"/>
    <p:sldId id="267" r:id="rId9"/>
    <p:sldId id="268" r:id="rId10"/>
    <p:sldId id="269" r:id="rId11"/>
    <p:sldId id="276" r:id="rId12"/>
    <p:sldId id="270" r:id="rId13"/>
    <p:sldId id="271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27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9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7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7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6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4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0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7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1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A6F2-E15C-466D-AF0F-625BBBE830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5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" y="-25230"/>
            <a:ext cx="9144000" cy="6857999"/>
            <a:chOff x="0" y="0"/>
            <a:chExt cx="9144000" cy="6857999"/>
          </a:xfrm>
        </p:grpSpPr>
        <p:pic>
          <p:nvPicPr>
            <p:cNvPr id="5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9143999" cy="6842759"/>
            </a:xfrm>
            <a:prstGeom prst="rect">
              <a:avLst/>
            </a:prstGeom>
          </p:spPr>
        </p:pic>
        <p:sp>
          <p:nvSpPr>
            <p:cNvPr id="6" name="object 4"/>
            <p:cNvSpPr/>
            <p:nvPr/>
          </p:nvSpPr>
          <p:spPr>
            <a:xfrm>
              <a:off x="1" y="0"/>
              <a:ext cx="9143999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" y="6294119"/>
              <a:ext cx="9143999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899592" y="1797053"/>
            <a:ext cx="7560840" cy="26642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Таблица 2100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формы федерального статистического наблюдения № 30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69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20573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Сведения по отделениям, имеющим в своем составе выделенные приказом по больнице койки иного профиля (например, в составе хирургического отделения койки для беременных и рожениц), показываются: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в первую строку записываются сведения о числе коек и движении больных в целом по отделению (включая сведения по </a:t>
            </a:r>
            <a:r>
              <a:rPr lang="ru-RU" sz="2000" dirty="0" smtClean="0"/>
              <a:t>иным </a:t>
            </a:r>
            <a:r>
              <a:rPr lang="ru-RU" sz="2000" dirty="0" smtClean="0"/>
              <a:t>койкам),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а в следующую строку вписываются сведения о койках и движение больных на них</a:t>
            </a:r>
          </a:p>
          <a:p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Случаи </a:t>
            </a:r>
            <a:r>
              <a:rPr lang="ru-RU" sz="2000" dirty="0" smtClean="0"/>
              <a:t>перевода пациентов из любого профильного отделения в другое в этой же медицинской организации, показывают как внутрибольничные переводы. </a:t>
            </a:r>
            <a:r>
              <a:rPr lang="ru-RU" sz="2000" dirty="0" smtClean="0">
                <a:solidFill>
                  <a:srgbClr val="FF0000"/>
                </a:solidFill>
              </a:rPr>
              <a:t>Пациенты, переведенные в дневной стационар или в другую медицинскую организацию, считаются выписанными и поступившими вновь.</a:t>
            </a:r>
          </a:p>
        </p:txBody>
      </p:sp>
    </p:spTree>
    <p:extLst>
      <p:ext uri="{BB962C8B-B14F-4D97-AF65-F5344CB8AC3E}">
        <p14:creationId xmlns:p14="http://schemas.microsoft.com/office/powerpoint/2010/main" val="28361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47267" y="796642"/>
            <a:ext cx="3456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Внимание! Новые строки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7" t="28965" r="18252" b="52644"/>
          <a:stretch/>
        </p:blipFill>
        <p:spPr bwMode="auto">
          <a:xfrm>
            <a:off x="128029" y="1169675"/>
            <a:ext cx="8887940" cy="1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0" t="37796" r="18284" b="40033"/>
          <a:stretch/>
        </p:blipFill>
        <p:spPr bwMode="auto">
          <a:xfrm>
            <a:off x="164904" y="2612713"/>
            <a:ext cx="8862525" cy="171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90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" y="34895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8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362" y="2852936"/>
            <a:ext cx="87271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строка 45 «реанимационные» включает в себя койки: «реанимационные для новорожденных</a:t>
            </a:r>
            <a:r>
              <a:rPr lang="ru-RU" sz="2000" dirty="0" smtClean="0"/>
              <a:t>» 45.1, </a:t>
            </a:r>
            <a:r>
              <a:rPr lang="ru-RU" sz="2000" dirty="0" smtClean="0"/>
              <a:t>«Интенсивной терапии</a:t>
            </a:r>
            <a:r>
              <a:rPr lang="ru-RU" sz="2000" dirty="0" smtClean="0"/>
              <a:t>» 45.2, «Интенсивной </a:t>
            </a:r>
            <a:r>
              <a:rPr lang="ru-RU" sz="2000" dirty="0" smtClean="0"/>
              <a:t>терапии для новорожденных</a:t>
            </a:r>
            <a:r>
              <a:rPr lang="ru-RU" sz="2000" dirty="0" smtClean="0"/>
              <a:t>» 45.3, </a:t>
            </a:r>
            <a:r>
              <a:rPr lang="ru-RU" sz="2000" dirty="0" smtClean="0"/>
              <a:t>«для </a:t>
            </a:r>
            <a:r>
              <a:rPr lang="en-US" sz="2000" dirty="0" smtClean="0"/>
              <a:t>COVID-19</a:t>
            </a:r>
            <a:r>
              <a:rPr lang="ru-RU" sz="2000" dirty="0" smtClean="0"/>
              <a:t>» 45.4</a:t>
            </a:r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Учет движения пациентов на реанимационных </a:t>
            </a:r>
            <a:r>
              <a:rPr lang="ru-RU" sz="2000" dirty="0" smtClean="0"/>
              <a:t>койках осуществляется:</a:t>
            </a:r>
            <a:endParaRPr lang="ru-RU" sz="2000" dirty="0" smtClean="0"/>
          </a:p>
          <a:p>
            <a:r>
              <a:rPr lang="ru-RU" sz="2000" dirty="0"/>
              <a:t>	</a:t>
            </a:r>
            <a:r>
              <a:rPr lang="ru-RU" sz="2000" dirty="0" smtClean="0"/>
              <a:t>Пациенты, переведенные из других отделений в реанимационное, для </a:t>
            </a:r>
            <a:r>
              <a:rPr lang="ru-RU" sz="2000" b="1" dirty="0" smtClean="0"/>
              <a:t>реанимационного отделения будут считаться поступившими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Пациенты, переведенные из реанимации в другое отделение, </a:t>
            </a:r>
            <a:r>
              <a:rPr lang="ru-RU" sz="2000" b="1" dirty="0" smtClean="0"/>
              <a:t>для реанимационного отделения будут считаться выписанными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7" t="29055" r="37935" b="45738"/>
          <a:stretch/>
        </p:blipFill>
        <p:spPr bwMode="auto">
          <a:xfrm>
            <a:off x="971600" y="895623"/>
            <a:ext cx="6096770" cy="19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8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 строку 78 </a:t>
            </a:r>
            <a:r>
              <a:rPr lang="ru-RU" sz="2000" dirty="0" smtClean="0"/>
              <a:t>«Кроме того, движение </a:t>
            </a:r>
            <a:r>
              <a:rPr lang="ru-RU" sz="2000" dirty="0" smtClean="0"/>
              <a:t>больных новорожденных» включаются сведения о новорожденных, родившихся больными или заболевших в акушерском стационаре, которые не переводились в другие отделения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 случае перевода новорожденного (больного) на койки патологии новорожденных в педиатрические стационары, в акушерском стационаре он показывается как выписанный (переводом)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t="28922" r="25705" b="53964"/>
          <a:stretch/>
        </p:blipFill>
        <p:spPr bwMode="auto">
          <a:xfrm>
            <a:off x="1630" y="835431"/>
            <a:ext cx="8672375" cy="144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3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Дополнительно развернутые койки разворачиваются отдельно от основного коечного фонда, не важно на какой площадке они будут организованны.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/>
              <a:t>Движение пациентов на временно развернутых койках входит в итоговую строку 1, но количество коек (графы 3-5) в строке 1 не учитываются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Временно </a:t>
            </a:r>
            <a:r>
              <a:rPr lang="ru-RU" sz="2000" dirty="0" smtClean="0"/>
              <a:t>развернутые койки в общий коечный фонд медицинской организации не включаются, так как являются временным ресурсом в связи с увеличением числа </a:t>
            </a:r>
            <a:r>
              <a:rPr lang="ru-RU" sz="2000" dirty="0" smtClean="0"/>
              <a:t>госпитализаций</a:t>
            </a:r>
            <a:endParaRPr lang="ru-RU" sz="20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4371" r="24896" b="47593"/>
          <a:stretch/>
        </p:blipFill>
        <p:spPr bwMode="auto">
          <a:xfrm>
            <a:off x="0" y="931652"/>
            <a:ext cx="9024950" cy="15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41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21234" y="3651504"/>
            <a:ext cx="7809071" cy="1352292"/>
          </a:xfrm>
          <a:prstGeom prst="rect">
            <a:avLst/>
          </a:prstGeom>
          <a:solidFill>
            <a:srgbClr val="EBE3D9"/>
          </a:solidFill>
        </p:spPr>
        <p:txBody>
          <a:bodyPr vert="horz" wrap="square" lIns="0" tIns="120014" rIns="0" bIns="0" rtlCol="0">
            <a:spAutoFit/>
          </a:bodyPr>
          <a:lstStyle/>
          <a:p>
            <a:pPr marL="92075" marR="302895">
              <a:lnSpc>
                <a:spcPct val="100000"/>
              </a:lnSpc>
              <a:spcBef>
                <a:spcPts val="944"/>
              </a:spcBef>
              <a:buClr>
                <a:srgbClr val="E7E6E6"/>
              </a:buClr>
              <a:buSzPct val="70000"/>
              <a:buFont typeface="Wingdings"/>
              <a:buChar char=""/>
              <a:tabLst>
                <a:tab pos="236220" algn="l"/>
              </a:tabLst>
            </a:pPr>
            <a:r>
              <a:rPr sz="2000" b="1" i="1" dirty="0">
                <a:solidFill>
                  <a:srgbClr val="FF0000"/>
                </a:solidFill>
                <a:latin typeface="Arial"/>
                <a:cs typeface="Arial"/>
              </a:rPr>
              <a:t>В </a:t>
            </a:r>
            <a:r>
              <a:rPr sz="2000" b="1" i="1" spc="-5" dirty="0">
                <a:solidFill>
                  <a:srgbClr val="FF0000"/>
                </a:solidFill>
                <a:latin typeface="Arial"/>
                <a:cs typeface="Arial"/>
              </a:rPr>
              <a:t>строке 1.1 </a:t>
            </a:r>
            <a:r>
              <a:rPr sz="2000" i="1" spc="-25" dirty="0">
                <a:latin typeface="Arial"/>
                <a:cs typeface="Arial"/>
              </a:rPr>
              <a:t>«врачи </a:t>
            </a:r>
            <a:r>
              <a:rPr sz="2000" i="1" spc="-10" dirty="0">
                <a:latin typeface="Arial"/>
                <a:cs typeface="Arial"/>
              </a:rPr>
              <a:t>амбулаторий» </a:t>
            </a:r>
            <a:r>
              <a:rPr sz="2000" i="1" spc="-15" dirty="0">
                <a:latin typeface="Arial"/>
                <a:cs typeface="Arial"/>
              </a:rPr>
              <a:t>указывается </a:t>
            </a:r>
            <a:r>
              <a:rPr sz="2000" i="1" spc="-5" dirty="0">
                <a:latin typeface="Arial"/>
                <a:cs typeface="Arial"/>
              </a:rPr>
              <a:t>суммарное </a:t>
            </a:r>
            <a:r>
              <a:rPr sz="2000" i="1" dirty="0">
                <a:latin typeface="Arial"/>
                <a:cs typeface="Arial"/>
              </a:rPr>
              <a:t>число </a:t>
            </a:r>
            <a:r>
              <a:rPr sz="2000" i="1" spc="-5" dirty="0">
                <a:latin typeface="Arial"/>
                <a:cs typeface="Arial"/>
              </a:rPr>
              <a:t>посещений </a:t>
            </a:r>
            <a:r>
              <a:rPr sz="2000" i="1" spc="-5" dirty="0" err="1">
                <a:latin typeface="Arial"/>
                <a:cs typeface="Arial"/>
              </a:rPr>
              <a:t>по</a:t>
            </a:r>
            <a:r>
              <a:rPr sz="2000" i="1" spc="-5" dirty="0">
                <a:latin typeface="Arial"/>
                <a:cs typeface="Arial"/>
              </a:rPr>
              <a:t> </a:t>
            </a:r>
            <a:r>
              <a:rPr sz="2000" i="1" spc="-545" dirty="0">
                <a:latin typeface="Arial"/>
                <a:cs typeface="Arial"/>
              </a:rPr>
              <a:t> </a:t>
            </a:r>
            <a:r>
              <a:rPr sz="2000" i="1" spc="-20" dirty="0" err="1" smtClean="0">
                <a:latin typeface="Arial"/>
                <a:cs typeface="Arial"/>
              </a:rPr>
              <a:t>всем</a:t>
            </a:r>
            <a:r>
              <a:rPr lang="ru-RU" sz="2000" i="1" spc="-20" dirty="0" smtClean="0">
                <a:latin typeface="Arial"/>
                <a:cs typeface="Arial"/>
              </a:rPr>
              <a:t> </a:t>
            </a:r>
            <a:r>
              <a:rPr lang="ru-RU" sz="2000" i="1" u="sng" spc="-20" dirty="0" smtClean="0">
                <a:latin typeface="Arial"/>
                <a:cs typeface="Arial"/>
              </a:rPr>
              <a:t>врачебным</a:t>
            </a:r>
            <a:r>
              <a:rPr sz="2000" i="1" u="sng" spc="5" dirty="0" smtClean="0">
                <a:latin typeface="Arial"/>
                <a:cs typeface="Arial"/>
              </a:rPr>
              <a:t> </a:t>
            </a:r>
            <a:r>
              <a:rPr sz="2000" i="1" spc="-10" dirty="0" err="1" smtClean="0">
                <a:latin typeface="Arial"/>
                <a:cs typeface="Arial"/>
              </a:rPr>
              <a:t>должностям</a:t>
            </a:r>
            <a:r>
              <a:rPr lang="ru-RU" sz="2000" i="1" spc="-10" dirty="0" smtClean="0">
                <a:latin typeface="Arial"/>
                <a:cs typeface="Arial"/>
              </a:rPr>
              <a:t> по </a:t>
            </a:r>
            <a:r>
              <a:rPr sz="2000" i="1" spc="-10" dirty="0" err="1" smtClean="0">
                <a:latin typeface="Arial"/>
                <a:cs typeface="Arial"/>
              </a:rPr>
              <a:t>штатно</a:t>
            </a:r>
            <a:r>
              <a:rPr lang="ru-RU" sz="2000" i="1" spc="-10" dirty="0" err="1" smtClean="0">
                <a:latin typeface="Arial"/>
                <a:cs typeface="Arial"/>
              </a:rPr>
              <a:t>му</a:t>
            </a:r>
            <a:r>
              <a:rPr sz="2000" i="1" spc="-5" dirty="0" smtClean="0">
                <a:latin typeface="Arial"/>
                <a:cs typeface="Arial"/>
              </a:rPr>
              <a:t> </a:t>
            </a:r>
            <a:r>
              <a:rPr sz="2000" i="1" spc="-5" dirty="0" err="1" smtClean="0">
                <a:latin typeface="Arial"/>
                <a:cs typeface="Arial"/>
              </a:rPr>
              <a:t>расписани</a:t>
            </a:r>
            <a:r>
              <a:rPr lang="ru-RU" sz="2000" i="1" spc="-5" dirty="0" smtClean="0">
                <a:latin typeface="Arial"/>
                <a:cs typeface="Arial"/>
              </a:rPr>
              <a:t>ю</a:t>
            </a:r>
            <a:r>
              <a:rPr sz="2000" i="1" spc="-40" dirty="0" smtClean="0">
                <a:latin typeface="Arial"/>
                <a:cs typeface="Arial"/>
              </a:rPr>
              <a:t> </a:t>
            </a:r>
            <a:r>
              <a:rPr sz="2000" i="1" spc="-20" dirty="0">
                <a:latin typeface="Arial"/>
                <a:cs typeface="Arial"/>
              </a:rPr>
              <a:t>врачебной</a:t>
            </a:r>
            <a:r>
              <a:rPr sz="2000" i="1" spc="-5" dirty="0">
                <a:latin typeface="Arial"/>
                <a:cs typeface="Arial"/>
              </a:rPr>
              <a:t> </a:t>
            </a:r>
            <a:r>
              <a:rPr sz="2000" i="1" spc="-15" dirty="0" err="1">
                <a:latin typeface="Arial"/>
                <a:cs typeface="Arial"/>
              </a:rPr>
              <a:t>амбулатории</a:t>
            </a:r>
            <a:r>
              <a:rPr sz="2000" i="1" spc="-10" dirty="0">
                <a:latin typeface="Arial"/>
                <a:cs typeface="Arial"/>
              </a:rPr>
              <a:t> </a:t>
            </a:r>
            <a:r>
              <a:rPr sz="2000" i="1" dirty="0" smtClean="0">
                <a:latin typeface="Arial"/>
                <a:cs typeface="Arial"/>
              </a:rPr>
              <a:t>и</a:t>
            </a:r>
            <a:r>
              <a:rPr sz="2000" i="1" spc="5" dirty="0" smtClean="0">
                <a:latin typeface="Arial"/>
                <a:cs typeface="Arial"/>
              </a:rPr>
              <a:t> </a:t>
            </a:r>
            <a:r>
              <a:rPr sz="2000" i="1" spc="-15" dirty="0">
                <a:latin typeface="Arial"/>
                <a:cs typeface="Arial"/>
              </a:rPr>
              <a:t>ведущих</a:t>
            </a:r>
            <a:r>
              <a:rPr sz="2000" i="1" spc="-30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амбулаторный</a:t>
            </a:r>
            <a:r>
              <a:rPr sz="2000" i="1" u="sng" spc="-15" dirty="0">
                <a:latin typeface="Arial"/>
                <a:cs typeface="Arial"/>
              </a:rPr>
              <a:t> врачебный</a:t>
            </a:r>
            <a:r>
              <a:rPr sz="2000" i="1" u="sng" spc="-2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прием.</a:t>
            </a:r>
            <a:endParaRPr sz="20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75463" y="1065276"/>
            <a:ext cx="8593455" cy="2571115"/>
            <a:chOff x="367284" y="1065275"/>
            <a:chExt cx="11457940" cy="257111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7284" y="1065275"/>
              <a:ext cx="11457432" cy="257098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4160" y="3270516"/>
              <a:ext cx="1087374" cy="31469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28544" y="3294900"/>
              <a:ext cx="1087374" cy="31469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849879" y="3316224"/>
              <a:ext cx="1022985" cy="250190"/>
            </a:xfrm>
            <a:custGeom>
              <a:avLst/>
              <a:gdLst/>
              <a:ahLst/>
              <a:cxnLst/>
              <a:rect l="l" t="t" r="r" b="b"/>
              <a:pathLst>
                <a:path w="1022985" h="250189">
                  <a:moveTo>
                    <a:pt x="980947" y="0"/>
                  </a:moveTo>
                  <a:lnTo>
                    <a:pt x="997154" y="3276"/>
                  </a:lnTo>
                  <a:lnTo>
                    <a:pt x="1010396" y="12207"/>
                  </a:lnTo>
                  <a:lnTo>
                    <a:pt x="1019327" y="25449"/>
                  </a:lnTo>
                  <a:lnTo>
                    <a:pt x="1022604" y="41655"/>
                  </a:lnTo>
                  <a:lnTo>
                    <a:pt x="1022604" y="208279"/>
                  </a:lnTo>
                  <a:lnTo>
                    <a:pt x="1019327" y="224486"/>
                  </a:lnTo>
                  <a:lnTo>
                    <a:pt x="1010396" y="237728"/>
                  </a:lnTo>
                  <a:lnTo>
                    <a:pt x="997154" y="246659"/>
                  </a:lnTo>
                  <a:lnTo>
                    <a:pt x="980947" y="249936"/>
                  </a:lnTo>
                  <a:lnTo>
                    <a:pt x="41656" y="249936"/>
                  </a:lnTo>
                  <a:lnTo>
                    <a:pt x="25449" y="246659"/>
                  </a:lnTo>
                  <a:lnTo>
                    <a:pt x="12207" y="237728"/>
                  </a:lnTo>
                  <a:lnTo>
                    <a:pt x="3276" y="224486"/>
                  </a:lnTo>
                  <a:lnTo>
                    <a:pt x="0" y="208279"/>
                  </a:lnTo>
                  <a:lnTo>
                    <a:pt x="0" y="41655"/>
                  </a:lnTo>
                  <a:lnTo>
                    <a:pt x="3276" y="25449"/>
                  </a:lnTo>
                  <a:lnTo>
                    <a:pt x="12207" y="12207"/>
                  </a:lnTo>
                  <a:lnTo>
                    <a:pt x="25449" y="3276"/>
                  </a:lnTo>
                  <a:lnTo>
                    <a:pt x="41656" y="0"/>
                  </a:lnTo>
                  <a:lnTo>
                    <a:pt x="980947" y="0"/>
                  </a:lnTo>
                  <a:close/>
                </a:path>
              </a:pathLst>
            </a:custGeom>
            <a:ln w="64008">
              <a:solidFill>
                <a:srgbClr val="92D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7703"/>
            <a:ext cx="8392988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spc="-35" dirty="0"/>
              <a:t>Таблица</a:t>
            </a:r>
            <a:r>
              <a:rPr sz="2400" spc="-5" dirty="0"/>
              <a:t> 2100.</a:t>
            </a:r>
            <a:r>
              <a:rPr sz="2400" spc="-10" dirty="0"/>
              <a:t> </a:t>
            </a:r>
            <a:r>
              <a:rPr sz="2400" spc="-5" dirty="0"/>
              <a:t>Работа</a:t>
            </a:r>
            <a:r>
              <a:rPr sz="2400" dirty="0"/>
              <a:t> врачей</a:t>
            </a:r>
            <a:r>
              <a:rPr sz="2400" spc="-5" dirty="0"/>
              <a:t> </a:t>
            </a:r>
            <a:r>
              <a:rPr sz="2400" spc="-10" dirty="0"/>
              <a:t>медицинской</a:t>
            </a:r>
            <a:r>
              <a:rPr sz="2400" dirty="0"/>
              <a:t> </a:t>
            </a:r>
            <a:r>
              <a:rPr sz="2400" spc="-5" dirty="0"/>
              <a:t>организации</a:t>
            </a:r>
            <a:r>
              <a:rPr sz="2400" spc="10" dirty="0"/>
              <a:t> </a:t>
            </a:r>
            <a:r>
              <a:rPr sz="2400" dirty="0"/>
              <a:t>в</a:t>
            </a:r>
          </a:p>
          <a:p>
            <a:pPr marL="221615" algn="ctr">
              <a:lnSpc>
                <a:spcPts val="2735"/>
              </a:lnSpc>
            </a:pPr>
            <a:r>
              <a:rPr sz="2400" spc="-15" dirty="0"/>
              <a:t>амбулаторных</a:t>
            </a:r>
            <a:r>
              <a:rPr sz="2400" spc="-20" dirty="0"/>
              <a:t> </a:t>
            </a:r>
            <a:r>
              <a:rPr sz="2400" spc="-5" dirty="0"/>
              <a:t>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14010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18032" y="3886201"/>
              <a:ext cx="10412095" cy="1847056"/>
            </a:xfrm>
            <a:custGeom>
              <a:avLst/>
              <a:gdLst/>
              <a:ahLst/>
              <a:cxnLst/>
              <a:rect l="l" t="t" r="r" b="b"/>
              <a:pathLst>
                <a:path w="10412095" h="2159635">
                  <a:moveTo>
                    <a:pt x="10411968" y="0"/>
                  </a:moveTo>
                  <a:lnTo>
                    <a:pt x="0" y="0"/>
                  </a:lnTo>
                  <a:lnTo>
                    <a:pt x="0" y="2159508"/>
                  </a:lnTo>
                  <a:lnTo>
                    <a:pt x="10411968" y="2159508"/>
                  </a:lnTo>
                  <a:lnTo>
                    <a:pt x="10411968" y="0"/>
                  </a:lnTo>
                  <a:close/>
                </a:path>
              </a:pathLst>
            </a:custGeom>
            <a:solidFill>
              <a:srgbClr val="EBE3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370321" y="1137856"/>
            <a:ext cx="8572500" cy="2634615"/>
            <a:chOff x="428244" y="888491"/>
            <a:chExt cx="11430000" cy="2634615"/>
          </a:xfrm>
        </p:grpSpPr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244" y="888491"/>
              <a:ext cx="11430000" cy="2590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74264" y="2455163"/>
              <a:ext cx="694182" cy="104317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8648" y="2479547"/>
              <a:ext cx="694181" cy="1043177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919983" y="2500883"/>
              <a:ext cx="629920" cy="978535"/>
            </a:xfrm>
            <a:custGeom>
              <a:avLst/>
              <a:gdLst/>
              <a:ahLst/>
              <a:cxnLst/>
              <a:rect l="l" t="t" r="r" b="b"/>
              <a:pathLst>
                <a:path w="629920" h="978535">
                  <a:moveTo>
                    <a:pt x="524510" y="0"/>
                  </a:moveTo>
                  <a:lnTo>
                    <a:pt x="565332" y="8247"/>
                  </a:lnTo>
                  <a:lnTo>
                    <a:pt x="598678" y="30734"/>
                  </a:lnTo>
                  <a:lnTo>
                    <a:pt x="621164" y="64079"/>
                  </a:lnTo>
                  <a:lnTo>
                    <a:pt x="629412" y="104901"/>
                  </a:lnTo>
                  <a:lnTo>
                    <a:pt x="629412" y="873505"/>
                  </a:lnTo>
                  <a:lnTo>
                    <a:pt x="621164" y="914328"/>
                  </a:lnTo>
                  <a:lnTo>
                    <a:pt x="598678" y="947674"/>
                  </a:lnTo>
                  <a:lnTo>
                    <a:pt x="565332" y="970160"/>
                  </a:lnTo>
                  <a:lnTo>
                    <a:pt x="524510" y="978407"/>
                  </a:lnTo>
                  <a:lnTo>
                    <a:pt x="104902" y="978407"/>
                  </a:lnTo>
                  <a:lnTo>
                    <a:pt x="64079" y="970160"/>
                  </a:lnTo>
                  <a:lnTo>
                    <a:pt x="30733" y="947673"/>
                  </a:lnTo>
                  <a:lnTo>
                    <a:pt x="8247" y="914328"/>
                  </a:lnTo>
                  <a:lnTo>
                    <a:pt x="0" y="873505"/>
                  </a:lnTo>
                  <a:lnTo>
                    <a:pt x="0" y="104901"/>
                  </a:lnTo>
                  <a:lnTo>
                    <a:pt x="8247" y="64079"/>
                  </a:lnTo>
                  <a:lnTo>
                    <a:pt x="30733" y="30733"/>
                  </a:lnTo>
                  <a:lnTo>
                    <a:pt x="64079" y="8247"/>
                  </a:lnTo>
                  <a:lnTo>
                    <a:pt x="104902" y="0"/>
                  </a:lnTo>
                  <a:lnTo>
                    <a:pt x="524510" y="0"/>
                  </a:lnTo>
                  <a:close/>
                </a:path>
              </a:pathLst>
            </a:custGeom>
            <a:ln w="64007">
              <a:solidFill>
                <a:srgbClr val="92D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51520" y="7703"/>
            <a:ext cx="8481571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spc="-35" dirty="0"/>
              <a:t>Таблица</a:t>
            </a:r>
            <a:r>
              <a:rPr sz="2400" spc="-5" dirty="0"/>
              <a:t> 2100.</a:t>
            </a:r>
            <a:r>
              <a:rPr sz="2400" spc="-10" dirty="0"/>
              <a:t> </a:t>
            </a:r>
            <a:r>
              <a:rPr sz="2400" spc="-5" dirty="0"/>
              <a:t>Работа</a:t>
            </a:r>
            <a:r>
              <a:rPr sz="2400" dirty="0"/>
              <a:t> врачей</a:t>
            </a:r>
            <a:r>
              <a:rPr sz="2400" spc="-5" dirty="0"/>
              <a:t> </a:t>
            </a:r>
            <a:r>
              <a:rPr sz="2400" spc="-10" dirty="0"/>
              <a:t>медицинской</a:t>
            </a:r>
            <a:r>
              <a:rPr sz="2400" dirty="0"/>
              <a:t> </a:t>
            </a:r>
            <a:r>
              <a:rPr sz="2400" spc="-5" dirty="0"/>
              <a:t>организации</a:t>
            </a:r>
            <a:r>
              <a:rPr sz="2400" spc="10" dirty="0"/>
              <a:t> </a:t>
            </a:r>
            <a:r>
              <a:rPr sz="2400" dirty="0"/>
              <a:t>в</a:t>
            </a:r>
          </a:p>
          <a:p>
            <a:pPr marL="221615" algn="ctr">
              <a:lnSpc>
                <a:spcPts val="2735"/>
              </a:lnSpc>
            </a:pPr>
            <a:r>
              <a:rPr sz="2400" spc="-15" dirty="0"/>
              <a:t>амбулаторных</a:t>
            </a:r>
            <a:r>
              <a:rPr sz="2400" spc="-20" dirty="0"/>
              <a:t> </a:t>
            </a:r>
            <a:r>
              <a:rPr sz="2400" spc="-5" dirty="0"/>
              <a:t>условиях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72113" y="3888316"/>
            <a:ext cx="77689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5"/>
              </a:spcBef>
              <a:tabLst>
                <a:tab pos="1688464" algn="l"/>
                <a:tab pos="2117725" algn="l"/>
                <a:tab pos="4765675" algn="l"/>
                <a:tab pos="6779259" algn="l"/>
                <a:tab pos="7195184" algn="l"/>
                <a:tab pos="8295640" algn="l"/>
              </a:tabLst>
            </a:pPr>
            <a:r>
              <a:rPr lang="ru-RU" i="1" dirty="0" smtClean="0">
                <a:latin typeface="Arial"/>
                <a:cs typeface="Arial"/>
              </a:rPr>
              <a:t>В с</a:t>
            </a:r>
            <a:r>
              <a:rPr lang="ru-RU" i="1" spc="-35" dirty="0" smtClean="0">
                <a:latin typeface="Arial"/>
                <a:cs typeface="Arial"/>
              </a:rPr>
              <a:t>т</a:t>
            </a:r>
            <a:r>
              <a:rPr lang="ru-RU" i="1" spc="-5" dirty="0" smtClean="0">
                <a:latin typeface="Arial"/>
                <a:cs typeface="Arial"/>
              </a:rPr>
              <a:t>рок</a:t>
            </a:r>
            <a:r>
              <a:rPr lang="ru-RU" i="1" spc="5" dirty="0" smtClean="0">
                <a:latin typeface="Arial"/>
                <a:cs typeface="Arial"/>
              </a:rPr>
              <a:t>а</a:t>
            </a:r>
            <a:r>
              <a:rPr lang="ru-RU" i="1" dirty="0" smtClean="0">
                <a:latin typeface="Arial"/>
                <a:cs typeface="Arial"/>
              </a:rPr>
              <a:t>х с </a:t>
            </a:r>
            <a:r>
              <a:rPr lang="ru-RU" i="1" spc="-15" dirty="0" smtClean="0">
                <a:latin typeface="Arial"/>
                <a:cs typeface="Arial"/>
              </a:rPr>
              <a:t>8</a:t>
            </a:r>
            <a:r>
              <a:rPr lang="ru-RU" i="1" dirty="0" smtClean="0">
                <a:latin typeface="Arial"/>
                <a:cs typeface="Arial"/>
              </a:rPr>
              <a:t>7 по 91 </a:t>
            </a:r>
            <a:r>
              <a:rPr lang="ru-RU" i="1" spc="-525" dirty="0" smtClean="0">
                <a:latin typeface="Arial"/>
                <a:cs typeface="Arial"/>
              </a:rPr>
              <a:t> </a:t>
            </a:r>
            <a:r>
              <a:rPr lang="ru-RU" i="1" dirty="0" smtClean="0">
                <a:latin typeface="Arial"/>
                <a:cs typeface="Arial"/>
              </a:rPr>
              <a:t>у</a:t>
            </a:r>
            <a:r>
              <a:rPr lang="ru-RU" i="1" spc="5" dirty="0" smtClean="0">
                <a:latin typeface="Arial"/>
                <a:cs typeface="Arial"/>
              </a:rPr>
              <a:t>к</a:t>
            </a:r>
            <a:r>
              <a:rPr lang="ru-RU" i="1" spc="-60" dirty="0" smtClean="0">
                <a:latin typeface="Arial"/>
                <a:cs typeface="Arial"/>
              </a:rPr>
              <a:t>а</a:t>
            </a:r>
            <a:r>
              <a:rPr lang="ru-RU" i="1" dirty="0" smtClean="0">
                <a:latin typeface="Arial"/>
                <a:cs typeface="Arial"/>
              </a:rPr>
              <a:t>зы</a:t>
            </a:r>
            <a:r>
              <a:rPr lang="ru-RU" i="1" spc="-45" dirty="0" smtClean="0">
                <a:latin typeface="Arial"/>
                <a:cs typeface="Arial"/>
              </a:rPr>
              <a:t>в</a:t>
            </a:r>
            <a:r>
              <a:rPr lang="ru-RU" i="1" spc="-5" dirty="0" smtClean="0">
                <a:latin typeface="Arial"/>
                <a:cs typeface="Arial"/>
              </a:rPr>
              <a:t>а</a:t>
            </a:r>
            <a:r>
              <a:rPr lang="ru-RU" i="1" dirty="0" smtClean="0">
                <a:latin typeface="Arial"/>
                <a:cs typeface="Arial"/>
              </a:rPr>
              <a:t>ют с</a:t>
            </a:r>
            <a:r>
              <a:rPr lang="ru-RU" i="1" spc="-45" dirty="0" smtClean="0">
                <a:latin typeface="Arial"/>
                <a:cs typeface="Arial"/>
              </a:rPr>
              <a:t>в</a:t>
            </a:r>
            <a:r>
              <a:rPr lang="ru-RU" i="1" spc="-25" dirty="0" smtClean="0">
                <a:latin typeface="Arial"/>
                <a:cs typeface="Arial"/>
              </a:rPr>
              <a:t>е</a:t>
            </a:r>
            <a:r>
              <a:rPr lang="ru-RU" i="1" dirty="0" smtClean="0">
                <a:latin typeface="Arial"/>
                <a:cs typeface="Arial"/>
              </a:rPr>
              <a:t>де</a:t>
            </a:r>
            <a:r>
              <a:rPr lang="ru-RU" i="1" spc="-15" dirty="0" smtClean="0">
                <a:latin typeface="Arial"/>
                <a:cs typeface="Arial"/>
              </a:rPr>
              <a:t>н</a:t>
            </a:r>
            <a:r>
              <a:rPr lang="ru-RU" i="1" spc="-5" dirty="0" smtClean="0">
                <a:latin typeface="Arial"/>
                <a:cs typeface="Arial"/>
              </a:rPr>
              <a:t>и</a:t>
            </a:r>
            <a:r>
              <a:rPr lang="ru-RU" i="1" dirty="0" smtClean="0">
                <a:latin typeface="Arial"/>
                <a:cs typeface="Arial"/>
              </a:rPr>
              <a:t>я о чи</a:t>
            </a:r>
            <a:r>
              <a:rPr lang="ru-RU" i="1" spc="5" dirty="0" smtClean="0">
                <a:latin typeface="Arial"/>
                <a:cs typeface="Arial"/>
              </a:rPr>
              <a:t>с</a:t>
            </a:r>
            <a:r>
              <a:rPr lang="ru-RU" i="1" spc="-15" dirty="0" smtClean="0">
                <a:latin typeface="Arial"/>
                <a:cs typeface="Arial"/>
              </a:rPr>
              <a:t>л</a:t>
            </a:r>
            <a:r>
              <a:rPr lang="ru-RU" i="1" dirty="0" smtClean="0">
                <a:latin typeface="Arial"/>
                <a:cs typeface="Arial"/>
              </a:rPr>
              <a:t>е </a:t>
            </a:r>
            <a:r>
              <a:rPr lang="ru-RU" i="1" spc="-15" dirty="0" smtClean="0">
                <a:latin typeface="Arial"/>
                <a:cs typeface="Arial"/>
              </a:rPr>
              <a:t>по</a:t>
            </a:r>
            <a:r>
              <a:rPr lang="ru-RU" i="1" dirty="0" smtClean="0">
                <a:latin typeface="Arial"/>
                <a:cs typeface="Arial"/>
              </a:rPr>
              <a:t>с</a:t>
            </a:r>
            <a:r>
              <a:rPr lang="ru-RU" i="1" spc="5" dirty="0" smtClean="0">
                <a:latin typeface="Arial"/>
                <a:cs typeface="Arial"/>
              </a:rPr>
              <a:t>е</a:t>
            </a:r>
            <a:r>
              <a:rPr lang="ru-RU" i="1" spc="-15" dirty="0" smtClean="0">
                <a:latin typeface="Arial"/>
                <a:cs typeface="Arial"/>
              </a:rPr>
              <a:t>щ</a:t>
            </a:r>
            <a:r>
              <a:rPr lang="ru-RU" i="1" spc="-5" dirty="0" smtClean="0">
                <a:latin typeface="Arial"/>
                <a:cs typeface="Arial"/>
              </a:rPr>
              <a:t>ен</a:t>
            </a:r>
            <a:r>
              <a:rPr lang="ru-RU" i="1" spc="-10" dirty="0" smtClean="0">
                <a:latin typeface="Arial"/>
                <a:cs typeface="Arial"/>
              </a:rPr>
              <a:t>и</a:t>
            </a:r>
            <a:r>
              <a:rPr lang="ru-RU" i="1" dirty="0" smtClean="0">
                <a:latin typeface="Arial"/>
                <a:cs typeface="Arial"/>
              </a:rPr>
              <a:t>й к вр</a:t>
            </a:r>
            <a:r>
              <a:rPr lang="ru-RU" i="1" spc="-135" dirty="0" smtClean="0">
                <a:latin typeface="Arial"/>
                <a:cs typeface="Arial"/>
              </a:rPr>
              <a:t>а</a:t>
            </a:r>
            <a:r>
              <a:rPr lang="ru-RU" i="1" spc="-10" dirty="0" smtClean="0">
                <a:latin typeface="Arial"/>
                <a:cs typeface="Arial"/>
              </a:rPr>
              <a:t>ч</a:t>
            </a:r>
            <a:r>
              <a:rPr lang="ru-RU" i="1" spc="-5" dirty="0" smtClean="0">
                <a:latin typeface="Arial"/>
                <a:cs typeface="Arial"/>
              </a:rPr>
              <a:t>а</a:t>
            </a:r>
            <a:r>
              <a:rPr lang="ru-RU" i="1" spc="-10" dirty="0" smtClean="0">
                <a:latin typeface="Arial"/>
                <a:cs typeface="Arial"/>
              </a:rPr>
              <a:t>м</a:t>
            </a:r>
            <a:r>
              <a:rPr lang="ru-RU" i="1" dirty="0" smtClean="0">
                <a:latin typeface="Arial"/>
                <a:cs typeface="Arial"/>
              </a:rPr>
              <a:t>-с</a:t>
            </a:r>
            <a:r>
              <a:rPr lang="ru-RU" i="1" spc="-35" dirty="0" smtClean="0">
                <a:latin typeface="Arial"/>
                <a:cs typeface="Arial"/>
              </a:rPr>
              <a:t>т</a:t>
            </a:r>
            <a:r>
              <a:rPr lang="ru-RU" i="1" spc="-5" dirty="0" smtClean="0">
                <a:latin typeface="Arial"/>
                <a:cs typeface="Arial"/>
              </a:rPr>
              <a:t>ома</a:t>
            </a:r>
            <a:r>
              <a:rPr lang="ru-RU" i="1" spc="-45" dirty="0" smtClean="0">
                <a:latin typeface="Arial"/>
                <a:cs typeface="Arial"/>
              </a:rPr>
              <a:t>т</a:t>
            </a:r>
            <a:r>
              <a:rPr lang="ru-RU" i="1" spc="-50" dirty="0" smtClean="0">
                <a:latin typeface="Arial"/>
                <a:cs typeface="Arial"/>
              </a:rPr>
              <a:t>о</a:t>
            </a:r>
            <a:r>
              <a:rPr lang="ru-RU" i="1" dirty="0" smtClean="0">
                <a:latin typeface="Arial"/>
                <a:cs typeface="Arial"/>
              </a:rPr>
              <a:t>ло</a:t>
            </a:r>
            <a:r>
              <a:rPr lang="ru-RU" i="1" spc="-20" dirty="0" smtClean="0">
                <a:latin typeface="Arial"/>
                <a:cs typeface="Arial"/>
              </a:rPr>
              <a:t>г</a:t>
            </a:r>
            <a:r>
              <a:rPr lang="ru-RU" i="1" spc="-5" dirty="0" smtClean="0">
                <a:latin typeface="Arial"/>
                <a:cs typeface="Arial"/>
              </a:rPr>
              <a:t>ам</a:t>
            </a:r>
            <a:r>
              <a:rPr lang="ru-RU" i="1" dirty="0" smtClean="0">
                <a:latin typeface="Arial"/>
                <a:cs typeface="Arial"/>
              </a:rPr>
              <a:t>, вкл</a:t>
            </a:r>
            <a:r>
              <a:rPr lang="ru-RU" i="1" spc="-85" dirty="0" smtClean="0">
                <a:latin typeface="Arial"/>
                <a:cs typeface="Arial"/>
              </a:rPr>
              <a:t>ю</a:t>
            </a:r>
            <a:r>
              <a:rPr lang="ru-RU" i="1" spc="-10" dirty="0" smtClean="0">
                <a:latin typeface="Arial"/>
                <a:cs typeface="Arial"/>
              </a:rPr>
              <a:t>ч</a:t>
            </a:r>
            <a:r>
              <a:rPr lang="ru-RU" i="1" spc="-5" dirty="0" smtClean="0">
                <a:latin typeface="Arial"/>
                <a:cs typeface="Arial"/>
              </a:rPr>
              <a:t>а</a:t>
            </a:r>
            <a:r>
              <a:rPr lang="ru-RU" i="1" dirty="0" smtClean="0">
                <a:latin typeface="Arial"/>
                <a:cs typeface="Arial"/>
              </a:rPr>
              <a:t>я вр</a:t>
            </a:r>
            <a:r>
              <a:rPr lang="ru-RU" i="1" spc="-135" dirty="0" smtClean="0">
                <a:latin typeface="Arial"/>
                <a:cs typeface="Arial"/>
              </a:rPr>
              <a:t>а</a:t>
            </a:r>
            <a:r>
              <a:rPr lang="ru-RU" i="1" spc="-10" dirty="0" smtClean="0">
                <a:latin typeface="Arial"/>
                <a:cs typeface="Arial"/>
              </a:rPr>
              <a:t>ч</a:t>
            </a:r>
            <a:r>
              <a:rPr lang="ru-RU" i="1" spc="-5" dirty="0" smtClean="0">
                <a:latin typeface="Arial"/>
                <a:cs typeface="Arial"/>
              </a:rPr>
              <a:t>е</a:t>
            </a:r>
            <a:r>
              <a:rPr lang="ru-RU" i="1" dirty="0" smtClean="0">
                <a:latin typeface="Arial"/>
                <a:cs typeface="Arial"/>
              </a:rPr>
              <a:t>й</a:t>
            </a:r>
            <a:r>
              <a:rPr lang="ru-RU" i="1" spc="-10" dirty="0" smtClean="0">
                <a:latin typeface="Arial"/>
                <a:cs typeface="Arial"/>
              </a:rPr>
              <a:t>-</a:t>
            </a:r>
            <a:r>
              <a:rPr lang="ru-RU" i="1" dirty="0" smtClean="0">
                <a:latin typeface="Arial"/>
                <a:cs typeface="Arial"/>
              </a:rPr>
              <a:t>с</a:t>
            </a:r>
            <a:r>
              <a:rPr lang="ru-RU" i="1" spc="-40" dirty="0" smtClean="0">
                <a:latin typeface="Arial"/>
                <a:cs typeface="Arial"/>
              </a:rPr>
              <a:t>т</a:t>
            </a:r>
            <a:r>
              <a:rPr lang="ru-RU" i="1" spc="-5" dirty="0" smtClean="0">
                <a:latin typeface="Arial"/>
                <a:cs typeface="Arial"/>
              </a:rPr>
              <a:t>ома</a:t>
            </a:r>
            <a:r>
              <a:rPr lang="ru-RU" i="1" spc="-35" dirty="0" smtClean="0">
                <a:latin typeface="Arial"/>
                <a:cs typeface="Arial"/>
              </a:rPr>
              <a:t>т</a:t>
            </a:r>
            <a:r>
              <a:rPr lang="ru-RU" i="1" spc="-45" dirty="0" smtClean="0">
                <a:latin typeface="Arial"/>
                <a:cs typeface="Arial"/>
              </a:rPr>
              <a:t>о</a:t>
            </a:r>
            <a:r>
              <a:rPr lang="ru-RU" i="1" dirty="0" smtClean="0">
                <a:latin typeface="Arial"/>
                <a:cs typeface="Arial"/>
              </a:rPr>
              <a:t>ло</a:t>
            </a:r>
            <a:r>
              <a:rPr lang="ru-RU" i="1" spc="-25" dirty="0" smtClean="0">
                <a:latin typeface="Arial"/>
                <a:cs typeface="Arial"/>
              </a:rPr>
              <a:t>г</a:t>
            </a:r>
            <a:r>
              <a:rPr lang="ru-RU" i="1" spc="10" dirty="0" smtClean="0">
                <a:latin typeface="Arial"/>
                <a:cs typeface="Arial"/>
              </a:rPr>
              <a:t>о</a:t>
            </a:r>
            <a:r>
              <a:rPr lang="ru-RU" i="1" dirty="0" smtClean="0">
                <a:latin typeface="Arial"/>
                <a:cs typeface="Arial"/>
              </a:rPr>
              <a:t>в 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пер</a:t>
            </a:r>
            <a:r>
              <a:rPr lang="ru-RU" b="1" i="1" spc="20" dirty="0" smtClean="0">
                <a:solidFill>
                  <a:srgbClr val="FF0000"/>
                </a:solidFill>
                <a:latin typeface="Arial"/>
                <a:cs typeface="Arial"/>
              </a:rPr>
              <a:t>е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дв</a:t>
            </a:r>
            <a:r>
              <a:rPr lang="ru-RU" b="1" i="1" spc="5" dirty="0" smtClean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жн</a:t>
            </a:r>
            <a:r>
              <a:rPr lang="ru-RU" b="1" i="1" spc="5" dirty="0" smtClean="0">
                <a:solidFill>
                  <a:srgbClr val="FF0000"/>
                </a:solidFill>
                <a:latin typeface="Arial"/>
                <a:cs typeface="Arial"/>
              </a:rPr>
              <a:t>ы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х 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ус</a:t>
            </a:r>
            <a:r>
              <a:rPr lang="ru-RU" b="1" i="1" spc="-15" dirty="0" smtClean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ано</a:t>
            </a:r>
            <a:r>
              <a:rPr lang="ru-RU" b="1" i="1" spc="-45" dirty="0" smtClean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ок и </a:t>
            </a:r>
            <a:r>
              <a:rPr lang="ru-RU" b="1" i="1" spc="20" dirty="0" smtClean="0">
                <a:solidFill>
                  <a:srgbClr val="FF0000"/>
                </a:solidFill>
                <a:latin typeface="Arial"/>
                <a:cs typeface="Arial"/>
              </a:rPr>
              <a:t>к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аб</a:t>
            </a:r>
            <a:r>
              <a:rPr lang="ru-RU" b="1" i="1" spc="-10" dirty="0" smtClean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не</a:t>
            </a:r>
            <a:r>
              <a:rPr lang="ru-RU" b="1" i="1" spc="-30" dirty="0" smtClean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ов в обра</a:t>
            </a:r>
            <a:r>
              <a:rPr lang="ru-RU" b="1" i="1" spc="-40" dirty="0" smtClean="0">
                <a:solidFill>
                  <a:srgbClr val="FF0000"/>
                </a:solidFill>
                <a:latin typeface="Arial"/>
                <a:cs typeface="Arial"/>
              </a:rPr>
              <a:t>з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lang="ru-RU" b="1" i="1" spc="-20" dirty="0" smtClean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а</a:t>
            </a:r>
            <a:r>
              <a:rPr lang="ru-RU" b="1" i="1" spc="-25" dirty="0" smtClean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lang="ru-RU" b="1" i="1" spc="20" dirty="0" smtClean="0">
                <a:solidFill>
                  <a:srgbClr val="FF0000"/>
                </a:solidFill>
                <a:latin typeface="Arial"/>
                <a:cs typeface="Arial"/>
              </a:rPr>
              <a:t>е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льны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х 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уч</a:t>
            </a:r>
            <a:r>
              <a:rPr lang="ru-RU" b="1" i="1" spc="-25" dirty="0" smtClean="0">
                <a:solidFill>
                  <a:srgbClr val="FF0000"/>
                </a:solidFill>
                <a:latin typeface="Arial"/>
                <a:cs typeface="Arial"/>
              </a:rPr>
              <a:t>ре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жд</a:t>
            </a:r>
            <a:r>
              <a:rPr lang="ru-RU" b="1" i="1" spc="-20" dirty="0" smtClean="0">
                <a:solidFill>
                  <a:srgbClr val="FF0000"/>
                </a:solidFill>
                <a:latin typeface="Arial"/>
                <a:cs typeface="Arial"/>
              </a:rPr>
              <a:t>е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ни</a:t>
            </a:r>
            <a:r>
              <a:rPr lang="ru-RU" b="1" i="1" spc="-10" dirty="0" smtClean="0">
                <a:solidFill>
                  <a:srgbClr val="FF0000"/>
                </a:solidFill>
                <a:latin typeface="Arial"/>
                <a:cs typeface="Arial"/>
              </a:rPr>
              <a:t>я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х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, а 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такж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е в 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санаторно-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курортных 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организациях, оказывающих 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м</a:t>
            </a:r>
            <a:r>
              <a:rPr lang="ru-RU" b="1" i="1" spc="25" dirty="0" smtClean="0">
                <a:solidFill>
                  <a:srgbClr val="FF0000"/>
                </a:solidFill>
                <a:latin typeface="Arial"/>
                <a:cs typeface="Arial"/>
              </a:rPr>
              <a:t>е</a:t>
            </a:r>
            <a:r>
              <a:rPr lang="ru-RU" b="1" i="1" spc="-15" dirty="0" smtClean="0">
                <a:solidFill>
                  <a:srgbClr val="FF0000"/>
                </a:solidFill>
                <a:latin typeface="Arial"/>
                <a:cs typeface="Arial"/>
              </a:rPr>
              <a:t>д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ицинс</a:t>
            </a:r>
            <a:r>
              <a:rPr lang="ru-RU" b="1" i="1" spc="15" dirty="0" smtClean="0">
                <a:solidFill>
                  <a:srgbClr val="FF0000"/>
                </a:solidFill>
                <a:latin typeface="Arial"/>
                <a:cs typeface="Arial"/>
              </a:rPr>
              <a:t>к</a:t>
            </a:r>
            <a:r>
              <a:rPr lang="ru-RU" b="1" i="1" spc="-15" dirty="0" smtClean="0">
                <a:solidFill>
                  <a:srgbClr val="FF0000"/>
                </a:solidFill>
                <a:latin typeface="Arial"/>
                <a:cs typeface="Arial"/>
              </a:rPr>
              <a:t>у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ю помощь </a:t>
            </a:r>
            <a:r>
              <a:rPr lang="ru-RU" b="1" i="1" spc="-45" dirty="0" smtClean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олько в </a:t>
            </a:r>
            <a:r>
              <a:rPr lang="ru-RU" b="1" i="1" spc="-15" dirty="0" smtClean="0">
                <a:solidFill>
                  <a:srgbClr val="FF0000"/>
                </a:solidFill>
                <a:latin typeface="Arial"/>
                <a:cs typeface="Arial"/>
              </a:rPr>
              <a:t>с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тационар</a:t>
            </a:r>
            <a:r>
              <a:rPr lang="ru-RU" b="1" i="1" spc="-15" dirty="0" smtClean="0">
                <a:solidFill>
                  <a:srgbClr val="FF0000"/>
                </a:solidFill>
                <a:latin typeface="Arial"/>
                <a:cs typeface="Arial"/>
              </a:rPr>
              <a:t>н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ых </a:t>
            </a:r>
            <a:r>
              <a:rPr lang="ru-RU" b="1" i="1" spc="-5" dirty="0" smtClean="0">
                <a:solidFill>
                  <a:srgbClr val="FF0000"/>
                </a:solidFill>
                <a:latin typeface="Arial"/>
                <a:cs typeface="Arial"/>
              </a:rPr>
              <a:t>ус</a:t>
            </a:r>
            <a:r>
              <a:rPr lang="ru-RU" b="1" i="1" spc="-20" dirty="0" smtClean="0">
                <a:solidFill>
                  <a:srgbClr val="FF0000"/>
                </a:solidFill>
                <a:latin typeface="Arial"/>
                <a:cs typeface="Arial"/>
              </a:rPr>
              <a:t>л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ов</a:t>
            </a:r>
            <a:r>
              <a:rPr lang="ru-RU" b="1" i="1" spc="-15" dirty="0" smtClean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lang="ru-RU" b="1" i="1" dirty="0" smtClean="0">
                <a:solidFill>
                  <a:srgbClr val="FF0000"/>
                </a:solidFill>
                <a:latin typeface="Arial"/>
                <a:cs typeface="Arial"/>
              </a:rPr>
              <a:t>ях </a:t>
            </a:r>
            <a:r>
              <a:rPr lang="ru-RU" i="1" dirty="0" smtClean="0">
                <a:latin typeface="Arial"/>
                <a:cs typeface="Arial"/>
              </a:rPr>
              <a:t>(психи</a:t>
            </a:r>
            <a:r>
              <a:rPr lang="ru-RU" i="1" spc="-10" dirty="0" smtClean="0">
                <a:latin typeface="Arial"/>
                <a:cs typeface="Arial"/>
              </a:rPr>
              <a:t>а</a:t>
            </a:r>
            <a:r>
              <a:rPr lang="ru-RU" i="1" spc="-35" dirty="0" smtClean="0">
                <a:latin typeface="Arial"/>
                <a:cs typeface="Arial"/>
              </a:rPr>
              <a:t>т</a:t>
            </a:r>
            <a:r>
              <a:rPr lang="ru-RU" i="1" spc="-5" dirty="0" smtClean="0">
                <a:latin typeface="Arial"/>
                <a:cs typeface="Arial"/>
              </a:rPr>
              <a:t>р</a:t>
            </a:r>
            <a:r>
              <a:rPr lang="ru-RU" i="1" spc="5" dirty="0" smtClean="0">
                <a:latin typeface="Arial"/>
                <a:cs typeface="Arial"/>
              </a:rPr>
              <a:t>и</a:t>
            </a:r>
            <a:r>
              <a:rPr lang="ru-RU" i="1" dirty="0" smtClean="0">
                <a:latin typeface="Arial"/>
                <a:cs typeface="Arial"/>
              </a:rPr>
              <a:t>ч</a:t>
            </a:r>
            <a:r>
              <a:rPr lang="ru-RU" i="1" spc="-25" dirty="0" smtClean="0">
                <a:latin typeface="Arial"/>
                <a:cs typeface="Arial"/>
              </a:rPr>
              <a:t>е</a:t>
            </a:r>
            <a:r>
              <a:rPr lang="ru-RU" i="1" spc="5" dirty="0" smtClean="0">
                <a:latin typeface="Arial"/>
                <a:cs typeface="Arial"/>
              </a:rPr>
              <a:t>с</a:t>
            </a:r>
            <a:r>
              <a:rPr lang="ru-RU" i="1" spc="-5" dirty="0" smtClean="0">
                <a:latin typeface="Arial"/>
                <a:cs typeface="Arial"/>
              </a:rPr>
              <a:t>к</a:t>
            </a:r>
            <a:r>
              <a:rPr lang="ru-RU" i="1" spc="5" dirty="0" smtClean="0">
                <a:latin typeface="Arial"/>
                <a:cs typeface="Arial"/>
              </a:rPr>
              <a:t>и</a:t>
            </a:r>
            <a:r>
              <a:rPr lang="ru-RU" i="1" dirty="0" smtClean="0">
                <a:latin typeface="Arial"/>
                <a:cs typeface="Arial"/>
              </a:rPr>
              <a:t>е б</a:t>
            </a:r>
            <a:r>
              <a:rPr lang="ru-RU" i="1" spc="-50" dirty="0" smtClean="0">
                <a:latin typeface="Arial"/>
                <a:cs typeface="Arial"/>
              </a:rPr>
              <a:t>о</a:t>
            </a:r>
            <a:r>
              <a:rPr lang="ru-RU" i="1" dirty="0" smtClean="0">
                <a:latin typeface="Arial"/>
                <a:cs typeface="Arial"/>
              </a:rPr>
              <a:t>ль</a:t>
            </a:r>
            <a:r>
              <a:rPr lang="ru-RU" i="1" spc="-10" dirty="0" smtClean="0">
                <a:latin typeface="Arial"/>
                <a:cs typeface="Arial"/>
              </a:rPr>
              <a:t>н</a:t>
            </a:r>
            <a:r>
              <a:rPr lang="ru-RU" i="1" spc="-5" dirty="0" smtClean="0">
                <a:latin typeface="Arial"/>
                <a:cs typeface="Arial"/>
              </a:rPr>
              <a:t>ицы, туберкулезные</a:t>
            </a:r>
            <a:r>
              <a:rPr lang="ru-RU" i="1" spc="-60" dirty="0" smtClean="0">
                <a:latin typeface="Arial"/>
                <a:cs typeface="Arial"/>
              </a:rPr>
              <a:t> </a:t>
            </a:r>
            <a:r>
              <a:rPr lang="ru-RU" i="1" dirty="0" smtClean="0">
                <a:latin typeface="Arial"/>
                <a:cs typeface="Arial"/>
              </a:rPr>
              <a:t>и</a:t>
            </a:r>
            <a:r>
              <a:rPr lang="ru-RU" i="1" spc="-5" dirty="0" smtClean="0">
                <a:latin typeface="Arial"/>
                <a:cs typeface="Arial"/>
              </a:rPr>
              <a:t> </a:t>
            </a:r>
            <a:r>
              <a:rPr lang="ru-RU" i="1" spc="-10" dirty="0" smtClean="0">
                <a:latin typeface="Arial"/>
                <a:cs typeface="Arial"/>
              </a:rPr>
              <a:t>т.д.).</a:t>
            </a:r>
            <a:endParaRPr lang="ru-RU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92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5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6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1" t="33376" r="22500" b="38123"/>
          <a:stretch/>
        </p:blipFill>
        <p:spPr bwMode="auto">
          <a:xfrm>
            <a:off x="136621" y="832485"/>
            <a:ext cx="8661753" cy="254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ject 12"/>
          <p:cNvSpPr txBox="1">
            <a:spLocks/>
          </p:cNvSpPr>
          <p:nvPr/>
        </p:nvSpPr>
        <p:spPr>
          <a:xfrm>
            <a:off x="179512" y="7703"/>
            <a:ext cx="8714266" cy="70532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smtClean="0"/>
              <a:t>Таблица</a:t>
            </a:r>
            <a:r>
              <a:rPr lang="ru-RU" sz="2400" spc="-5" smtClean="0"/>
              <a:t> 2100.</a:t>
            </a:r>
            <a:r>
              <a:rPr lang="ru-RU" sz="2400" spc="-10" smtClean="0"/>
              <a:t> </a:t>
            </a:r>
            <a:r>
              <a:rPr lang="ru-RU" sz="2400" spc="-5" smtClean="0"/>
              <a:t>Работа</a:t>
            </a:r>
            <a:r>
              <a:rPr lang="ru-RU" sz="2400" smtClean="0"/>
              <a:t> врачей</a:t>
            </a:r>
            <a:r>
              <a:rPr lang="ru-RU" sz="2400" spc="-5" smtClean="0"/>
              <a:t> </a:t>
            </a:r>
            <a:r>
              <a:rPr lang="ru-RU" sz="2400" spc="-10" smtClean="0"/>
              <a:t>медицинской</a:t>
            </a:r>
            <a:r>
              <a:rPr lang="ru-RU" sz="2400" smtClean="0"/>
              <a:t> </a:t>
            </a:r>
            <a:r>
              <a:rPr lang="ru-RU" sz="2400" spc="-5" smtClean="0"/>
              <a:t>организации</a:t>
            </a:r>
            <a:r>
              <a:rPr lang="ru-RU" sz="2400" spc="10" smtClean="0"/>
              <a:t> </a:t>
            </a:r>
            <a:r>
              <a:rPr lang="ru-RU" sz="2400" smtClean="0"/>
              <a:t>в</a:t>
            </a:r>
          </a:p>
          <a:p>
            <a:pPr marL="221615">
              <a:lnSpc>
                <a:spcPts val="2735"/>
              </a:lnSpc>
            </a:pPr>
            <a:r>
              <a:rPr lang="ru-RU" sz="2400" spc="-15" smtClean="0"/>
              <a:t>амбулаторных</a:t>
            </a:r>
            <a:r>
              <a:rPr lang="ru-RU" sz="2400" spc="-20" smtClean="0"/>
              <a:t> </a:t>
            </a:r>
            <a:r>
              <a:rPr lang="ru-RU" sz="2400" spc="-5" smtClean="0"/>
              <a:t>условиях</a:t>
            </a:r>
            <a:endParaRPr lang="ru-RU" sz="2400" spc="-5" dirty="0"/>
          </a:p>
        </p:txBody>
      </p:sp>
      <p:sp>
        <p:nvSpPr>
          <p:cNvPr id="12" name="object 7"/>
          <p:cNvSpPr txBox="1"/>
          <p:nvPr/>
        </p:nvSpPr>
        <p:spPr>
          <a:xfrm>
            <a:off x="199466" y="3436619"/>
            <a:ext cx="8568952" cy="2683426"/>
          </a:xfrm>
          <a:prstGeom prst="rect">
            <a:avLst/>
          </a:prstGeom>
          <a:solidFill>
            <a:srgbClr val="EBE3D9"/>
          </a:solidFill>
        </p:spPr>
        <p:txBody>
          <a:bodyPr vert="horz" wrap="square" lIns="0" tIns="120014" rIns="0" bIns="0" rtlCol="0">
            <a:spAutoFit/>
          </a:bodyPr>
          <a:lstStyle/>
          <a:p>
            <a:pPr marL="92075" marR="302895">
              <a:lnSpc>
                <a:spcPct val="100000"/>
              </a:lnSpc>
              <a:spcBef>
                <a:spcPts val="944"/>
              </a:spcBef>
              <a:buClr>
                <a:srgbClr val="E7E6E6"/>
              </a:buClr>
              <a:buSzPct val="70000"/>
              <a:buFont typeface="Wingdings"/>
              <a:buChar char=""/>
              <a:tabLst>
                <a:tab pos="236220" algn="l"/>
              </a:tabLst>
            </a:pPr>
            <a:r>
              <a:rPr sz="1200" dirty="0">
                <a:latin typeface="Arial"/>
                <a:cs typeface="Arial"/>
              </a:rPr>
              <a:t>В </a:t>
            </a:r>
            <a:r>
              <a:rPr sz="1200" spc="-5" dirty="0" err="1" smtClean="0">
                <a:latin typeface="Arial"/>
                <a:cs typeface="Arial"/>
              </a:rPr>
              <a:t>строке</a:t>
            </a:r>
            <a:r>
              <a:rPr lang="ru-RU" sz="1200" spc="-5" dirty="0" smtClean="0">
                <a:latin typeface="Arial"/>
                <a:cs typeface="Arial"/>
              </a:rPr>
              <a:t> 124 «</a:t>
            </a:r>
            <a:r>
              <a:rPr lang="ru-RU" sz="1200" u="sng" spc="-5" dirty="0">
                <a:latin typeface="Arial"/>
                <a:cs typeface="Arial"/>
              </a:rPr>
              <a:t>И</a:t>
            </a:r>
            <a:r>
              <a:rPr lang="ru-RU" sz="1200" u="sng" spc="-5" dirty="0" smtClean="0">
                <a:latin typeface="Arial"/>
                <a:cs typeface="Arial"/>
              </a:rPr>
              <a:t>з общего числа посещений</a:t>
            </a:r>
            <a:r>
              <a:rPr lang="ru-RU" sz="1200" spc="-5" dirty="0" smtClean="0">
                <a:latin typeface="Arial"/>
                <a:cs typeface="Arial"/>
              </a:rPr>
              <a:t>: в отделениях, кабинетах, пунктах неотложной медицинской помощи» указываются посещения врачей-специалистов, оказывающих помощь в отделении (кабинете, пункте) неотложной помощи (</a:t>
            </a:r>
            <a:r>
              <a:rPr lang="ru-RU" sz="1200" u="sng" spc="-5" dirty="0" smtClean="0">
                <a:latin typeface="Arial"/>
                <a:cs typeface="Arial"/>
              </a:rPr>
              <a:t>при наличии его в структуре поликлиники медицинской организации</a:t>
            </a:r>
            <a:r>
              <a:rPr lang="ru-RU" sz="1200" spc="-5" dirty="0" smtClean="0">
                <a:latin typeface="Arial"/>
                <a:cs typeface="Arial"/>
              </a:rPr>
              <a:t>), а также при оказании неотложной медицинской помощи на дому.</a:t>
            </a:r>
          </a:p>
          <a:p>
            <a:pPr marL="92075" marR="302895">
              <a:lnSpc>
                <a:spcPct val="100000"/>
              </a:lnSpc>
              <a:spcBef>
                <a:spcPts val="944"/>
              </a:spcBef>
              <a:buClr>
                <a:srgbClr val="E7E6E6"/>
              </a:buClr>
              <a:buSzPct val="70000"/>
              <a:buFont typeface="Wingdings"/>
              <a:buChar char=""/>
              <a:tabLst>
                <a:tab pos="236220" algn="l"/>
              </a:tabLst>
            </a:pPr>
            <a:r>
              <a:rPr lang="ru-RU" sz="1200" spc="-5" dirty="0" smtClean="0">
                <a:latin typeface="Arial"/>
                <a:cs typeface="Arial"/>
              </a:rPr>
              <a:t>В строке 125 «в отделениях, кабинетах паллиативной медицинской помощи на дому» указываются посещения врачей-специалистов, оказывающих паллиативную медицинскую помощь в отделении (кабинете) паллиативной медицинской помощи </a:t>
            </a:r>
            <a:r>
              <a:rPr lang="ru-RU" sz="1200" b="1" u="sng" spc="-5" dirty="0" smtClean="0">
                <a:latin typeface="Arial"/>
                <a:cs typeface="Arial"/>
              </a:rPr>
              <a:t>(при наличии его в структуре поликлиники медицинской организации).</a:t>
            </a:r>
          </a:p>
          <a:p>
            <a:pPr marL="92075" marR="302895">
              <a:lnSpc>
                <a:spcPct val="100000"/>
              </a:lnSpc>
              <a:spcBef>
                <a:spcPts val="944"/>
              </a:spcBef>
              <a:buClr>
                <a:srgbClr val="E7E6E6"/>
              </a:buClr>
              <a:buSzPct val="70000"/>
              <a:buFont typeface="Wingdings"/>
              <a:buChar char=""/>
              <a:tabLst>
                <a:tab pos="236220" algn="l"/>
              </a:tabLst>
            </a:pPr>
            <a:r>
              <a:rPr lang="ru-RU" sz="1200" spc="-5" dirty="0" smtClean="0">
                <a:latin typeface="Arial"/>
                <a:cs typeface="Arial"/>
              </a:rPr>
              <a:t>По строкам 125 «в отделениях, кабинетах паллиативной медицинской помощи на дому», 126 «выездной патронажной службой для оказания паллиативной медицинской помощи на дому» и 127 «кроме того, психологи» </a:t>
            </a:r>
            <a:r>
              <a:rPr lang="ru-RU" sz="1200" b="1" u="sng" spc="-5" dirty="0" smtClean="0">
                <a:latin typeface="Arial"/>
                <a:cs typeface="Arial"/>
              </a:rPr>
              <a:t>графы 6, 7, 8, 11 и 13 не заполняются.</a:t>
            </a:r>
          </a:p>
          <a:p>
            <a:pPr marL="92075" marR="302895">
              <a:lnSpc>
                <a:spcPct val="100000"/>
              </a:lnSpc>
              <a:spcBef>
                <a:spcPts val="944"/>
              </a:spcBef>
              <a:buClr>
                <a:srgbClr val="E7E6E6"/>
              </a:buClr>
              <a:buSzPct val="70000"/>
              <a:buFont typeface="Wingdings"/>
              <a:buChar char=""/>
              <a:tabLst>
                <a:tab pos="236220" algn="l"/>
              </a:tabLst>
            </a:pPr>
            <a:r>
              <a:rPr lang="ru-RU" sz="1200" spc="-5" dirty="0" smtClean="0">
                <a:latin typeface="Arial"/>
                <a:cs typeface="Arial"/>
              </a:rPr>
              <a:t> В строке 124, 125 и 126 указанные посещения расписываются по соответствующим </a:t>
            </a:r>
            <a:r>
              <a:rPr lang="ru-RU" sz="1200" spc="-5" dirty="0" smtClean="0">
                <a:latin typeface="Arial"/>
                <a:cs typeface="Arial"/>
              </a:rPr>
              <a:t>специалистам </a:t>
            </a:r>
            <a:r>
              <a:rPr lang="ru-RU" sz="1200" spc="-5" dirty="0" smtClean="0">
                <a:latin typeface="Arial"/>
                <a:cs typeface="Arial"/>
              </a:rPr>
              <a:t>в строках </a:t>
            </a:r>
            <a:r>
              <a:rPr lang="ru-RU" sz="1200" spc="-5" dirty="0" smtClean="0">
                <a:latin typeface="Arial"/>
                <a:cs typeface="Arial"/>
              </a:rPr>
              <a:t>5-122 </a:t>
            </a:r>
            <a:r>
              <a:rPr lang="ru-RU" sz="1200" spc="-5" dirty="0" smtClean="0">
                <a:latin typeface="Arial"/>
                <a:cs typeface="Arial"/>
              </a:rPr>
              <a:t>и включаются в строку 1.</a:t>
            </a:r>
            <a:endParaRPr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134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498815"/>
              </p:ext>
            </p:extLst>
          </p:nvPr>
        </p:nvGraphicFramePr>
        <p:xfrm>
          <a:off x="395536" y="905134"/>
          <a:ext cx="7348058" cy="40579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3960"/>
                <a:gridCol w="380048"/>
                <a:gridCol w="169069"/>
                <a:gridCol w="527685"/>
                <a:gridCol w="506730"/>
                <a:gridCol w="506729"/>
                <a:gridCol w="443389"/>
                <a:gridCol w="506729"/>
                <a:gridCol w="506729"/>
                <a:gridCol w="443389"/>
                <a:gridCol w="570071"/>
                <a:gridCol w="570071"/>
                <a:gridCol w="443388"/>
                <a:gridCol w="570071"/>
              </a:tblGrid>
              <a:tr h="823976">
                <a:tc rowSpan="3">
                  <a:txBody>
                    <a:bodyPr/>
                    <a:lstStyle/>
                    <a:p>
                      <a:pPr marL="1588" indent="0" algn="ctr">
                        <a:lnSpc>
                          <a:spcPct val="100000"/>
                        </a:lnSpc>
                      </a:pPr>
                      <a:r>
                        <a:rPr sz="1200" spc="-5" dirty="0" err="1" smtClean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128270" marR="120650" indent="53340"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р.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3175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посещений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321945" marR="313690" indent="-1270"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Из общего числа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посещений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(из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гр.3)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сделано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поводу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заболеваний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3968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врачами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дому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762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10489" marR="10160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врачей,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включая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ро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фи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ак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ти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ч 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еские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2870" marR="94615" indent="127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сельск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ими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-ми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16839" marR="1098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вз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ы  ми 18 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лет и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более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118110" marR="110489" indent="2857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детьми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ет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40335" marR="131445" indent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них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х 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жителей</a:t>
                      </a: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гр.9: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9855" marR="97790" indent="-317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гр.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12: 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оду  забо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еван 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16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 marR="97155" indent="63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сельски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ми 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ям 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18110" marR="111125" indent="2857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детьми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855" marR="97790"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оду  забо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еван 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43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95250"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де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ть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0-17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43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5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764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562">
                <a:tc row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Врачи </a:t>
                      </a:r>
                      <a:r>
                        <a:rPr sz="1200" spc="315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200" spc="-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8813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BE3D9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69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акушеры-гинекологи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88595" algn="r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39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EBE3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7457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200" spc="170" dirty="0">
                          <a:latin typeface="Microsoft Sans Serif"/>
                          <a:cs typeface="Microsoft Sans Serif"/>
                        </a:rPr>
                        <a:t>…</a:t>
                      </a:r>
                      <a:r>
                        <a:rPr sz="1200" spc="170" dirty="0">
                          <a:latin typeface="Times New Roman"/>
                          <a:cs typeface="Times New Roman"/>
                        </a:rPr>
                        <a:t>..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301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EBE3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7221473" y="1745862"/>
            <a:ext cx="1297442" cy="307777"/>
          </a:xfrm>
          <a:prstGeom prst="rect">
            <a:avLst/>
          </a:prstGeom>
          <a:solidFill>
            <a:srgbClr val="EBE3D9"/>
          </a:solidFill>
        </p:spPr>
        <p:txBody>
          <a:bodyPr vert="horz" wrap="square" lIns="0" tIns="3048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0"/>
              </a:spcBef>
            </a:pPr>
            <a:r>
              <a:rPr sz="1800" b="1" i="1" spc="-5" dirty="0">
                <a:solidFill>
                  <a:srgbClr val="FF0000"/>
                </a:solidFill>
                <a:latin typeface="Calibri"/>
                <a:cs typeface="Calibri"/>
              </a:rPr>
              <a:t>Внимание!</a:t>
            </a:r>
            <a:endParaRPr sz="18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57279" y="5157192"/>
            <a:ext cx="6855552" cy="957955"/>
          </a:xfrm>
          <a:prstGeom prst="rect">
            <a:avLst/>
          </a:prstGeom>
          <a:solidFill>
            <a:srgbClr val="EBE3D9"/>
          </a:solidFill>
        </p:spPr>
        <p:txBody>
          <a:bodyPr vert="horz" wrap="square" lIns="0" tIns="34290" rIns="0" bIns="0" rtlCol="0">
            <a:spAutoFit/>
          </a:bodyPr>
          <a:lstStyle/>
          <a:p>
            <a:pPr marL="1433195" marR="1427480" algn="ctr">
              <a:lnSpc>
                <a:spcPct val="100000"/>
              </a:lnSpc>
              <a:spcBef>
                <a:spcPts val="270"/>
              </a:spcBef>
            </a:pPr>
            <a:r>
              <a:rPr sz="1200" b="1" spc="-5" dirty="0">
                <a:latin typeface="Calibri"/>
                <a:cs typeface="Calibri"/>
              </a:rPr>
              <a:t>гр.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9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–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гр.</a:t>
            </a:r>
            <a:r>
              <a:rPr sz="1200" b="1" spc="1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11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(всего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с</a:t>
            </a:r>
            <a:r>
              <a:rPr sz="1200" b="1" spc="1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профилактической целью)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10" dirty="0" err="1" smtClean="0">
                <a:latin typeface="Calibri"/>
                <a:cs typeface="Calibri"/>
              </a:rPr>
              <a:t>должна</a:t>
            </a:r>
            <a:r>
              <a:rPr lang="en-US" sz="1200" b="1" dirty="0">
                <a:latin typeface="Calibri"/>
                <a:cs typeface="Calibri"/>
              </a:rPr>
              <a:t> </a:t>
            </a:r>
            <a:r>
              <a:rPr lang="ru-RU" sz="1200" b="1" dirty="0">
                <a:latin typeface="Calibri"/>
                <a:cs typeface="Calibri"/>
              </a:rPr>
              <a:t>б</a:t>
            </a:r>
            <a:r>
              <a:rPr sz="1200" b="1" spc="-5" dirty="0" err="1" smtClean="0">
                <a:latin typeface="Calibri"/>
                <a:cs typeface="Calibri"/>
              </a:rPr>
              <a:t>ыть</a:t>
            </a:r>
            <a:r>
              <a:rPr sz="1200" b="1" spc="5" dirty="0" smtClean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больше </a:t>
            </a:r>
            <a:r>
              <a:rPr sz="1200" b="1" spc="-34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гр.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12</a:t>
            </a:r>
            <a:r>
              <a:rPr sz="1200" b="1" spc="1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–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гр.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13</a:t>
            </a:r>
            <a:r>
              <a:rPr sz="1200" b="1" spc="1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(дети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с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профилактической целью)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по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всем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строкам</a:t>
            </a:r>
            <a:endParaRPr sz="1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200" i="1" spc="-70" dirty="0">
                <a:latin typeface="Calibri"/>
                <a:cs typeface="Calibri"/>
              </a:rPr>
              <a:t>То</a:t>
            </a:r>
            <a:r>
              <a:rPr sz="1200" i="1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есть,</a:t>
            </a:r>
            <a:r>
              <a:rPr sz="1200" i="1" spc="5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число</a:t>
            </a:r>
            <a:r>
              <a:rPr sz="1200" i="1" spc="2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посещений</a:t>
            </a:r>
            <a:r>
              <a:rPr sz="1200" i="1" spc="30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на</a:t>
            </a:r>
            <a:r>
              <a:rPr sz="1200" i="1" spc="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дому</a:t>
            </a:r>
            <a:r>
              <a:rPr sz="1200" i="1" spc="25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с</a:t>
            </a:r>
            <a:r>
              <a:rPr sz="1200" i="1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профилактическими</a:t>
            </a:r>
            <a:r>
              <a:rPr sz="1200" i="1" spc="60" dirty="0">
                <a:latin typeface="Calibri"/>
                <a:cs typeface="Calibri"/>
              </a:rPr>
              <a:t> </a:t>
            </a:r>
            <a:r>
              <a:rPr sz="1200" i="1" spc="-15" dirty="0">
                <a:latin typeface="Calibri"/>
                <a:cs typeface="Calibri"/>
              </a:rPr>
              <a:t>целями</a:t>
            </a:r>
            <a:r>
              <a:rPr sz="1200" i="1" spc="10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всего</a:t>
            </a:r>
            <a:r>
              <a:rPr sz="1200" i="1" spc="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должно</a:t>
            </a:r>
            <a:r>
              <a:rPr sz="1200" i="1" spc="15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быть</a:t>
            </a:r>
            <a:r>
              <a:rPr sz="1200" i="1" spc="10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больше</a:t>
            </a:r>
            <a:r>
              <a:rPr sz="1200" i="1" spc="15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числа</a:t>
            </a:r>
            <a:endParaRPr sz="1200" dirty="0">
              <a:latin typeface="Calibri"/>
              <a:cs typeface="Calibri"/>
            </a:endParaRPr>
          </a:p>
          <a:p>
            <a:pPr marL="3175" algn="ctr">
              <a:lnSpc>
                <a:spcPct val="100000"/>
              </a:lnSpc>
            </a:pPr>
            <a:r>
              <a:rPr sz="1200" i="1" spc="-5" dirty="0">
                <a:latin typeface="Calibri"/>
                <a:cs typeface="Calibri"/>
              </a:rPr>
              <a:t>посещений</a:t>
            </a:r>
            <a:r>
              <a:rPr sz="1200" i="1" spc="25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детей</a:t>
            </a:r>
            <a:r>
              <a:rPr sz="1200" i="1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на</a:t>
            </a:r>
            <a:r>
              <a:rPr sz="1200" i="1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дому</a:t>
            </a:r>
            <a:r>
              <a:rPr sz="1200" i="1" spc="15" dirty="0">
                <a:latin typeface="Calibri"/>
                <a:cs typeface="Calibri"/>
              </a:rPr>
              <a:t> </a:t>
            </a:r>
            <a:r>
              <a:rPr sz="1200" i="1" spc="-5" dirty="0">
                <a:latin typeface="Calibri"/>
                <a:cs typeface="Calibri"/>
              </a:rPr>
              <a:t>с </a:t>
            </a:r>
            <a:r>
              <a:rPr sz="1200" i="1" spc="-10" dirty="0">
                <a:latin typeface="Calibri"/>
                <a:cs typeface="Calibri"/>
              </a:rPr>
              <a:t>профилактическими</a:t>
            </a:r>
            <a:r>
              <a:rPr sz="1200" i="1" spc="60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целями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79512" y="7703"/>
            <a:ext cx="8714266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spc="-35" dirty="0"/>
              <a:t>Таблица</a:t>
            </a:r>
            <a:r>
              <a:rPr sz="2400" spc="-5" dirty="0"/>
              <a:t> 2100.</a:t>
            </a:r>
            <a:r>
              <a:rPr sz="2400" spc="-10" dirty="0"/>
              <a:t> </a:t>
            </a:r>
            <a:r>
              <a:rPr sz="2400" spc="-5" dirty="0"/>
              <a:t>Работа</a:t>
            </a:r>
            <a:r>
              <a:rPr sz="2400" dirty="0"/>
              <a:t> врачей</a:t>
            </a:r>
            <a:r>
              <a:rPr sz="2400" spc="-5" dirty="0"/>
              <a:t> </a:t>
            </a:r>
            <a:r>
              <a:rPr sz="2400" spc="-10" dirty="0"/>
              <a:t>медицинской</a:t>
            </a:r>
            <a:r>
              <a:rPr sz="2400" dirty="0"/>
              <a:t> </a:t>
            </a:r>
            <a:r>
              <a:rPr sz="2400" spc="-5" dirty="0"/>
              <a:t>организации</a:t>
            </a:r>
            <a:r>
              <a:rPr sz="2400" spc="10" dirty="0"/>
              <a:t> </a:t>
            </a:r>
            <a:r>
              <a:rPr sz="2400" dirty="0"/>
              <a:t>в</a:t>
            </a:r>
          </a:p>
          <a:p>
            <a:pPr marL="221615" algn="ctr">
              <a:lnSpc>
                <a:spcPts val="2735"/>
              </a:lnSpc>
            </a:pPr>
            <a:r>
              <a:rPr sz="2400" spc="-15" dirty="0"/>
              <a:t>амбулаторных</a:t>
            </a:r>
            <a:r>
              <a:rPr sz="2400" spc="-20" dirty="0"/>
              <a:t> </a:t>
            </a:r>
            <a:r>
              <a:rPr sz="2400" spc="-5" dirty="0"/>
              <a:t>условиях</a:t>
            </a:r>
          </a:p>
        </p:txBody>
      </p:sp>
      <p:sp>
        <p:nvSpPr>
          <p:cNvPr id="15" name="object 9"/>
          <p:cNvSpPr/>
          <p:nvPr/>
        </p:nvSpPr>
        <p:spPr>
          <a:xfrm>
            <a:off x="2129655" y="4005064"/>
            <a:ext cx="6762826" cy="936104"/>
          </a:xfrm>
          <a:custGeom>
            <a:avLst/>
            <a:gdLst/>
            <a:ahLst/>
            <a:cxnLst/>
            <a:rect l="l" t="t" r="r" b="b"/>
            <a:pathLst>
              <a:path w="8983980" h="1077595">
                <a:moveTo>
                  <a:pt x="8983980" y="0"/>
                </a:moveTo>
                <a:lnTo>
                  <a:pt x="0" y="0"/>
                </a:lnTo>
                <a:lnTo>
                  <a:pt x="0" y="1077468"/>
                </a:lnTo>
                <a:lnTo>
                  <a:pt x="8983980" y="1077468"/>
                </a:lnTo>
                <a:lnTo>
                  <a:pt x="8983980" y="0"/>
                </a:lnTo>
                <a:close/>
              </a:path>
            </a:pathLst>
          </a:custGeom>
          <a:solidFill>
            <a:srgbClr val="EBE3D9"/>
          </a:solidFill>
        </p:spPr>
        <p:txBody>
          <a:bodyPr wrap="square" lIns="0" tIns="0" rIns="0" bIns="0" rtlCol="0"/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1200" b="1" spc="-5" dirty="0">
                <a:cs typeface="Calibri"/>
              </a:rPr>
              <a:t>гр. 3</a:t>
            </a:r>
            <a:r>
              <a:rPr lang="ru-RU" sz="1200" b="1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–</a:t>
            </a:r>
            <a:r>
              <a:rPr lang="ru-RU" sz="1200" b="1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гр.</a:t>
            </a:r>
            <a:r>
              <a:rPr lang="ru-RU" sz="1200" b="1" spc="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5</a:t>
            </a:r>
            <a:r>
              <a:rPr lang="ru-RU" sz="1200" b="1" spc="-1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(взрослые</a:t>
            </a:r>
            <a:r>
              <a:rPr lang="ru-RU" sz="1200" b="1" spc="1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всего)</a:t>
            </a:r>
            <a:r>
              <a:rPr lang="ru-RU" sz="1200" b="1" spc="-15" dirty="0">
                <a:cs typeface="Calibri"/>
              </a:rPr>
              <a:t> </a:t>
            </a:r>
            <a:r>
              <a:rPr lang="ru-RU" sz="1200" b="1" spc="-10" dirty="0">
                <a:cs typeface="Calibri"/>
              </a:rPr>
              <a:t>должна</a:t>
            </a:r>
            <a:r>
              <a:rPr lang="ru-RU" sz="1200" b="1" spc="-1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быть больше</a:t>
            </a:r>
            <a:endParaRPr lang="ru-RU" sz="1200" dirty="0"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ru-RU" sz="1200" b="1" spc="-5" dirty="0">
                <a:cs typeface="Calibri"/>
              </a:rPr>
              <a:t>гр.</a:t>
            </a:r>
            <a:r>
              <a:rPr lang="ru-RU" sz="1200" b="1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3</a:t>
            </a:r>
            <a:r>
              <a:rPr lang="ru-RU" sz="1200" b="1" spc="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–</a:t>
            </a:r>
            <a:r>
              <a:rPr lang="ru-RU" sz="1200" b="1" spc="10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гр.</a:t>
            </a:r>
            <a:r>
              <a:rPr lang="ru-RU" sz="1200" b="1" spc="1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5</a:t>
            </a:r>
            <a:r>
              <a:rPr lang="ru-RU" sz="1200" b="1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–</a:t>
            </a:r>
            <a:r>
              <a:rPr lang="ru-RU" sz="1200" b="1" spc="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гр.</a:t>
            </a:r>
            <a:r>
              <a:rPr lang="ru-RU" sz="1200" b="1" spc="1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7</a:t>
            </a:r>
            <a:r>
              <a:rPr lang="ru-RU" sz="1200" b="1" spc="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(взрослые</a:t>
            </a:r>
            <a:r>
              <a:rPr lang="ru-RU" sz="1200" b="1" spc="15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с</a:t>
            </a:r>
            <a:r>
              <a:rPr lang="ru-RU" sz="1200" b="1" spc="5" dirty="0">
                <a:cs typeface="Calibri"/>
              </a:rPr>
              <a:t> </a:t>
            </a:r>
            <a:r>
              <a:rPr lang="ru-RU" sz="1200" b="1" spc="-10" dirty="0">
                <a:cs typeface="Calibri"/>
              </a:rPr>
              <a:t>профилактической целью) </a:t>
            </a:r>
            <a:r>
              <a:rPr lang="ru-RU" sz="1200" b="1" spc="-5" dirty="0">
                <a:cs typeface="Calibri"/>
              </a:rPr>
              <a:t>по</a:t>
            </a:r>
            <a:r>
              <a:rPr lang="ru-RU" sz="1200" b="1" dirty="0">
                <a:cs typeface="Calibri"/>
              </a:rPr>
              <a:t> </a:t>
            </a:r>
            <a:r>
              <a:rPr lang="ru-RU" sz="1200" b="1" spc="-5" dirty="0">
                <a:cs typeface="Calibri"/>
              </a:rPr>
              <a:t>всем</a:t>
            </a:r>
            <a:r>
              <a:rPr lang="ru-RU" sz="1200" b="1" spc="-10" dirty="0">
                <a:cs typeface="Calibri"/>
              </a:rPr>
              <a:t> строкам</a:t>
            </a:r>
            <a:endParaRPr lang="ru-RU" sz="1200" dirty="0"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ru-RU" sz="1200" i="1" spc="-70" dirty="0">
                <a:cs typeface="Calibri"/>
              </a:rPr>
              <a:t>То</a:t>
            </a:r>
            <a:r>
              <a:rPr lang="ru-RU" sz="1200" i="1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есть,</a:t>
            </a:r>
            <a:r>
              <a:rPr lang="ru-RU" sz="1200" i="1" spc="5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число</a:t>
            </a:r>
            <a:r>
              <a:rPr lang="ru-RU" sz="1200" i="1" spc="25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посещений</a:t>
            </a:r>
            <a:r>
              <a:rPr lang="ru-RU" sz="1200" i="1" spc="35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в</a:t>
            </a:r>
            <a:r>
              <a:rPr lang="ru-RU" sz="1200" i="1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поликлинику</a:t>
            </a:r>
            <a:r>
              <a:rPr lang="ru-RU" sz="1200" i="1" spc="40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взрослых</a:t>
            </a:r>
            <a:r>
              <a:rPr lang="ru-RU" sz="1200" i="1" spc="10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всего</a:t>
            </a:r>
            <a:r>
              <a:rPr lang="ru-RU" sz="1200" i="1" spc="5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должно</a:t>
            </a:r>
            <a:r>
              <a:rPr lang="ru-RU" sz="1200" i="1" spc="20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быть</a:t>
            </a:r>
            <a:r>
              <a:rPr lang="ru-RU" sz="1200" i="1" spc="5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больше</a:t>
            </a:r>
            <a:r>
              <a:rPr lang="ru-RU" sz="1200" i="1" spc="15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числа</a:t>
            </a:r>
            <a:r>
              <a:rPr lang="ru-RU" sz="1200" i="1" spc="20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посещений</a:t>
            </a:r>
            <a:endParaRPr lang="ru-RU" sz="1200" dirty="0"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ru-RU" sz="1200" i="1" spc="-10" dirty="0">
                <a:cs typeface="Calibri"/>
              </a:rPr>
              <a:t>взрослых</a:t>
            </a:r>
            <a:r>
              <a:rPr lang="ru-RU" sz="1200" i="1" spc="10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в</a:t>
            </a:r>
            <a:r>
              <a:rPr lang="ru-RU" sz="1200" i="1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поликлинику</a:t>
            </a:r>
            <a:r>
              <a:rPr lang="ru-RU" sz="1200" i="1" spc="35" dirty="0">
                <a:cs typeface="Calibri"/>
              </a:rPr>
              <a:t> </a:t>
            </a:r>
            <a:r>
              <a:rPr lang="ru-RU" sz="1200" i="1" spc="-5" dirty="0">
                <a:cs typeface="Calibri"/>
              </a:rPr>
              <a:t>с </a:t>
            </a:r>
            <a:r>
              <a:rPr lang="ru-RU" sz="1200" i="1" spc="-10" dirty="0">
                <a:cs typeface="Calibri"/>
              </a:rPr>
              <a:t>профилактическими</a:t>
            </a:r>
            <a:r>
              <a:rPr lang="ru-RU" sz="1200" i="1" spc="60" dirty="0">
                <a:cs typeface="Calibri"/>
              </a:rPr>
              <a:t> </a:t>
            </a:r>
            <a:r>
              <a:rPr lang="ru-RU" sz="1200" i="1" spc="-10" dirty="0">
                <a:cs typeface="Calibri"/>
              </a:rPr>
              <a:t>целями</a:t>
            </a:r>
            <a:endParaRPr lang="ru-RU" sz="1200" dirty="0">
              <a:cs typeface="Calibri"/>
            </a:endParaRPr>
          </a:p>
          <a:p>
            <a:endParaRPr sz="1200" dirty="0"/>
          </a:p>
        </p:txBody>
      </p:sp>
      <p:sp>
        <p:nvSpPr>
          <p:cNvPr id="16" name="object 11"/>
          <p:cNvSpPr txBox="1"/>
          <p:nvPr/>
        </p:nvSpPr>
        <p:spPr>
          <a:xfrm>
            <a:off x="539552" y="6184473"/>
            <a:ext cx="8136904" cy="650178"/>
          </a:xfrm>
          <a:prstGeom prst="rect">
            <a:avLst/>
          </a:prstGeom>
          <a:solidFill>
            <a:srgbClr val="EBE3D9"/>
          </a:solidFill>
        </p:spPr>
        <p:txBody>
          <a:bodyPr vert="horz" wrap="square" lIns="0" tIns="34290" rIns="0" bIns="0" rtlCol="0">
            <a:spAutoFit/>
          </a:bodyPr>
          <a:lstStyle/>
          <a:p>
            <a:pPr marL="1433195" marR="1427480" algn="ctr">
              <a:lnSpc>
                <a:spcPct val="100000"/>
              </a:lnSpc>
              <a:spcBef>
                <a:spcPts val="270"/>
              </a:spcBef>
            </a:pPr>
            <a:r>
              <a:rPr lang="ru-RU" sz="2000" b="1" dirty="0" smtClean="0">
                <a:latin typeface="Calibri"/>
                <a:cs typeface="Calibri"/>
              </a:rPr>
              <a:t>Межтабличный контроль проводится с таблицами 2105 и 2710</a:t>
            </a:r>
            <a:endParaRPr sz="20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95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" y="-25230"/>
            <a:ext cx="9144000" cy="6857999"/>
            <a:chOff x="0" y="0"/>
            <a:chExt cx="9144000" cy="6857999"/>
          </a:xfrm>
        </p:grpSpPr>
        <p:pic>
          <p:nvPicPr>
            <p:cNvPr id="5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9143999" cy="6842759"/>
            </a:xfrm>
            <a:prstGeom prst="rect">
              <a:avLst/>
            </a:prstGeom>
          </p:spPr>
        </p:pic>
        <p:sp>
          <p:nvSpPr>
            <p:cNvPr id="6" name="object 4"/>
            <p:cNvSpPr/>
            <p:nvPr/>
          </p:nvSpPr>
          <p:spPr>
            <a:xfrm>
              <a:off x="1" y="0"/>
              <a:ext cx="9143999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" y="6294119"/>
              <a:ext cx="9143999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899592" y="1797053"/>
            <a:ext cx="7560840" cy="26642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ФСН №30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Раздел IV. Деятельность медицинской организации по оказанию медицинской помощи в стационарных условиях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243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99393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337070" y="236705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spc="-35" dirty="0" err="1"/>
              <a:t>Таблица</a:t>
            </a:r>
            <a:r>
              <a:rPr sz="2400" spc="-5" dirty="0"/>
              <a:t> </a:t>
            </a:r>
            <a:r>
              <a:rPr lang="ru-RU" sz="2400" spc="-5" dirty="0" smtClean="0"/>
              <a:t>3100</a:t>
            </a:r>
            <a:r>
              <a:rPr sz="2400" spc="-5" dirty="0" smtClean="0"/>
              <a:t>.</a:t>
            </a:r>
            <a:r>
              <a:rPr sz="2400" spc="-10" dirty="0" smtClean="0"/>
              <a:t> </a:t>
            </a:r>
            <a:r>
              <a:rPr lang="ru-RU" sz="2400" spc="-10" dirty="0" smtClean="0"/>
              <a:t>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636" y="1196752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Койка - это  условная расчетная единица, отражающая возможность стационара лечебно-профилактического учреждения по размещению и лечению одного больного</a:t>
            </a:r>
          </a:p>
          <a:p>
            <a:endParaRPr lang="ru-RU" dirty="0" smtClean="0"/>
          </a:p>
          <a:p>
            <a:r>
              <a:rPr lang="ru-RU" dirty="0" smtClean="0"/>
              <a:t>Коечный фонд - койки, предназначенные для размещения пациента во время стационарного лечения</a:t>
            </a:r>
            <a:r>
              <a:rPr lang="ru-RU" dirty="0" smtClean="0"/>
              <a:t>.</a:t>
            </a:r>
            <a:r>
              <a:rPr lang="ru-RU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Койки делятся на фактические (сметные) и среднегодовые (фактически работающие в отчетном периоде), а также делятся по профилям (хирургический, терапевтический, педиатрический и др.)</a:t>
            </a:r>
            <a:endParaRPr lang="ru-RU" dirty="0" smtClean="0"/>
          </a:p>
          <a:p>
            <a:endParaRPr lang="ru-RU" dirty="0"/>
          </a:p>
          <a:p>
            <a:pPr algn="ctr"/>
            <a:r>
              <a:rPr lang="ru-RU" b="1" dirty="0" smtClean="0"/>
              <a:t>Среднегодовые койки указываются только в целых числах!</a:t>
            </a:r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436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8659" y="843242"/>
            <a:ext cx="80648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Таблица 3100 заполняется по данным учетной формы </a:t>
            </a:r>
            <a:r>
              <a:rPr lang="ru-RU" sz="2200" dirty="0"/>
              <a:t>№ 007/у-02 «Листок ежедневного учета движения пациентов и коечного фонда медицинской организации, оказывающей медицинскую помощь в стационарных условиях</a:t>
            </a:r>
            <a:r>
              <a:rPr lang="ru-RU" sz="2200" dirty="0" smtClean="0"/>
              <a:t>» (ведется в отделениях), </a:t>
            </a:r>
            <a:r>
              <a:rPr lang="ru-RU" sz="2200" dirty="0" smtClean="0"/>
              <a:t>и </a:t>
            </a:r>
            <a:r>
              <a:rPr lang="ru-RU" sz="2200" dirty="0" smtClean="0"/>
              <a:t>учетной формы </a:t>
            </a:r>
            <a:r>
              <a:rPr lang="ru-RU" sz="2200" dirty="0"/>
              <a:t>№ 016/у-02 «Сводная ведомость учета движения пациентов и коечного фонда медицинской организации, оказывающей медицинскую помощь в стационарных условиях» утвержденных </a:t>
            </a:r>
            <a:r>
              <a:rPr lang="ru-RU" sz="2200" dirty="0" smtClean="0"/>
              <a:t>приказом Минздрава России от 30.12.2002 № </a:t>
            </a:r>
            <a:r>
              <a:rPr lang="ru-RU" sz="2200" dirty="0" smtClean="0"/>
              <a:t>413. </a:t>
            </a:r>
          </a:p>
          <a:p>
            <a:endParaRPr lang="ru-RU" sz="2200" b="1" dirty="0"/>
          </a:p>
          <a:p>
            <a:r>
              <a:rPr lang="ru-RU" sz="2200" b="1" dirty="0" smtClean="0"/>
              <a:t>5 августа 2022 года вышел новый приказ  530н «Об утверждении унифицированных форм медицинской документации, используемых в медицинских организациях, оказывающих медицинскую помощь в стационарных условиях, в условиях дневного стационара», который вступает в силу с 1 марта 2023 года.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3478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20573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u="sng" dirty="0" smtClean="0"/>
              <a:t>Количество и структура коечного фонда утверждается органом исполнительной власти</a:t>
            </a:r>
            <a:r>
              <a:rPr lang="ru-RU" sz="2000" b="1" dirty="0" smtClean="0"/>
              <a:t> в сфере здравоохранения субъекта Российской Федерации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Коечный фонд медицинской организации указывается по состоянию на 31.12 отчетного года. </a:t>
            </a:r>
            <a:r>
              <a:rPr lang="ru-RU" sz="2000" u="sng" dirty="0" smtClean="0"/>
              <a:t>В общее количество не включаются койки санаторно-курортных организаций, санаторно-курортных отделений и койки дневных стационаров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Койки одноименного профиля, развернутые в различных отделениях медицинской организации </a:t>
            </a:r>
            <a:r>
              <a:rPr lang="ru-RU" sz="2000" u="sng" dirty="0" smtClean="0"/>
              <a:t>показываются суммарно одной строкой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Перепрофилирование</a:t>
            </a:r>
            <a:r>
              <a:rPr lang="ru-RU" sz="2000" dirty="0" smtClean="0"/>
              <a:t> коечного фонда производится </a:t>
            </a:r>
            <a:r>
              <a:rPr lang="ru-RU" sz="2000" b="1" dirty="0" smtClean="0"/>
              <a:t>по распоряжению руководителя </a:t>
            </a:r>
            <a:r>
              <a:rPr lang="ru-RU" sz="2000" dirty="0" smtClean="0"/>
              <a:t>медицинской организации, на основании анализа работы коечного фонда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dirty="0" smtClean="0"/>
              <a:t>Временные приставные койки, развернутые в коридорах и т.д. в количество сметных коек не входят, </a:t>
            </a:r>
            <a:r>
              <a:rPr lang="ru-RU" sz="2000" b="1" dirty="0" smtClean="0">
                <a:solidFill>
                  <a:srgbClr val="FF0000"/>
                </a:solidFill>
              </a:rPr>
              <a:t>а движение пациентов на них учитывается</a:t>
            </a:r>
          </a:p>
        </p:txBody>
      </p:sp>
    </p:spTree>
    <p:extLst>
      <p:ext uri="{BB962C8B-B14F-4D97-AF65-F5344CB8AC3E}">
        <p14:creationId xmlns:p14="http://schemas.microsoft.com/office/powerpoint/2010/main" val="24618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993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Таблица 2100. Работа врачей медицинской организации в амбулаторных условиях</vt:lpstr>
      <vt:lpstr>Таблица 2100. Работа врачей медицинской организации в амбулаторных условиях</vt:lpstr>
      <vt:lpstr>Презентация PowerPoint</vt:lpstr>
      <vt:lpstr>Таблица 2100. Работа врачей медицинской организации в амбулаторных условиях</vt:lpstr>
      <vt:lpstr>Презентация PowerPoint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Александровна Кандеева</dc:creator>
  <cp:lastModifiedBy>Алена Александровна Кандеева</cp:lastModifiedBy>
  <cp:revision>21</cp:revision>
  <dcterms:created xsi:type="dcterms:W3CDTF">2022-12-15T00:18:31Z</dcterms:created>
  <dcterms:modified xsi:type="dcterms:W3CDTF">2022-12-15T06:23:27Z</dcterms:modified>
</cp:coreProperties>
</file>