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3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72" y="-4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625600" y="3886200"/>
            <a:ext cx="9144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625600" y="5124450"/>
            <a:ext cx="9144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>
            <a:lvl1pPr>
              <a:defRPr sz="1400"/>
            </a:lvl1pPr>
          </a:lstStyle>
          <a:p>
            <a:fld id="{1D8BD707-D9CF-40AE-B4C6-C98DA3205C09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621536" y="6355080"/>
            <a:ext cx="1625600" cy="365760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206500" y="3648075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1219200" y="5048250"/>
            <a:ext cx="97536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1206500" y="3648075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1219200" y="5048250"/>
            <a:ext cx="3048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5814836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12/20/2022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5600" y="2971800"/>
            <a:ext cx="9144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27200" y="4267200"/>
            <a:ext cx="90424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26464" y="6355080"/>
            <a:ext cx="2027936" cy="365760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19200" y="2819400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219200" y="2819400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176264" y="1216152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285875"/>
            <a:ext cx="5386917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7601" y="1295400"/>
            <a:ext cx="5389033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6197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32800" y="304800"/>
            <a:ext cx="33528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432800" y="1219201"/>
            <a:ext cx="33528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5220033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406400" y="304800"/>
            <a:ext cx="7620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0856"/>
            <a:ext cx="109728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9600" y="1905000"/>
            <a:ext cx="109728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219200"/>
            <a:ext cx="109728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09600" y="500856"/>
            <a:ext cx="24384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109728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534400" y="6356350"/>
            <a:ext cx="3052064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864864" y="6356350"/>
            <a:ext cx="46736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6864" y="6356350"/>
            <a:ext cx="26416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609600" y="1143000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485389" y="2186576"/>
            <a:ext cx="7367905" cy="2149306"/>
          </a:xfrm>
          <a:prstGeom prst="rect">
            <a:avLst/>
          </a:prstGeom>
        </p:spPr>
        <p:txBody>
          <a:bodyPr vert="horz" wrap="square" lIns="0" tIns="337820" rIns="0" bIns="0" rtlCol="0">
            <a:spAutoFit/>
          </a:bodyPr>
          <a:lstStyle/>
          <a:p>
            <a:pPr marL="455295">
              <a:lnSpc>
                <a:spcPct val="100000"/>
              </a:lnSpc>
              <a:spcBef>
                <a:spcPts val="2660"/>
              </a:spcBef>
            </a:pPr>
            <a:r>
              <a:rPr sz="6000" spc="-110" dirty="0">
                <a:latin typeface="Times New Roman"/>
                <a:cs typeface="Times New Roman"/>
              </a:rPr>
              <a:t>Годовой</a:t>
            </a:r>
            <a:r>
              <a:rPr sz="6000" spc="-20" dirty="0">
                <a:latin typeface="Times New Roman"/>
                <a:cs typeface="Times New Roman"/>
              </a:rPr>
              <a:t> отчет </a:t>
            </a:r>
            <a:r>
              <a:rPr sz="6000" spc="-5" dirty="0">
                <a:latin typeface="Times New Roman"/>
                <a:cs typeface="Times New Roman"/>
              </a:rPr>
              <a:t>2022</a:t>
            </a:r>
            <a:endParaRPr sz="6000" dirty="0">
              <a:latin typeface="Times New Roman"/>
              <a:cs typeface="Times New Roman"/>
            </a:endParaRPr>
          </a:p>
          <a:p>
            <a:pPr marL="12065" marR="5080" algn="ctr">
              <a:lnSpc>
                <a:spcPts val="3400"/>
              </a:lnSpc>
              <a:spcBef>
                <a:spcPts val="140"/>
              </a:spcBef>
            </a:pPr>
            <a:r>
              <a:rPr sz="2000" b="1" spc="-10" dirty="0">
                <a:latin typeface="Times New Roman"/>
                <a:cs typeface="Times New Roman"/>
              </a:rPr>
              <a:t>Статистическая</a:t>
            </a:r>
            <a:r>
              <a:rPr sz="2000" b="1" spc="3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форма</a:t>
            </a:r>
            <a:r>
              <a:rPr sz="2000" b="1" spc="15" dirty="0">
                <a:latin typeface="Times New Roman"/>
                <a:cs typeface="Times New Roman"/>
              </a:rPr>
              <a:t> </a:t>
            </a:r>
            <a:r>
              <a:rPr sz="2000" b="1" spc="5" dirty="0">
                <a:latin typeface="Times New Roman"/>
                <a:cs typeface="Times New Roman"/>
              </a:rPr>
              <a:t>№57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«Сведения </a:t>
            </a:r>
            <a:r>
              <a:rPr sz="2000" b="1" dirty="0">
                <a:latin typeface="Times New Roman"/>
                <a:cs typeface="Times New Roman"/>
              </a:rPr>
              <a:t>о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травмах,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отравлениях </a:t>
            </a:r>
            <a:r>
              <a:rPr sz="2000" b="1" spc="-484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и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некоторых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других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последствиях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внешних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spc="-5" dirty="0" err="1">
                <a:latin typeface="Times New Roman"/>
                <a:cs typeface="Times New Roman"/>
              </a:rPr>
              <a:t>причин</a:t>
            </a:r>
            <a:r>
              <a:rPr sz="2000" b="1" spc="-5" dirty="0" smtClean="0">
                <a:latin typeface="Times New Roman"/>
                <a:cs typeface="Times New Roman"/>
              </a:rPr>
              <a:t>»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1237615" marR="5080" indent="-1225550">
              <a:lnSpc>
                <a:spcPts val="3890"/>
              </a:lnSpc>
              <a:spcBef>
                <a:spcPts val="590"/>
              </a:spcBef>
            </a:pPr>
            <a:r>
              <a:rPr dirty="0"/>
              <a:t>N 57 </a:t>
            </a:r>
            <a:r>
              <a:rPr spc="-10" dirty="0"/>
              <a:t>"Сведения </a:t>
            </a:r>
            <a:r>
              <a:rPr dirty="0"/>
              <a:t>о </a:t>
            </a:r>
            <a:r>
              <a:rPr spc="-5" dirty="0"/>
              <a:t>травмах, </a:t>
            </a:r>
            <a:r>
              <a:rPr spc="-10" dirty="0"/>
              <a:t>отравлениях </a:t>
            </a:r>
            <a:r>
              <a:rPr dirty="0"/>
              <a:t>и </a:t>
            </a:r>
            <a:r>
              <a:rPr spc="-35" dirty="0"/>
              <a:t>некоторых </a:t>
            </a:r>
            <a:r>
              <a:rPr spc="-885" dirty="0"/>
              <a:t> </a:t>
            </a:r>
            <a:r>
              <a:rPr spc="-10" dirty="0"/>
              <a:t>других</a:t>
            </a:r>
            <a:r>
              <a:rPr spc="-5" dirty="0"/>
              <a:t> </a:t>
            </a:r>
            <a:r>
              <a:rPr dirty="0"/>
              <a:t>последствиях</a:t>
            </a:r>
            <a:r>
              <a:rPr spc="-5" dirty="0"/>
              <a:t> </a:t>
            </a:r>
            <a:r>
              <a:rPr dirty="0"/>
              <a:t>внешних</a:t>
            </a:r>
            <a:r>
              <a:rPr spc="-20" dirty="0"/>
              <a:t> </a:t>
            </a:r>
            <a:r>
              <a:rPr dirty="0"/>
              <a:t>причин"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9" y="1684400"/>
            <a:ext cx="10358755" cy="4035425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 marR="5080" algn="just">
              <a:lnSpc>
                <a:spcPct val="90000"/>
              </a:lnSpc>
              <a:spcBef>
                <a:spcPts val="430"/>
              </a:spcBef>
              <a:buFont typeface="Arial MT"/>
              <a:buChar char="•"/>
              <a:tabLst>
                <a:tab pos="368300" algn="l"/>
              </a:tabLst>
            </a:pPr>
            <a:r>
              <a:rPr sz="2800" spc="-5" dirty="0">
                <a:latin typeface="Palatino Linotype"/>
                <a:cs typeface="Palatino Linotype"/>
              </a:rPr>
              <a:t>Сведения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о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травмах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и</a:t>
            </a:r>
            <a:r>
              <a:rPr sz="2800" dirty="0">
                <a:latin typeface="Palatino Linotype"/>
                <a:cs typeface="Palatino Linotype"/>
              </a:rPr>
              <a:t> отравлениях,</a:t>
            </a:r>
            <a:r>
              <a:rPr sz="2800" spc="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которые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послужили </a:t>
            </a:r>
            <a:r>
              <a:rPr sz="2800" spc="-68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причиной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смерти,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также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включаются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в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данный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отчет. 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Умершие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на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догоспитальном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этапе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и</a:t>
            </a:r>
            <a:r>
              <a:rPr sz="2800" dirty="0">
                <a:latin typeface="Palatino Linotype"/>
                <a:cs typeface="Palatino Linotype"/>
              </a:rPr>
              <a:t> погибшие</a:t>
            </a:r>
            <a:r>
              <a:rPr sz="2800" spc="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на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месте 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происшествия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регистрируются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бюро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судебно-медицинской </a:t>
            </a:r>
            <a:r>
              <a:rPr sz="2800" spc="-685" dirty="0">
                <a:latin typeface="Palatino Linotype"/>
                <a:cs typeface="Palatino Linotype"/>
              </a:rPr>
              <a:t> </a:t>
            </a:r>
            <a:r>
              <a:rPr sz="2800" spc="-10" dirty="0">
                <a:latin typeface="Palatino Linotype"/>
                <a:cs typeface="Palatino Linotype"/>
              </a:rPr>
              <a:t>экспертизы</a:t>
            </a:r>
            <a:r>
              <a:rPr sz="2800" spc="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и</a:t>
            </a:r>
            <a:r>
              <a:rPr sz="2800" spc="1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включаются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в</a:t>
            </a:r>
            <a:r>
              <a:rPr sz="2800" spc="10" dirty="0">
                <a:latin typeface="Palatino Linotype"/>
                <a:cs typeface="Palatino Linotype"/>
              </a:rPr>
              <a:t> </a:t>
            </a:r>
            <a:r>
              <a:rPr sz="2800" spc="-10" dirty="0">
                <a:latin typeface="Palatino Linotype"/>
                <a:cs typeface="Palatino Linotype"/>
              </a:rPr>
              <a:t>Форму.</a:t>
            </a:r>
            <a:endParaRPr sz="2800">
              <a:latin typeface="Palatino Linotype"/>
              <a:cs typeface="Palatino Linotype"/>
            </a:endParaRPr>
          </a:p>
          <a:p>
            <a:pPr marL="12700" marR="5080" algn="just">
              <a:lnSpc>
                <a:spcPct val="90000"/>
              </a:lnSpc>
              <a:spcBef>
                <a:spcPts val="994"/>
              </a:spcBef>
              <a:buFont typeface="Arial MT"/>
              <a:buChar char="•"/>
              <a:tabLst>
                <a:tab pos="368300" algn="l"/>
              </a:tabLst>
            </a:pPr>
            <a:r>
              <a:rPr sz="2800" spc="-10" dirty="0">
                <a:latin typeface="Palatino Linotype"/>
                <a:cs typeface="Palatino Linotype"/>
              </a:rPr>
              <a:t>Во </a:t>
            </a:r>
            <a:r>
              <a:rPr sz="2800" spc="-5" dirty="0">
                <a:latin typeface="Palatino Linotype"/>
                <a:cs typeface="Palatino Linotype"/>
              </a:rPr>
              <a:t>всех таблицах </a:t>
            </a:r>
            <a:r>
              <a:rPr sz="2800" spc="-10" dirty="0">
                <a:latin typeface="Palatino Linotype"/>
                <a:cs typeface="Palatino Linotype"/>
              </a:rPr>
              <a:t>Формы </a:t>
            </a:r>
            <a:r>
              <a:rPr sz="2800" spc="-5" dirty="0">
                <a:latin typeface="Palatino Linotype"/>
                <a:cs typeface="Palatino Linotype"/>
              </a:rPr>
              <a:t>в соответствующих строках </a:t>
            </a:r>
            <a:r>
              <a:rPr sz="2800" spc="-10" dirty="0">
                <a:latin typeface="Palatino Linotype"/>
                <a:cs typeface="Palatino Linotype"/>
              </a:rPr>
              <a:t>графы </a:t>
            </a:r>
            <a:r>
              <a:rPr sz="2800" spc="-5" dirty="0">
                <a:latin typeface="Palatino Linotype"/>
                <a:cs typeface="Palatino Linotype"/>
              </a:rPr>
              <a:t> 2</a:t>
            </a:r>
            <a:r>
              <a:rPr sz="2800" spc="65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перечислены</a:t>
            </a:r>
            <a:r>
              <a:rPr sz="2800" spc="65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коды</a:t>
            </a:r>
            <a:r>
              <a:rPr sz="2800" spc="65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блоков</a:t>
            </a:r>
            <a:r>
              <a:rPr sz="2800" spc="66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XIX</a:t>
            </a:r>
            <a:r>
              <a:rPr sz="2800" spc="64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класса</a:t>
            </a:r>
            <a:r>
              <a:rPr sz="2800" spc="67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МКБ-10,</a:t>
            </a:r>
            <a:r>
              <a:rPr sz="2800" spc="64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в</a:t>
            </a:r>
            <a:r>
              <a:rPr sz="2800" spc="67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которых </a:t>
            </a:r>
            <a:r>
              <a:rPr sz="2800" spc="-685" dirty="0">
                <a:latin typeface="Palatino Linotype"/>
                <a:cs typeface="Palatino Linotype"/>
              </a:rPr>
              <a:t> </a:t>
            </a:r>
            <a:r>
              <a:rPr sz="2800" dirty="0">
                <a:latin typeface="Palatino Linotype"/>
                <a:cs typeface="Palatino Linotype"/>
              </a:rPr>
              <a:t>выделены</a:t>
            </a:r>
            <a:r>
              <a:rPr sz="2800" spc="5" dirty="0">
                <a:latin typeface="Palatino Linotype"/>
                <a:cs typeface="Palatino Linotype"/>
              </a:rPr>
              <a:t> </a:t>
            </a:r>
            <a:r>
              <a:rPr sz="2800" spc="-10" dirty="0">
                <a:latin typeface="Palatino Linotype"/>
                <a:cs typeface="Palatino Linotype"/>
              </a:rPr>
              <a:t>некоторые</a:t>
            </a:r>
            <a:r>
              <a:rPr sz="2800" spc="-5" dirty="0">
                <a:latin typeface="Palatino Linotype"/>
                <a:cs typeface="Palatino Linotype"/>
              </a:rPr>
              <a:t> </a:t>
            </a:r>
            <a:r>
              <a:rPr sz="2800" spc="-10" dirty="0">
                <a:latin typeface="Palatino Linotype"/>
                <a:cs typeface="Palatino Linotype"/>
              </a:rPr>
              <a:t>наиболее</a:t>
            </a:r>
            <a:r>
              <a:rPr sz="2800" spc="-5" dirty="0">
                <a:latin typeface="Palatino Linotype"/>
                <a:cs typeface="Palatino Linotype"/>
              </a:rPr>
              <a:t> часто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встречающиеся 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нозологии. В </a:t>
            </a:r>
            <a:r>
              <a:rPr sz="2800" dirty="0">
                <a:latin typeface="Palatino Linotype"/>
                <a:cs typeface="Palatino Linotype"/>
              </a:rPr>
              <a:t>графах </a:t>
            </a:r>
            <a:r>
              <a:rPr sz="2800" spc="-5" dirty="0">
                <a:latin typeface="Palatino Linotype"/>
                <a:cs typeface="Palatino Linotype"/>
              </a:rPr>
              <a:t>4 - 20 таблиц </a:t>
            </a:r>
            <a:r>
              <a:rPr sz="2800" dirty="0">
                <a:latin typeface="Palatino Linotype"/>
                <a:cs typeface="Palatino Linotype"/>
              </a:rPr>
              <a:t>1000, </a:t>
            </a:r>
            <a:r>
              <a:rPr sz="2800" spc="-5" dirty="0">
                <a:latin typeface="Palatino Linotype"/>
                <a:cs typeface="Palatino Linotype"/>
              </a:rPr>
              <a:t>2000, </a:t>
            </a:r>
            <a:r>
              <a:rPr sz="2800" dirty="0">
                <a:latin typeface="Palatino Linotype"/>
                <a:cs typeface="Palatino Linotype"/>
              </a:rPr>
              <a:t>3000 </a:t>
            </a:r>
            <a:r>
              <a:rPr sz="2800" spc="-5" dirty="0">
                <a:latin typeface="Palatino Linotype"/>
                <a:cs typeface="Palatino Linotype"/>
              </a:rPr>
              <a:t>указаны 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внешние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причины</a:t>
            </a:r>
            <a:r>
              <a:rPr sz="2800" spc="2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заболеваемости</a:t>
            </a:r>
            <a:r>
              <a:rPr sz="2800" spc="1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и</a:t>
            </a:r>
            <a:r>
              <a:rPr sz="2800" spc="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смертности.</a:t>
            </a:r>
            <a:endParaRPr sz="28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1237615" marR="5080" indent="-1225550">
              <a:lnSpc>
                <a:spcPts val="3890"/>
              </a:lnSpc>
              <a:spcBef>
                <a:spcPts val="590"/>
              </a:spcBef>
            </a:pPr>
            <a:r>
              <a:rPr dirty="0"/>
              <a:t>N 57 </a:t>
            </a:r>
            <a:r>
              <a:rPr spc="-10" dirty="0"/>
              <a:t>"Сведения </a:t>
            </a:r>
            <a:r>
              <a:rPr dirty="0"/>
              <a:t>о </a:t>
            </a:r>
            <a:r>
              <a:rPr spc="-5" dirty="0"/>
              <a:t>травмах, </a:t>
            </a:r>
            <a:r>
              <a:rPr spc="-10" dirty="0"/>
              <a:t>отравлениях </a:t>
            </a:r>
            <a:r>
              <a:rPr dirty="0"/>
              <a:t>и </a:t>
            </a:r>
            <a:r>
              <a:rPr spc="-35" dirty="0"/>
              <a:t>некоторых </a:t>
            </a:r>
            <a:r>
              <a:rPr spc="-885" dirty="0"/>
              <a:t> </a:t>
            </a:r>
            <a:r>
              <a:rPr spc="-10" dirty="0"/>
              <a:t>других</a:t>
            </a:r>
            <a:r>
              <a:rPr spc="-5" dirty="0"/>
              <a:t> </a:t>
            </a:r>
            <a:r>
              <a:rPr dirty="0"/>
              <a:t>последствиях</a:t>
            </a:r>
            <a:r>
              <a:rPr spc="-5" dirty="0"/>
              <a:t> </a:t>
            </a:r>
            <a:r>
              <a:rPr dirty="0"/>
              <a:t>внешних</a:t>
            </a:r>
            <a:r>
              <a:rPr spc="-20" dirty="0"/>
              <a:t> </a:t>
            </a:r>
            <a:r>
              <a:rPr dirty="0"/>
              <a:t>причин"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9" y="1793189"/>
            <a:ext cx="10360660" cy="4164329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 marR="5080" algn="just">
              <a:lnSpc>
                <a:spcPct val="90000"/>
              </a:lnSpc>
              <a:spcBef>
                <a:spcPts val="434"/>
              </a:spcBef>
              <a:buFont typeface="Arial MT"/>
              <a:buChar char="•"/>
              <a:tabLst>
                <a:tab pos="554355" algn="l"/>
              </a:tabLst>
            </a:pPr>
            <a:r>
              <a:rPr sz="2800" spc="-5" dirty="0">
                <a:latin typeface="Palatino Linotype"/>
                <a:cs typeface="Palatino Linotype"/>
              </a:rPr>
              <a:t>Необходимо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обращать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внимание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на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соответствие </a:t>
            </a:r>
            <a:r>
              <a:rPr sz="2800" dirty="0">
                <a:latin typeface="Palatino Linotype"/>
                <a:cs typeface="Palatino Linotype"/>
              </a:rPr>
              <a:t> характера </a:t>
            </a:r>
            <a:r>
              <a:rPr sz="2800" spc="-5" dirty="0">
                <a:latin typeface="Palatino Linotype"/>
                <a:cs typeface="Palatino Linotype"/>
              </a:rPr>
              <a:t>травмы или отравления внешней причине (письмо </a:t>
            </a:r>
            <a:r>
              <a:rPr sz="2800" spc="-68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Минздравсоцразвития</a:t>
            </a:r>
            <a:r>
              <a:rPr sz="2800" spc="2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России</a:t>
            </a:r>
            <a:r>
              <a:rPr sz="2800" spc="1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от</a:t>
            </a:r>
            <a:r>
              <a:rPr sz="2800" spc="5" dirty="0">
                <a:latin typeface="Palatino Linotype"/>
                <a:cs typeface="Palatino Linotype"/>
              </a:rPr>
              <a:t> </a:t>
            </a:r>
            <a:r>
              <a:rPr sz="2800" dirty="0">
                <a:latin typeface="Palatino Linotype"/>
                <a:cs typeface="Palatino Linotype"/>
              </a:rPr>
              <a:t>30.09.2011</a:t>
            </a:r>
            <a:r>
              <a:rPr sz="2800" spc="-2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N</a:t>
            </a:r>
            <a:r>
              <a:rPr sz="2800" spc="10" dirty="0">
                <a:latin typeface="Palatino Linotype"/>
                <a:cs typeface="Palatino Linotype"/>
              </a:rPr>
              <a:t> </a:t>
            </a:r>
            <a:r>
              <a:rPr sz="2800" dirty="0">
                <a:latin typeface="Palatino Linotype"/>
                <a:cs typeface="Palatino Linotype"/>
              </a:rPr>
              <a:t>14-9/10/2-9696).</a:t>
            </a:r>
            <a:endParaRPr sz="2800">
              <a:latin typeface="Palatino Linotype"/>
              <a:cs typeface="Palatino Linotype"/>
            </a:endParaRPr>
          </a:p>
          <a:p>
            <a:pPr marL="12700" marR="5080" algn="just">
              <a:lnSpc>
                <a:spcPct val="90000"/>
              </a:lnSpc>
              <a:spcBef>
                <a:spcPts val="994"/>
              </a:spcBef>
              <a:buFont typeface="Arial MT"/>
              <a:buChar char="•"/>
              <a:tabLst>
                <a:tab pos="554355" algn="l"/>
              </a:tabLst>
            </a:pPr>
            <a:r>
              <a:rPr sz="2800" spc="-5" dirty="0">
                <a:latin typeface="Palatino Linotype"/>
                <a:cs typeface="Palatino Linotype"/>
              </a:rPr>
              <a:t>Для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сопоставления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с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данными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ГИБДД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используются 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данные </a:t>
            </a:r>
            <a:r>
              <a:rPr sz="2800" spc="-10" dirty="0">
                <a:latin typeface="Palatino Linotype"/>
                <a:cs typeface="Palatino Linotype"/>
              </a:rPr>
              <a:t>графы </a:t>
            </a:r>
            <a:r>
              <a:rPr sz="2800" spc="-5" dirty="0">
                <a:latin typeface="Palatino Linotype"/>
                <a:cs typeface="Palatino Linotype"/>
              </a:rPr>
              <a:t>6 (дорожно-транспортные несчастные </a:t>
            </a:r>
            <a:r>
              <a:rPr sz="2800" dirty="0">
                <a:latin typeface="Palatino Linotype"/>
                <a:cs typeface="Palatino Linotype"/>
              </a:rPr>
              <a:t>случаи, </a:t>
            </a:r>
            <a:r>
              <a:rPr sz="2800" spc="5" dirty="0">
                <a:latin typeface="Palatino Linotype"/>
                <a:cs typeface="Palatino Linotype"/>
              </a:rPr>
              <a:t> </a:t>
            </a:r>
            <a:r>
              <a:rPr sz="2800" dirty="0">
                <a:latin typeface="Palatino Linotype"/>
                <a:cs typeface="Palatino Linotype"/>
              </a:rPr>
              <a:t>или    </a:t>
            </a:r>
            <a:r>
              <a:rPr sz="2800" spc="37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ДТП),</a:t>
            </a:r>
            <a:r>
              <a:rPr sz="2800" spc="819" dirty="0">
                <a:latin typeface="Palatino Linotype"/>
                <a:cs typeface="Palatino Linotype"/>
              </a:rPr>
              <a:t>   </a:t>
            </a:r>
            <a:r>
              <a:rPr sz="2800" spc="-5" dirty="0">
                <a:latin typeface="Palatino Linotype"/>
                <a:cs typeface="Palatino Linotype"/>
              </a:rPr>
              <a:t>коды</a:t>
            </a:r>
            <a:r>
              <a:rPr sz="2800" spc="819" dirty="0">
                <a:latin typeface="Palatino Linotype"/>
                <a:cs typeface="Palatino Linotype"/>
              </a:rPr>
              <a:t>   </a:t>
            </a:r>
            <a:r>
              <a:rPr sz="2800" spc="-5" dirty="0">
                <a:latin typeface="Palatino Linotype"/>
                <a:cs typeface="Palatino Linotype"/>
              </a:rPr>
              <a:t>состояний</a:t>
            </a:r>
            <a:r>
              <a:rPr sz="2800" spc="819" dirty="0">
                <a:latin typeface="Palatino Linotype"/>
                <a:cs typeface="Palatino Linotype"/>
              </a:rPr>
              <a:t>   </a:t>
            </a:r>
            <a:r>
              <a:rPr sz="2800" spc="-5" dirty="0">
                <a:latin typeface="Palatino Linotype"/>
                <a:cs typeface="Palatino Linotype"/>
              </a:rPr>
              <a:t>которых</a:t>
            </a:r>
            <a:r>
              <a:rPr sz="2800" spc="819" dirty="0">
                <a:latin typeface="Palatino Linotype"/>
                <a:cs typeface="Palatino Linotype"/>
              </a:rPr>
              <a:t>   </a:t>
            </a:r>
            <a:r>
              <a:rPr sz="2800" spc="-5" dirty="0">
                <a:latin typeface="Palatino Linotype"/>
                <a:cs typeface="Palatino Linotype"/>
              </a:rPr>
              <a:t>приведены </a:t>
            </a:r>
            <a:r>
              <a:rPr sz="2800" spc="-69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в</a:t>
            </a:r>
            <a:r>
              <a:rPr sz="2800" spc="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примечании.</a:t>
            </a:r>
            <a:endParaRPr sz="2800">
              <a:latin typeface="Palatino Linotype"/>
              <a:cs typeface="Palatino Linotype"/>
            </a:endParaRPr>
          </a:p>
          <a:p>
            <a:pPr marL="12700" marR="5715" algn="just">
              <a:lnSpc>
                <a:spcPts val="3020"/>
              </a:lnSpc>
              <a:spcBef>
                <a:spcPts val="1060"/>
              </a:spcBef>
              <a:buFont typeface="Arial MT"/>
              <a:buChar char="•"/>
              <a:tabLst>
                <a:tab pos="554355" algn="l"/>
              </a:tabLst>
            </a:pPr>
            <a:r>
              <a:rPr sz="2800" spc="-5" dirty="0">
                <a:latin typeface="Palatino Linotype"/>
                <a:cs typeface="Palatino Linotype"/>
              </a:rPr>
              <a:t>Графоклетки, в случаях, когда коды характера травмы или </a:t>
            </a:r>
            <a:r>
              <a:rPr sz="2800" spc="-685" dirty="0">
                <a:latin typeface="Palatino Linotype"/>
                <a:cs typeface="Palatino Linotype"/>
              </a:rPr>
              <a:t> </a:t>
            </a:r>
            <a:r>
              <a:rPr sz="2800" dirty="0">
                <a:latin typeface="Palatino Linotype"/>
                <a:cs typeface="Palatino Linotype"/>
              </a:rPr>
              <a:t>отравления </a:t>
            </a:r>
            <a:r>
              <a:rPr sz="2800" spc="-5" dirty="0">
                <a:latin typeface="Palatino Linotype"/>
                <a:cs typeface="Palatino Linotype"/>
              </a:rPr>
              <a:t>не соответствуют внешней причине, закрещены и </a:t>
            </a:r>
            <a:r>
              <a:rPr sz="2800" spc="-68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не</a:t>
            </a:r>
            <a:r>
              <a:rPr sz="2800" spc="-1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заполняются.</a:t>
            </a:r>
            <a:endParaRPr sz="28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1237615" marR="5080" indent="-1225550">
              <a:lnSpc>
                <a:spcPts val="3890"/>
              </a:lnSpc>
              <a:spcBef>
                <a:spcPts val="590"/>
              </a:spcBef>
            </a:pPr>
            <a:r>
              <a:rPr dirty="0"/>
              <a:t>N 57 </a:t>
            </a:r>
            <a:r>
              <a:rPr spc="-10" dirty="0"/>
              <a:t>"Сведения </a:t>
            </a:r>
            <a:r>
              <a:rPr dirty="0"/>
              <a:t>о </a:t>
            </a:r>
            <a:r>
              <a:rPr spc="-5" dirty="0"/>
              <a:t>травмах, </a:t>
            </a:r>
            <a:r>
              <a:rPr spc="-10" dirty="0"/>
              <a:t>отравлениях </a:t>
            </a:r>
            <a:r>
              <a:rPr dirty="0"/>
              <a:t>и </a:t>
            </a:r>
            <a:r>
              <a:rPr spc="-35" dirty="0"/>
              <a:t>некоторых </a:t>
            </a:r>
            <a:r>
              <a:rPr spc="-885" dirty="0"/>
              <a:t> </a:t>
            </a:r>
            <a:r>
              <a:rPr spc="-10" dirty="0"/>
              <a:t>других</a:t>
            </a:r>
            <a:r>
              <a:rPr spc="-5" dirty="0"/>
              <a:t> </a:t>
            </a:r>
            <a:r>
              <a:rPr dirty="0"/>
              <a:t>последствиях</a:t>
            </a:r>
            <a:r>
              <a:rPr spc="-5" dirty="0"/>
              <a:t> </a:t>
            </a:r>
            <a:r>
              <a:rPr dirty="0"/>
              <a:t>внешних</a:t>
            </a:r>
            <a:r>
              <a:rPr spc="-20" dirty="0"/>
              <a:t> </a:t>
            </a:r>
            <a:r>
              <a:rPr dirty="0"/>
              <a:t>причин"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9" y="1765757"/>
            <a:ext cx="10360660" cy="4165600"/>
          </a:xfrm>
          <a:prstGeom prst="rect">
            <a:avLst/>
          </a:prstGeom>
        </p:spPr>
        <p:txBody>
          <a:bodyPr vert="horz" wrap="square" lIns="0" tIns="92710" rIns="0" bIns="0" rtlCol="0">
            <a:spAutoFit/>
          </a:bodyPr>
          <a:lstStyle/>
          <a:p>
            <a:pPr marL="12700" marR="5080" algn="just">
              <a:lnSpc>
                <a:spcPct val="80000"/>
              </a:lnSpc>
              <a:spcBef>
                <a:spcPts val="730"/>
              </a:spcBef>
              <a:buFont typeface="Arial MT"/>
              <a:buChar char="•"/>
              <a:tabLst>
                <a:tab pos="466090" algn="l"/>
              </a:tabLst>
            </a:pPr>
            <a:r>
              <a:rPr sz="2600" spc="-5" dirty="0">
                <a:latin typeface="Palatino Linotype"/>
                <a:cs typeface="Palatino Linotype"/>
              </a:rPr>
              <a:t>Данные</a:t>
            </a:r>
            <a:r>
              <a:rPr sz="260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графы</a:t>
            </a:r>
            <a:r>
              <a:rPr sz="2600" dirty="0">
                <a:latin typeface="Palatino Linotype"/>
                <a:cs typeface="Palatino Linotype"/>
              </a:rPr>
              <a:t> 4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таблиц</a:t>
            </a:r>
            <a:r>
              <a:rPr sz="260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Формы</a:t>
            </a:r>
            <a:r>
              <a:rPr sz="260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должны</a:t>
            </a:r>
            <a:r>
              <a:rPr sz="260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соответствовать </a:t>
            </a:r>
            <a:r>
              <a:rPr sz="2600" dirty="0">
                <a:latin typeface="Palatino Linotype"/>
                <a:cs typeface="Palatino Linotype"/>
              </a:rPr>
              <a:t> соответствующим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строкам</a:t>
            </a:r>
            <a:r>
              <a:rPr sz="260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графы</a:t>
            </a:r>
            <a:r>
              <a:rPr sz="2600" dirty="0">
                <a:latin typeface="Palatino Linotype"/>
                <a:cs typeface="Palatino Linotype"/>
              </a:rPr>
              <a:t> 7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"с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впервые</a:t>
            </a:r>
            <a:r>
              <a:rPr sz="2600" dirty="0">
                <a:latin typeface="Palatino Linotype"/>
                <a:cs typeface="Palatino Linotype"/>
              </a:rPr>
              <a:t> в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жизни </a:t>
            </a:r>
            <a:r>
              <a:rPr sz="260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установленным</a:t>
            </a:r>
            <a:r>
              <a:rPr sz="2600" dirty="0">
                <a:latin typeface="Palatino Linotype"/>
                <a:cs typeface="Palatino Linotype"/>
              </a:rPr>
              <a:t> </a:t>
            </a:r>
            <a:r>
              <a:rPr sz="2600" spc="-10" dirty="0">
                <a:latin typeface="Palatino Linotype"/>
                <a:cs typeface="Palatino Linotype"/>
              </a:rPr>
              <a:t>диагнозом"</a:t>
            </a:r>
            <a:r>
              <a:rPr sz="2600" spc="-5" dirty="0">
                <a:latin typeface="Palatino Linotype"/>
                <a:cs typeface="Palatino Linotype"/>
              </a:rPr>
              <a:t> </a:t>
            </a:r>
            <a:r>
              <a:rPr sz="2600" spc="-10" dirty="0">
                <a:latin typeface="Palatino Linotype"/>
                <a:cs typeface="Palatino Linotype"/>
              </a:rPr>
              <a:t>таблиц</a:t>
            </a:r>
            <a:r>
              <a:rPr sz="2600" spc="-5" dirty="0">
                <a:latin typeface="Palatino Linotype"/>
                <a:cs typeface="Palatino Linotype"/>
              </a:rPr>
              <a:t> формы</a:t>
            </a:r>
            <a:r>
              <a:rPr sz="260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федерального </a:t>
            </a:r>
            <a:r>
              <a:rPr sz="2600" dirty="0">
                <a:latin typeface="Palatino Linotype"/>
                <a:cs typeface="Palatino Linotype"/>
              </a:rPr>
              <a:t> статистического</a:t>
            </a:r>
            <a:r>
              <a:rPr sz="2600" spc="-4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наблюдения</a:t>
            </a:r>
            <a:r>
              <a:rPr sz="2600" spc="-30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N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12</a:t>
            </a:r>
            <a:r>
              <a:rPr sz="2600" spc="-20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(1000,</a:t>
            </a:r>
            <a:r>
              <a:rPr sz="2600" spc="-30" dirty="0">
                <a:latin typeface="Palatino Linotype"/>
                <a:cs typeface="Palatino Linotype"/>
              </a:rPr>
              <a:t> </a:t>
            </a:r>
            <a:r>
              <a:rPr sz="2600" spc="5" dirty="0">
                <a:latin typeface="Palatino Linotype"/>
                <a:cs typeface="Palatino Linotype"/>
              </a:rPr>
              <a:t>2000,</a:t>
            </a:r>
            <a:r>
              <a:rPr sz="2600" spc="-30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3000).</a:t>
            </a:r>
            <a:endParaRPr sz="2600">
              <a:latin typeface="Palatino Linotype"/>
              <a:cs typeface="Palatino Linotype"/>
            </a:endParaRPr>
          </a:p>
          <a:p>
            <a:pPr marL="12700" marR="5080" algn="just">
              <a:lnSpc>
                <a:spcPct val="80000"/>
              </a:lnSpc>
              <a:spcBef>
                <a:spcPts val="994"/>
              </a:spcBef>
              <a:buFont typeface="Arial MT"/>
              <a:buChar char="•"/>
              <a:tabLst>
                <a:tab pos="466090" algn="l"/>
              </a:tabLst>
            </a:pPr>
            <a:r>
              <a:rPr sz="2600" dirty="0">
                <a:latin typeface="Palatino Linotype"/>
                <a:cs typeface="Palatino Linotype"/>
              </a:rPr>
              <a:t>В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таблицах</a:t>
            </a:r>
            <a:r>
              <a:rPr sz="2600" dirty="0">
                <a:latin typeface="Palatino Linotype"/>
                <a:cs typeface="Palatino Linotype"/>
              </a:rPr>
              <a:t> 1000,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2000</a:t>
            </a:r>
            <a:r>
              <a:rPr sz="2600" dirty="0">
                <a:latin typeface="Palatino Linotype"/>
                <a:cs typeface="Palatino Linotype"/>
              </a:rPr>
              <a:t> и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3000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Формы</a:t>
            </a:r>
            <a:r>
              <a:rPr sz="2600" dirty="0">
                <a:latin typeface="Palatino Linotype"/>
                <a:cs typeface="Palatino Linotype"/>
              </a:rPr>
              <a:t> сумма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строк, </a:t>
            </a:r>
            <a:r>
              <a:rPr sz="2600" dirty="0">
                <a:latin typeface="Palatino Linotype"/>
                <a:cs typeface="Palatino Linotype"/>
              </a:rPr>
              <a:t> соответствующих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названиям</a:t>
            </a:r>
            <a:r>
              <a:rPr sz="260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блоков</a:t>
            </a:r>
            <a:r>
              <a:rPr sz="260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травм</a:t>
            </a:r>
            <a:r>
              <a:rPr sz="2600" dirty="0">
                <a:latin typeface="Palatino Linotype"/>
                <a:cs typeface="Palatino Linotype"/>
              </a:rPr>
              <a:t> и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отравлений </a:t>
            </a:r>
            <a:r>
              <a:rPr sz="2600" dirty="0">
                <a:latin typeface="Palatino Linotype"/>
                <a:cs typeface="Palatino Linotype"/>
              </a:rPr>
              <a:t> (выделены </a:t>
            </a:r>
            <a:r>
              <a:rPr sz="2600" spc="-5" dirty="0">
                <a:latin typeface="Palatino Linotype"/>
                <a:cs typeface="Palatino Linotype"/>
              </a:rPr>
              <a:t>жирным шрифтом) </a:t>
            </a:r>
            <a:r>
              <a:rPr sz="2600" dirty="0">
                <a:latin typeface="Palatino Linotype"/>
                <a:cs typeface="Palatino Linotype"/>
              </a:rPr>
              <a:t>по всем </a:t>
            </a:r>
            <a:r>
              <a:rPr sz="2600" spc="-5" dirty="0">
                <a:latin typeface="Palatino Linotype"/>
                <a:cs typeface="Palatino Linotype"/>
              </a:rPr>
              <a:t>графам должна равняться </a:t>
            </a:r>
            <a:r>
              <a:rPr sz="2600" dirty="0">
                <a:latin typeface="Palatino Linotype"/>
                <a:cs typeface="Palatino Linotype"/>
              </a:rPr>
              <a:t> строке 1, </a:t>
            </a:r>
            <a:r>
              <a:rPr sz="2600" spc="-5" dirty="0">
                <a:latin typeface="Palatino Linotype"/>
                <a:cs typeface="Palatino Linotype"/>
              </a:rPr>
              <a:t>или быть </a:t>
            </a:r>
            <a:r>
              <a:rPr sz="2600" dirty="0">
                <a:latin typeface="Palatino Linotype"/>
                <a:cs typeface="Palatino Linotype"/>
              </a:rPr>
              <a:t>меньше ее </a:t>
            </a:r>
            <a:r>
              <a:rPr sz="2600" spc="-5" dirty="0">
                <a:latin typeface="Palatino Linotype"/>
                <a:cs typeface="Palatino Linotype"/>
              </a:rPr>
              <a:t>за счет наличия сведений </a:t>
            </a:r>
            <a:r>
              <a:rPr sz="2600" dirty="0">
                <a:latin typeface="Palatino Linotype"/>
                <a:cs typeface="Palatino Linotype"/>
              </a:rPr>
              <a:t>по </a:t>
            </a:r>
            <a:r>
              <a:rPr sz="2600" spc="-5" dirty="0">
                <a:latin typeface="Palatino Linotype"/>
                <a:cs typeface="Palatino Linotype"/>
              </a:rPr>
              <a:t>блоку </a:t>
            </a:r>
            <a:r>
              <a:rPr sz="2600" dirty="0">
                <a:latin typeface="Palatino Linotype"/>
                <a:cs typeface="Palatino Linotype"/>
              </a:rPr>
              <a:t> T79</a:t>
            </a:r>
            <a:r>
              <a:rPr sz="2600" spc="65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"Некоторые</a:t>
            </a:r>
            <a:r>
              <a:rPr sz="2600" spc="64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ранние</a:t>
            </a:r>
            <a:r>
              <a:rPr sz="2600" spc="128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осложнения</a:t>
            </a:r>
            <a:r>
              <a:rPr sz="2600" spc="128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травм",</a:t>
            </a:r>
            <a:r>
              <a:rPr sz="2600" spc="650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не   </a:t>
            </a:r>
            <a:r>
              <a:rPr sz="2600" spc="-5" dirty="0">
                <a:latin typeface="Palatino Linotype"/>
                <a:cs typeface="Palatino Linotype"/>
              </a:rPr>
              <a:t>включенному </a:t>
            </a:r>
            <a:r>
              <a:rPr sz="2600" spc="-63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в</a:t>
            </a:r>
            <a:r>
              <a:rPr sz="2600" spc="-10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таблицы</a:t>
            </a:r>
            <a:r>
              <a:rPr sz="2600" spc="-20" dirty="0">
                <a:latin typeface="Palatino Linotype"/>
                <a:cs typeface="Palatino Linotype"/>
              </a:rPr>
              <a:t> </a:t>
            </a:r>
            <a:r>
              <a:rPr sz="2600" spc="5" dirty="0">
                <a:latin typeface="Palatino Linotype"/>
                <a:cs typeface="Palatino Linotype"/>
              </a:rPr>
              <a:t>1000,</a:t>
            </a:r>
            <a:r>
              <a:rPr sz="2600" spc="-30" dirty="0">
                <a:latin typeface="Palatino Linotype"/>
                <a:cs typeface="Palatino Linotype"/>
              </a:rPr>
              <a:t> </a:t>
            </a:r>
            <a:r>
              <a:rPr sz="2600" spc="5" dirty="0">
                <a:latin typeface="Palatino Linotype"/>
                <a:cs typeface="Palatino Linotype"/>
              </a:rPr>
              <a:t>2000</a:t>
            </a:r>
            <a:r>
              <a:rPr sz="2600" spc="-3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и</a:t>
            </a:r>
            <a:r>
              <a:rPr sz="2600" spc="-10" dirty="0">
                <a:latin typeface="Palatino Linotype"/>
                <a:cs typeface="Palatino Linotype"/>
              </a:rPr>
              <a:t> </a:t>
            </a:r>
            <a:r>
              <a:rPr sz="2600" spc="5" dirty="0">
                <a:latin typeface="Palatino Linotype"/>
                <a:cs typeface="Palatino Linotype"/>
              </a:rPr>
              <a:t>3000</a:t>
            </a:r>
            <a:r>
              <a:rPr sz="2600" spc="-3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Формы.</a:t>
            </a:r>
            <a:endParaRPr sz="2600">
              <a:latin typeface="Palatino Linotype"/>
              <a:cs typeface="Palatino Linotype"/>
            </a:endParaRPr>
          </a:p>
          <a:p>
            <a:pPr marL="12700" marR="6350" algn="just">
              <a:lnSpc>
                <a:spcPct val="80000"/>
              </a:lnSpc>
              <a:spcBef>
                <a:spcPts val="1010"/>
              </a:spcBef>
              <a:buFont typeface="Arial MT"/>
              <a:buChar char="•"/>
              <a:tabLst>
                <a:tab pos="466090" algn="l"/>
              </a:tabLst>
            </a:pPr>
            <a:r>
              <a:rPr sz="2600" spc="-5" dirty="0">
                <a:latin typeface="Palatino Linotype"/>
                <a:cs typeface="Palatino Linotype"/>
              </a:rPr>
              <a:t>Данные </a:t>
            </a:r>
            <a:r>
              <a:rPr sz="2600" dirty="0">
                <a:latin typeface="Palatino Linotype"/>
                <a:cs typeface="Palatino Linotype"/>
              </a:rPr>
              <a:t>каждой </a:t>
            </a:r>
            <a:r>
              <a:rPr sz="2600" spc="-10" dirty="0">
                <a:latin typeface="Palatino Linotype"/>
                <a:cs typeface="Palatino Linotype"/>
              </a:rPr>
              <a:t>строки </a:t>
            </a:r>
            <a:r>
              <a:rPr sz="2600" dirty="0">
                <a:latin typeface="Palatino Linotype"/>
                <a:cs typeface="Palatino Linotype"/>
              </a:rPr>
              <a:t>по </a:t>
            </a:r>
            <a:r>
              <a:rPr sz="2600" spc="-5" dirty="0">
                <a:latin typeface="Palatino Linotype"/>
                <a:cs typeface="Palatino Linotype"/>
              </a:rPr>
              <a:t>графе </a:t>
            </a:r>
            <a:r>
              <a:rPr sz="2600" dirty="0">
                <a:latin typeface="Palatino Linotype"/>
                <a:cs typeface="Palatino Linotype"/>
              </a:rPr>
              <a:t>4 </a:t>
            </a:r>
            <a:r>
              <a:rPr sz="2600" spc="-5" dirty="0">
                <a:latin typeface="Palatino Linotype"/>
                <a:cs typeface="Palatino Linotype"/>
              </a:rPr>
              <a:t>должны </a:t>
            </a:r>
            <a:r>
              <a:rPr sz="2600" spc="-10" dirty="0">
                <a:latin typeface="Palatino Linotype"/>
                <a:cs typeface="Palatino Linotype"/>
              </a:rPr>
              <a:t>равняться </a:t>
            </a:r>
            <a:r>
              <a:rPr sz="2600" dirty="0">
                <a:latin typeface="Palatino Linotype"/>
                <a:cs typeface="Palatino Linotype"/>
              </a:rPr>
              <a:t>сумме 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соответствующих</a:t>
            </a:r>
            <a:r>
              <a:rPr sz="2600" spc="-6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строк</a:t>
            </a:r>
            <a:r>
              <a:rPr sz="2600" dirty="0">
                <a:latin typeface="Palatino Linotype"/>
                <a:cs typeface="Palatino Linotype"/>
              </a:rPr>
              <a:t> по</a:t>
            </a:r>
            <a:r>
              <a:rPr sz="2600" spc="-2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графам</a:t>
            </a:r>
            <a:r>
              <a:rPr sz="2600" spc="-10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5,</a:t>
            </a:r>
            <a:r>
              <a:rPr sz="2600" spc="-10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7,</a:t>
            </a:r>
            <a:r>
              <a:rPr sz="2600" spc="-2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13,</a:t>
            </a:r>
            <a:r>
              <a:rPr sz="2600" spc="-20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16</a:t>
            </a:r>
            <a:r>
              <a:rPr sz="2600" spc="-10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-</a:t>
            </a:r>
            <a:r>
              <a:rPr sz="2600" spc="-10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20.</a:t>
            </a:r>
            <a:endParaRPr sz="26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3333" y="1365631"/>
            <a:ext cx="10725785" cy="2270125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 marR="5080" indent="541020" algn="just">
              <a:lnSpc>
                <a:spcPct val="90000"/>
              </a:lnSpc>
              <a:spcBef>
                <a:spcPts val="484"/>
              </a:spcBef>
            </a:pPr>
            <a:r>
              <a:rPr sz="3200" spc="-5" dirty="0">
                <a:latin typeface="Palatino Linotype"/>
                <a:cs typeface="Palatino Linotype"/>
              </a:rPr>
              <a:t>Нарушение порядка представления </a:t>
            </a:r>
            <a:r>
              <a:rPr sz="3200" dirty="0">
                <a:latin typeface="Palatino Linotype"/>
                <a:cs typeface="Palatino Linotype"/>
              </a:rPr>
              <a:t>статистической </a:t>
            </a:r>
            <a:r>
              <a:rPr sz="3200" spc="5" dirty="0">
                <a:latin typeface="Palatino Linotype"/>
                <a:cs typeface="Palatino Linotype"/>
              </a:rPr>
              <a:t> </a:t>
            </a:r>
            <a:r>
              <a:rPr sz="3200" spc="-5" dirty="0">
                <a:latin typeface="Palatino Linotype"/>
                <a:cs typeface="Palatino Linotype"/>
              </a:rPr>
              <a:t>информации,</a:t>
            </a:r>
            <a:r>
              <a:rPr sz="3200" dirty="0">
                <a:latin typeface="Palatino Linotype"/>
                <a:cs typeface="Palatino Linotype"/>
              </a:rPr>
              <a:t> а</a:t>
            </a:r>
            <a:r>
              <a:rPr sz="3200" spc="5" dirty="0">
                <a:latin typeface="Palatino Linotype"/>
                <a:cs typeface="Palatino Linotype"/>
              </a:rPr>
              <a:t> </a:t>
            </a:r>
            <a:r>
              <a:rPr sz="3200" spc="-5" dirty="0">
                <a:latin typeface="Palatino Linotype"/>
                <a:cs typeface="Palatino Linotype"/>
              </a:rPr>
              <a:t>равно</a:t>
            </a:r>
            <a:r>
              <a:rPr sz="3200" dirty="0">
                <a:latin typeface="Palatino Linotype"/>
                <a:cs typeface="Palatino Linotype"/>
              </a:rPr>
              <a:t> представление</a:t>
            </a:r>
            <a:r>
              <a:rPr sz="3200" spc="5" dirty="0">
                <a:latin typeface="Palatino Linotype"/>
                <a:cs typeface="Palatino Linotype"/>
              </a:rPr>
              <a:t> </a:t>
            </a:r>
            <a:r>
              <a:rPr sz="3200" spc="-5" dirty="0">
                <a:latin typeface="Palatino Linotype"/>
                <a:cs typeface="Palatino Linotype"/>
              </a:rPr>
              <a:t>недостоверной </a:t>
            </a:r>
            <a:r>
              <a:rPr sz="3200" dirty="0">
                <a:latin typeface="Palatino Linotype"/>
                <a:cs typeface="Palatino Linotype"/>
              </a:rPr>
              <a:t> статистической</a:t>
            </a:r>
            <a:r>
              <a:rPr sz="3200" spc="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информации</a:t>
            </a:r>
            <a:r>
              <a:rPr sz="3200" spc="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влечет</a:t>
            </a:r>
            <a:r>
              <a:rPr sz="3200" spc="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ответственность, </a:t>
            </a:r>
            <a:r>
              <a:rPr sz="3200" spc="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установленную</a:t>
            </a:r>
            <a:r>
              <a:rPr sz="3200" spc="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статьей</a:t>
            </a:r>
            <a:r>
              <a:rPr sz="3200" spc="5" dirty="0">
                <a:latin typeface="Palatino Linotype"/>
                <a:cs typeface="Palatino Linotype"/>
              </a:rPr>
              <a:t> </a:t>
            </a:r>
            <a:r>
              <a:rPr sz="3200" spc="-5" dirty="0">
                <a:latin typeface="Palatino Linotype"/>
                <a:cs typeface="Palatino Linotype"/>
              </a:rPr>
              <a:t>13.19</a:t>
            </a:r>
            <a:r>
              <a:rPr sz="3200" dirty="0">
                <a:latin typeface="Palatino Linotype"/>
                <a:cs typeface="Palatino Linotype"/>
              </a:rPr>
              <a:t> </a:t>
            </a:r>
            <a:r>
              <a:rPr sz="3200" spc="-5" dirty="0">
                <a:latin typeface="Palatino Linotype"/>
                <a:cs typeface="Palatino Linotype"/>
              </a:rPr>
              <a:t>Кодекса</a:t>
            </a:r>
            <a:r>
              <a:rPr sz="3200" dirty="0">
                <a:latin typeface="Palatino Linotype"/>
                <a:cs typeface="Palatino Linotype"/>
              </a:rPr>
              <a:t> Российской </a:t>
            </a:r>
            <a:r>
              <a:rPr sz="3200" spc="-785" dirty="0">
                <a:latin typeface="Palatino Linotype"/>
                <a:cs typeface="Palatino Linotype"/>
              </a:rPr>
              <a:t> </a:t>
            </a:r>
            <a:r>
              <a:rPr sz="3200" spc="-5" dirty="0">
                <a:latin typeface="Palatino Linotype"/>
                <a:cs typeface="Palatino Linotype"/>
              </a:rPr>
              <a:t>Федерации</a:t>
            </a:r>
            <a:r>
              <a:rPr sz="3200" spc="235" dirty="0">
                <a:latin typeface="Palatino Linotype"/>
                <a:cs typeface="Palatino Linotype"/>
              </a:rPr>
              <a:t> </a:t>
            </a:r>
            <a:r>
              <a:rPr sz="3200" spc="-5" dirty="0">
                <a:latin typeface="Palatino Linotype"/>
                <a:cs typeface="Palatino Linotype"/>
              </a:rPr>
              <a:t>об</a:t>
            </a:r>
            <a:r>
              <a:rPr sz="3200" spc="200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административных</a:t>
            </a:r>
            <a:r>
              <a:rPr sz="3200" spc="21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правонарушениях</a:t>
            </a:r>
            <a:r>
              <a:rPr sz="3200" spc="215" dirty="0">
                <a:latin typeface="Palatino Linotype"/>
                <a:cs typeface="Palatino Linotype"/>
              </a:rPr>
              <a:t> </a:t>
            </a:r>
            <a:r>
              <a:rPr sz="3200" spc="-5" dirty="0">
                <a:latin typeface="Palatino Linotype"/>
                <a:cs typeface="Palatino Linotype"/>
              </a:rPr>
              <a:t>от</a:t>
            </a:r>
            <a:endParaRPr sz="3200" dirty="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13333" y="3560140"/>
            <a:ext cx="2600325" cy="9537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3650"/>
              </a:lnSpc>
              <a:spcBef>
                <a:spcPts val="105"/>
              </a:spcBef>
              <a:tabLst>
                <a:tab pos="2248535" algn="l"/>
              </a:tabLst>
            </a:pPr>
            <a:r>
              <a:rPr sz="3200" dirty="0">
                <a:latin typeface="Palatino Linotype"/>
                <a:cs typeface="Palatino Linotype"/>
              </a:rPr>
              <a:t>3</a:t>
            </a:r>
            <a:r>
              <a:rPr sz="3200" spc="-10" dirty="0">
                <a:latin typeface="Palatino Linotype"/>
                <a:cs typeface="Palatino Linotype"/>
              </a:rPr>
              <a:t>0</a:t>
            </a:r>
            <a:r>
              <a:rPr sz="3200" dirty="0">
                <a:latin typeface="Palatino Linotype"/>
                <a:cs typeface="Palatino Linotype"/>
              </a:rPr>
              <a:t>.</a:t>
            </a:r>
            <a:r>
              <a:rPr sz="3200" spc="-10" dirty="0">
                <a:latin typeface="Palatino Linotype"/>
                <a:cs typeface="Palatino Linotype"/>
              </a:rPr>
              <a:t>1</a:t>
            </a:r>
            <a:r>
              <a:rPr sz="3200" spc="5" dirty="0">
                <a:latin typeface="Palatino Linotype"/>
                <a:cs typeface="Palatino Linotype"/>
              </a:rPr>
              <a:t>2</a:t>
            </a:r>
            <a:r>
              <a:rPr sz="3200" spc="-10" dirty="0">
                <a:latin typeface="Palatino Linotype"/>
                <a:cs typeface="Palatino Linotype"/>
              </a:rPr>
              <a:t>.</a:t>
            </a:r>
            <a:r>
              <a:rPr sz="3200" dirty="0">
                <a:latin typeface="Palatino Linotype"/>
                <a:cs typeface="Palatino Linotype"/>
              </a:rPr>
              <a:t>2</a:t>
            </a:r>
            <a:r>
              <a:rPr sz="3200" spc="-15" dirty="0">
                <a:latin typeface="Palatino Linotype"/>
                <a:cs typeface="Palatino Linotype"/>
              </a:rPr>
              <a:t>0</a:t>
            </a:r>
            <a:r>
              <a:rPr sz="3200" dirty="0">
                <a:latin typeface="Palatino Linotype"/>
                <a:cs typeface="Palatino Linotype"/>
              </a:rPr>
              <a:t>01	</a:t>
            </a:r>
            <a:r>
              <a:rPr sz="3200" spc="5" dirty="0">
                <a:latin typeface="Palatino Linotype"/>
                <a:cs typeface="Palatino Linotype"/>
              </a:rPr>
              <a:t>N</a:t>
            </a:r>
            <a:endParaRPr sz="3200" dirty="0">
              <a:latin typeface="Palatino Linotype"/>
              <a:cs typeface="Palatino Linotype"/>
            </a:endParaRPr>
          </a:p>
          <a:p>
            <a:pPr marL="12700">
              <a:lnSpc>
                <a:spcPts val="3650"/>
              </a:lnSpc>
            </a:pPr>
            <a:r>
              <a:rPr sz="3200" dirty="0">
                <a:latin typeface="Palatino Linotype"/>
                <a:cs typeface="Palatino Linotype"/>
              </a:rPr>
              <a:t>Российской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16604" y="3560140"/>
            <a:ext cx="8122284" cy="953769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0" marR="5080" indent="375920">
              <a:lnSpc>
                <a:spcPts val="3460"/>
              </a:lnSpc>
              <a:spcBef>
                <a:spcPts val="535"/>
              </a:spcBef>
              <a:tabLst>
                <a:tab pos="2192020" algn="l"/>
                <a:tab pos="2527300" algn="l"/>
                <a:tab pos="2802890" algn="l"/>
                <a:tab pos="3319779" algn="l"/>
                <a:tab pos="4347210" algn="l"/>
                <a:tab pos="5120005" algn="l"/>
                <a:tab pos="5831840" algn="l"/>
                <a:tab pos="6167120" algn="l"/>
                <a:tab pos="6777990" algn="l"/>
                <a:tab pos="7357109" algn="l"/>
              </a:tabLst>
            </a:pPr>
            <a:r>
              <a:rPr sz="3200" dirty="0">
                <a:latin typeface="Palatino Linotype"/>
                <a:cs typeface="Palatino Linotype"/>
              </a:rPr>
              <a:t>19</a:t>
            </a:r>
            <a:r>
              <a:rPr sz="3200" spc="5" dirty="0">
                <a:latin typeface="Palatino Linotype"/>
                <a:cs typeface="Palatino Linotype"/>
              </a:rPr>
              <a:t>5</a:t>
            </a:r>
            <a:r>
              <a:rPr sz="3200" spc="-15" dirty="0">
                <a:latin typeface="Palatino Linotype"/>
                <a:cs typeface="Palatino Linotype"/>
              </a:rPr>
              <a:t>-</a:t>
            </a:r>
            <a:r>
              <a:rPr sz="3200" spc="-5" dirty="0">
                <a:latin typeface="Palatino Linotype"/>
                <a:cs typeface="Palatino Linotype"/>
              </a:rPr>
              <a:t>ФЗ</a:t>
            </a:r>
            <a:r>
              <a:rPr sz="3200" dirty="0">
                <a:latin typeface="Palatino Linotype"/>
                <a:cs typeface="Palatino Linotype"/>
              </a:rPr>
              <a:t>,	а		</a:t>
            </a:r>
            <a:r>
              <a:rPr sz="3200" spc="-15" dirty="0">
                <a:latin typeface="Palatino Linotype"/>
                <a:cs typeface="Palatino Linotype"/>
              </a:rPr>
              <a:t>т</a:t>
            </a:r>
            <a:r>
              <a:rPr sz="3200" dirty="0">
                <a:latin typeface="Palatino Linotype"/>
                <a:cs typeface="Palatino Linotype"/>
              </a:rPr>
              <a:t>акже	стат</a:t>
            </a:r>
            <a:r>
              <a:rPr sz="3200" spc="-10" dirty="0">
                <a:latin typeface="Palatino Linotype"/>
                <a:cs typeface="Palatino Linotype"/>
              </a:rPr>
              <a:t>ь</a:t>
            </a:r>
            <a:r>
              <a:rPr sz="3200" dirty="0">
                <a:latin typeface="Palatino Linotype"/>
                <a:cs typeface="Palatino Linotype"/>
              </a:rPr>
              <a:t>ей		3	</a:t>
            </a:r>
            <a:r>
              <a:rPr sz="3200" spc="-15" dirty="0">
                <a:latin typeface="Palatino Linotype"/>
                <a:cs typeface="Palatino Linotype"/>
              </a:rPr>
              <a:t>З</a:t>
            </a:r>
            <a:r>
              <a:rPr sz="3200" dirty="0">
                <a:latin typeface="Palatino Linotype"/>
                <a:cs typeface="Palatino Linotype"/>
              </a:rPr>
              <a:t>ак</a:t>
            </a:r>
            <a:r>
              <a:rPr sz="3200" spc="-30" dirty="0">
                <a:latin typeface="Palatino Linotype"/>
                <a:cs typeface="Palatino Linotype"/>
              </a:rPr>
              <a:t>о</a:t>
            </a:r>
            <a:r>
              <a:rPr sz="3200" spc="-5" dirty="0">
                <a:latin typeface="Palatino Linotype"/>
                <a:cs typeface="Palatino Linotype"/>
              </a:rPr>
              <a:t>на  </a:t>
            </a:r>
            <a:r>
              <a:rPr sz="3200" spc="-15" dirty="0">
                <a:latin typeface="Palatino Linotype"/>
                <a:cs typeface="Palatino Linotype"/>
              </a:rPr>
              <a:t>Ф</a:t>
            </a:r>
            <a:r>
              <a:rPr sz="3200" dirty="0">
                <a:latin typeface="Palatino Linotype"/>
                <a:cs typeface="Palatino Linotype"/>
              </a:rPr>
              <a:t>едерации		</a:t>
            </a:r>
            <a:r>
              <a:rPr sz="3200" spc="-5" dirty="0">
                <a:latin typeface="Palatino Linotype"/>
                <a:cs typeface="Palatino Linotype"/>
              </a:rPr>
              <a:t>о</a:t>
            </a:r>
            <a:r>
              <a:rPr sz="3200" dirty="0">
                <a:latin typeface="Palatino Linotype"/>
                <a:cs typeface="Palatino Linotype"/>
              </a:rPr>
              <a:t>т	</a:t>
            </a:r>
            <a:r>
              <a:rPr sz="3200" spc="5" dirty="0">
                <a:latin typeface="Palatino Linotype"/>
                <a:cs typeface="Palatino Linotype"/>
              </a:rPr>
              <a:t>1</a:t>
            </a:r>
            <a:r>
              <a:rPr sz="3200" spc="-10" dirty="0">
                <a:latin typeface="Palatino Linotype"/>
                <a:cs typeface="Palatino Linotype"/>
              </a:rPr>
              <a:t>3</a:t>
            </a:r>
            <a:r>
              <a:rPr sz="3200" dirty="0">
                <a:latin typeface="Palatino Linotype"/>
                <a:cs typeface="Palatino Linotype"/>
              </a:rPr>
              <a:t>.</a:t>
            </a:r>
            <a:r>
              <a:rPr sz="3200" spc="-10" dirty="0">
                <a:latin typeface="Palatino Linotype"/>
                <a:cs typeface="Palatino Linotype"/>
              </a:rPr>
              <a:t>0</a:t>
            </a:r>
            <a:r>
              <a:rPr sz="3200" spc="5" dirty="0">
                <a:latin typeface="Palatino Linotype"/>
                <a:cs typeface="Palatino Linotype"/>
              </a:rPr>
              <a:t>5</a:t>
            </a:r>
            <a:r>
              <a:rPr sz="3200" spc="-10" dirty="0">
                <a:latin typeface="Palatino Linotype"/>
                <a:cs typeface="Palatino Linotype"/>
              </a:rPr>
              <a:t>.</a:t>
            </a:r>
            <a:r>
              <a:rPr sz="3200" spc="5" dirty="0">
                <a:latin typeface="Palatino Linotype"/>
                <a:cs typeface="Palatino Linotype"/>
              </a:rPr>
              <a:t>9</a:t>
            </a:r>
            <a:r>
              <a:rPr sz="3200" dirty="0">
                <a:latin typeface="Palatino Linotype"/>
                <a:cs typeface="Palatino Linotype"/>
              </a:rPr>
              <a:t>2	N	2761</a:t>
            </a:r>
            <a:r>
              <a:rPr sz="3200" spc="-15" dirty="0">
                <a:latin typeface="Palatino Linotype"/>
                <a:cs typeface="Palatino Linotype"/>
              </a:rPr>
              <a:t>-</a:t>
            </a:r>
            <a:r>
              <a:rPr sz="3200" dirty="0">
                <a:latin typeface="Palatino Linotype"/>
                <a:cs typeface="Palatino Linotype"/>
              </a:rPr>
              <a:t>1	“</a:t>
            </a:r>
            <a:r>
              <a:rPr sz="3200" spc="5" dirty="0">
                <a:latin typeface="Palatino Linotype"/>
                <a:cs typeface="Palatino Linotype"/>
              </a:rPr>
              <a:t>О</a:t>
            </a:r>
            <a:r>
              <a:rPr sz="3200" dirty="0">
                <a:latin typeface="Palatino Linotype"/>
                <a:cs typeface="Palatino Linotype"/>
              </a:rPr>
              <a:t>б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90066" y="4472457"/>
            <a:ext cx="10725785" cy="953135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0" marR="5080">
              <a:lnSpc>
                <a:spcPts val="3460"/>
              </a:lnSpc>
              <a:spcBef>
                <a:spcPts val="535"/>
              </a:spcBef>
              <a:tabLst>
                <a:tab pos="3266440" algn="l"/>
                <a:tab pos="3812540" algn="l"/>
                <a:tab pos="6124575" algn="l"/>
                <a:tab pos="7877175" algn="l"/>
              </a:tabLst>
            </a:pPr>
            <a:r>
              <a:rPr sz="3200" dirty="0">
                <a:latin typeface="Palatino Linotype"/>
                <a:cs typeface="Palatino Linotype"/>
              </a:rPr>
              <a:t>ответственн</a:t>
            </a:r>
            <a:r>
              <a:rPr sz="3200" spc="-10" dirty="0">
                <a:latin typeface="Palatino Linotype"/>
                <a:cs typeface="Palatino Linotype"/>
              </a:rPr>
              <a:t>о</a:t>
            </a:r>
            <a:r>
              <a:rPr sz="3200" dirty="0">
                <a:latin typeface="Palatino Linotype"/>
                <a:cs typeface="Palatino Linotype"/>
              </a:rPr>
              <a:t>сти	</a:t>
            </a:r>
            <a:r>
              <a:rPr sz="3200" spc="-15" dirty="0">
                <a:latin typeface="Palatino Linotype"/>
                <a:cs typeface="Palatino Linotype"/>
              </a:rPr>
              <a:t>з</a:t>
            </a:r>
            <a:r>
              <a:rPr sz="3200" dirty="0">
                <a:latin typeface="Palatino Linotype"/>
                <a:cs typeface="Palatino Linotype"/>
              </a:rPr>
              <a:t>а	</a:t>
            </a:r>
            <a:r>
              <a:rPr sz="3200" spc="-5" dirty="0">
                <a:latin typeface="Palatino Linotype"/>
                <a:cs typeface="Palatino Linotype"/>
              </a:rPr>
              <a:t>н</a:t>
            </a:r>
            <a:r>
              <a:rPr sz="3200" spc="-15" dirty="0">
                <a:latin typeface="Palatino Linotype"/>
                <a:cs typeface="Palatino Linotype"/>
              </a:rPr>
              <a:t>а</a:t>
            </a:r>
            <a:r>
              <a:rPr sz="3200" spc="-5" dirty="0">
                <a:latin typeface="Palatino Linotype"/>
                <a:cs typeface="Palatino Linotype"/>
              </a:rPr>
              <a:t>р</a:t>
            </a:r>
            <a:r>
              <a:rPr sz="3200" spc="-10" dirty="0">
                <a:latin typeface="Palatino Linotype"/>
                <a:cs typeface="Palatino Linotype"/>
              </a:rPr>
              <a:t>у</a:t>
            </a:r>
            <a:r>
              <a:rPr sz="3200" spc="-5" dirty="0">
                <a:latin typeface="Palatino Linotype"/>
                <a:cs typeface="Palatino Linotype"/>
              </a:rPr>
              <a:t>шени</a:t>
            </a:r>
            <a:r>
              <a:rPr sz="3200" dirty="0">
                <a:latin typeface="Palatino Linotype"/>
                <a:cs typeface="Palatino Linotype"/>
              </a:rPr>
              <a:t>е	поря</a:t>
            </a:r>
            <a:r>
              <a:rPr sz="3200" spc="-25" dirty="0">
                <a:latin typeface="Palatino Linotype"/>
                <a:cs typeface="Palatino Linotype"/>
              </a:rPr>
              <a:t>д</a:t>
            </a:r>
            <a:r>
              <a:rPr sz="3200" dirty="0">
                <a:latin typeface="Palatino Linotype"/>
                <a:cs typeface="Palatino Linotype"/>
              </a:rPr>
              <a:t>ка	пред</a:t>
            </a:r>
            <a:r>
              <a:rPr sz="3200" spc="5" dirty="0">
                <a:latin typeface="Palatino Linotype"/>
                <a:cs typeface="Palatino Linotype"/>
              </a:rPr>
              <a:t>с</a:t>
            </a:r>
            <a:r>
              <a:rPr sz="3200" dirty="0">
                <a:latin typeface="Palatino Linotype"/>
                <a:cs typeface="Palatino Linotype"/>
              </a:rPr>
              <a:t>т</a:t>
            </a:r>
            <a:r>
              <a:rPr sz="3200" spc="5" dirty="0">
                <a:latin typeface="Palatino Linotype"/>
                <a:cs typeface="Palatino Linotype"/>
              </a:rPr>
              <a:t>а</a:t>
            </a:r>
            <a:r>
              <a:rPr sz="3200" dirty="0">
                <a:latin typeface="Palatino Linotype"/>
                <a:cs typeface="Palatino Linotype"/>
              </a:rPr>
              <a:t>вления  государственной</a:t>
            </a:r>
            <a:r>
              <a:rPr sz="3200" spc="-20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статистической</a:t>
            </a:r>
            <a:r>
              <a:rPr sz="3200" spc="-30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отчетности"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52906" y="424555"/>
            <a:ext cx="10286365" cy="1039323"/>
          </a:xfrm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1237615" marR="5080" indent="-1225550">
              <a:lnSpc>
                <a:spcPts val="3890"/>
              </a:lnSpc>
              <a:spcBef>
                <a:spcPts val="590"/>
              </a:spcBef>
            </a:pPr>
            <a:r>
              <a:rPr sz="2800" dirty="0"/>
              <a:t>N 57 </a:t>
            </a:r>
            <a:r>
              <a:rPr sz="2800" spc="-10" dirty="0"/>
              <a:t>"Сведения </a:t>
            </a:r>
            <a:r>
              <a:rPr sz="2800" dirty="0"/>
              <a:t>о </a:t>
            </a:r>
            <a:r>
              <a:rPr sz="2800" spc="-5" dirty="0"/>
              <a:t>травмах, </a:t>
            </a:r>
            <a:r>
              <a:rPr sz="2800" spc="-10" dirty="0"/>
              <a:t>отравлениях </a:t>
            </a:r>
            <a:r>
              <a:rPr sz="2800" dirty="0"/>
              <a:t>и </a:t>
            </a:r>
            <a:r>
              <a:rPr sz="2800" spc="-35" dirty="0"/>
              <a:t>некоторых </a:t>
            </a:r>
            <a:r>
              <a:rPr sz="2800" spc="-885" dirty="0"/>
              <a:t> </a:t>
            </a:r>
            <a:r>
              <a:rPr sz="2800" spc="-10" dirty="0"/>
              <a:t>других</a:t>
            </a:r>
            <a:r>
              <a:rPr sz="2800" spc="-5" dirty="0"/>
              <a:t> </a:t>
            </a:r>
            <a:r>
              <a:rPr sz="2800" dirty="0"/>
              <a:t>последствиях</a:t>
            </a:r>
            <a:r>
              <a:rPr sz="2800" spc="-5" dirty="0"/>
              <a:t> </a:t>
            </a:r>
            <a:r>
              <a:rPr sz="2800" dirty="0"/>
              <a:t>внешних</a:t>
            </a:r>
            <a:r>
              <a:rPr sz="2800" spc="-20" dirty="0"/>
              <a:t> </a:t>
            </a:r>
            <a:r>
              <a:rPr sz="2800" dirty="0"/>
              <a:t>причин"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9" y="1782521"/>
            <a:ext cx="10360660" cy="3148965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12700" marR="5715" algn="just">
              <a:lnSpc>
                <a:spcPct val="90000"/>
              </a:lnSpc>
              <a:spcBef>
                <a:spcPts val="490"/>
              </a:spcBef>
            </a:pPr>
            <a:r>
              <a:rPr sz="3200" spc="-5" dirty="0">
                <a:latin typeface="Palatino Linotype"/>
                <a:cs typeface="Palatino Linotype"/>
              </a:rPr>
              <a:t>Форма</a:t>
            </a:r>
            <a:r>
              <a:rPr sz="3200" spc="79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федерального</a:t>
            </a:r>
            <a:r>
              <a:rPr sz="3200" spc="80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статистического   </a:t>
            </a:r>
            <a:r>
              <a:rPr sz="3200" spc="-5" dirty="0">
                <a:latin typeface="Palatino Linotype"/>
                <a:cs typeface="Palatino Linotype"/>
              </a:rPr>
              <a:t>наблюдения </a:t>
            </a:r>
            <a:r>
              <a:rPr sz="3200" spc="-78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N </a:t>
            </a:r>
            <a:r>
              <a:rPr sz="3200" spc="-5" dirty="0">
                <a:latin typeface="Palatino Linotype"/>
                <a:cs typeface="Palatino Linotype"/>
              </a:rPr>
              <a:t>57 "Сведения </a:t>
            </a:r>
            <a:r>
              <a:rPr sz="3200" dirty="0">
                <a:latin typeface="Palatino Linotype"/>
                <a:cs typeface="Palatino Linotype"/>
              </a:rPr>
              <a:t>о травмах, отравлениях и </a:t>
            </a:r>
            <a:r>
              <a:rPr sz="3200" spc="-5" dirty="0">
                <a:latin typeface="Palatino Linotype"/>
                <a:cs typeface="Palatino Linotype"/>
              </a:rPr>
              <a:t>некоторых </a:t>
            </a:r>
            <a:r>
              <a:rPr sz="3200" dirty="0">
                <a:latin typeface="Palatino Linotype"/>
                <a:cs typeface="Palatino Linotype"/>
              </a:rPr>
              <a:t> других</a:t>
            </a:r>
            <a:r>
              <a:rPr sz="3200" spc="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последствиях</a:t>
            </a:r>
            <a:r>
              <a:rPr sz="3200" spc="5" dirty="0">
                <a:latin typeface="Palatino Linotype"/>
                <a:cs typeface="Palatino Linotype"/>
              </a:rPr>
              <a:t> </a:t>
            </a:r>
            <a:r>
              <a:rPr sz="3200" spc="-5" dirty="0">
                <a:latin typeface="Palatino Linotype"/>
                <a:cs typeface="Palatino Linotype"/>
              </a:rPr>
              <a:t>воздействия</a:t>
            </a:r>
            <a:r>
              <a:rPr sz="3200" dirty="0">
                <a:latin typeface="Palatino Linotype"/>
                <a:cs typeface="Palatino Linotype"/>
              </a:rPr>
              <a:t> </a:t>
            </a:r>
            <a:r>
              <a:rPr sz="3200" spc="-5" dirty="0">
                <a:latin typeface="Palatino Linotype"/>
                <a:cs typeface="Palatino Linotype"/>
              </a:rPr>
              <a:t>внешних</a:t>
            </a:r>
            <a:r>
              <a:rPr sz="3200" dirty="0">
                <a:latin typeface="Palatino Linotype"/>
                <a:cs typeface="Palatino Linotype"/>
              </a:rPr>
              <a:t> </a:t>
            </a:r>
            <a:r>
              <a:rPr sz="3200" spc="-5" dirty="0">
                <a:latin typeface="Palatino Linotype"/>
                <a:cs typeface="Palatino Linotype"/>
              </a:rPr>
              <a:t>причин" </a:t>
            </a:r>
            <a:r>
              <a:rPr sz="3200" spc="-78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(далее</a:t>
            </a:r>
            <a:r>
              <a:rPr sz="3200" spc="200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-</a:t>
            </a:r>
            <a:r>
              <a:rPr sz="3200" spc="190" dirty="0">
                <a:latin typeface="Palatino Linotype"/>
                <a:cs typeface="Palatino Linotype"/>
              </a:rPr>
              <a:t> </a:t>
            </a:r>
            <a:r>
              <a:rPr sz="3200" spc="-5" dirty="0">
                <a:latin typeface="Palatino Linotype"/>
                <a:cs typeface="Palatino Linotype"/>
              </a:rPr>
              <a:t>Форма),</a:t>
            </a:r>
            <a:r>
              <a:rPr sz="3200" spc="210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составляется</a:t>
            </a:r>
            <a:r>
              <a:rPr sz="3200" spc="210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юридическими</a:t>
            </a:r>
            <a:r>
              <a:rPr sz="3200" spc="200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лицами</a:t>
            </a:r>
            <a:endParaRPr sz="3200">
              <a:latin typeface="Palatino Linotype"/>
              <a:cs typeface="Palatino Linotype"/>
            </a:endParaRPr>
          </a:p>
          <a:p>
            <a:pPr marL="12700" marR="5080" algn="just">
              <a:lnSpc>
                <a:spcPct val="90000"/>
              </a:lnSpc>
            </a:pPr>
            <a:r>
              <a:rPr sz="3200" dirty="0">
                <a:latin typeface="Palatino Linotype"/>
                <a:cs typeface="Palatino Linotype"/>
              </a:rPr>
              <a:t>-</a:t>
            </a:r>
            <a:r>
              <a:rPr sz="3200" spc="5" dirty="0">
                <a:latin typeface="Palatino Linotype"/>
                <a:cs typeface="Palatino Linotype"/>
              </a:rPr>
              <a:t> </a:t>
            </a:r>
            <a:r>
              <a:rPr sz="3200" spc="-5" dirty="0">
                <a:latin typeface="Palatino Linotype"/>
                <a:cs typeface="Palatino Linotype"/>
              </a:rPr>
              <a:t>организациями,</a:t>
            </a:r>
            <a:r>
              <a:rPr sz="3200" dirty="0">
                <a:latin typeface="Palatino Linotype"/>
                <a:cs typeface="Palatino Linotype"/>
              </a:rPr>
              <a:t> </a:t>
            </a:r>
            <a:r>
              <a:rPr sz="3200" spc="-5" dirty="0">
                <a:latin typeface="Palatino Linotype"/>
                <a:cs typeface="Palatino Linotype"/>
              </a:rPr>
              <a:t>оказывающими</a:t>
            </a:r>
            <a:r>
              <a:rPr sz="3200" dirty="0">
                <a:latin typeface="Palatino Linotype"/>
                <a:cs typeface="Palatino Linotype"/>
              </a:rPr>
              <a:t> медицинскую </a:t>
            </a:r>
            <a:r>
              <a:rPr sz="3200" spc="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помощь</a:t>
            </a:r>
            <a:r>
              <a:rPr sz="3200" spc="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в</a:t>
            </a:r>
            <a:r>
              <a:rPr sz="3200" spc="5" dirty="0">
                <a:latin typeface="Palatino Linotype"/>
                <a:cs typeface="Palatino Linotype"/>
              </a:rPr>
              <a:t> </a:t>
            </a:r>
            <a:r>
              <a:rPr sz="3200" spc="-5" dirty="0">
                <a:latin typeface="Palatino Linotype"/>
                <a:cs typeface="Palatino Linotype"/>
              </a:rPr>
              <a:t>амбулаторных</a:t>
            </a:r>
            <a:r>
              <a:rPr sz="3200" dirty="0">
                <a:latin typeface="Palatino Linotype"/>
                <a:cs typeface="Palatino Linotype"/>
              </a:rPr>
              <a:t> </a:t>
            </a:r>
            <a:r>
              <a:rPr sz="3200" spc="-5" dirty="0">
                <a:latin typeface="Palatino Linotype"/>
                <a:cs typeface="Palatino Linotype"/>
              </a:rPr>
              <a:t>условиях</a:t>
            </a:r>
            <a:r>
              <a:rPr sz="3200" spc="79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(приказ </a:t>
            </a:r>
            <a:r>
              <a:rPr sz="3200" spc="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Минздрава   </a:t>
            </a:r>
            <a:r>
              <a:rPr sz="3200" spc="36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России   </a:t>
            </a:r>
            <a:r>
              <a:rPr sz="3200" spc="385" dirty="0">
                <a:latin typeface="Palatino Linotype"/>
                <a:cs typeface="Palatino Linotype"/>
              </a:rPr>
              <a:t> </a:t>
            </a:r>
            <a:r>
              <a:rPr sz="3200" spc="-10" dirty="0">
                <a:latin typeface="Palatino Linotype"/>
                <a:cs typeface="Palatino Linotype"/>
              </a:rPr>
              <a:t>от</a:t>
            </a:r>
            <a:r>
              <a:rPr sz="3200" spc="990" dirty="0">
                <a:latin typeface="Palatino Linotype"/>
                <a:cs typeface="Palatino Linotype"/>
              </a:rPr>
              <a:t> </a:t>
            </a:r>
            <a:r>
              <a:rPr sz="3200" spc="994" dirty="0">
                <a:latin typeface="Palatino Linotype"/>
                <a:cs typeface="Palatino Linotype"/>
              </a:rPr>
              <a:t> </a:t>
            </a:r>
            <a:r>
              <a:rPr sz="3200" spc="-5" dirty="0">
                <a:latin typeface="Palatino Linotype"/>
                <a:cs typeface="Palatino Linotype"/>
              </a:rPr>
              <a:t>06.08.2013</a:t>
            </a:r>
            <a:r>
              <a:rPr sz="3200" spc="985" dirty="0">
                <a:latin typeface="Palatino Linotype"/>
                <a:cs typeface="Palatino Linotype"/>
              </a:rPr>
              <a:t> </a:t>
            </a:r>
            <a:r>
              <a:rPr sz="3200" spc="990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N   </a:t>
            </a:r>
            <a:r>
              <a:rPr sz="3200" spc="375" dirty="0">
                <a:latin typeface="Palatino Linotype"/>
                <a:cs typeface="Palatino Linotype"/>
              </a:rPr>
              <a:t> </a:t>
            </a:r>
            <a:r>
              <a:rPr sz="3200" spc="-5" dirty="0">
                <a:latin typeface="Palatino Linotype"/>
                <a:cs typeface="Palatino Linotype"/>
              </a:rPr>
              <a:t>529н</a:t>
            </a:r>
            <a:r>
              <a:rPr sz="3200" spc="990" dirty="0">
                <a:latin typeface="Palatino Linotype"/>
                <a:cs typeface="Palatino Linotype"/>
              </a:rPr>
              <a:t>  </a:t>
            </a:r>
            <a:r>
              <a:rPr sz="3200" spc="-10" dirty="0">
                <a:latin typeface="Palatino Linotype"/>
                <a:cs typeface="Palatino Linotype"/>
              </a:rPr>
              <a:t>"Об</a:t>
            </a:r>
            <a:endParaRPr sz="32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39" y="4856226"/>
            <a:ext cx="2768600" cy="953135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0" marR="5080">
              <a:lnSpc>
                <a:spcPts val="3460"/>
              </a:lnSpc>
              <a:spcBef>
                <a:spcPts val="535"/>
              </a:spcBef>
            </a:pPr>
            <a:r>
              <a:rPr sz="3200" dirty="0">
                <a:latin typeface="Palatino Linotype"/>
                <a:cs typeface="Palatino Linotype"/>
              </a:rPr>
              <a:t>утверждении </a:t>
            </a:r>
            <a:r>
              <a:rPr sz="3200" spc="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о</a:t>
            </a:r>
            <a:r>
              <a:rPr sz="3200" spc="-10" dirty="0">
                <a:latin typeface="Palatino Linotype"/>
                <a:cs typeface="Palatino Linotype"/>
              </a:rPr>
              <a:t>р</a:t>
            </a:r>
            <a:r>
              <a:rPr sz="3200" spc="-5" dirty="0">
                <a:latin typeface="Palatino Linotype"/>
                <a:cs typeface="Palatino Linotype"/>
              </a:rPr>
              <a:t>г</a:t>
            </a:r>
            <a:r>
              <a:rPr sz="3200" spc="5" dirty="0">
                <a:latin typeface="Palatino Linotype"/>
                <a:cs typeface="Palatino Linotype"/>
              </a:rPr>
              <a:t>а</a:t>
            </a:r>
            <a:r>
              <a:rPr sz="3200" spc="-5" dirty="0">
                <a:latin typeface="Palatino Linotype"/>
                <a:cs typeface="Palatino Linotype"/>
              </a:rPr>
              <a:t>низаци</a:t>
            </a:r>
            <a:r>
              <a:rPr sz="3200" spc="5" dirty="0">
                <a:latin typeface="Palatino Linotype"/>
                <a:cs typeface="Palatino Linotype"/>
              </a:rPr>
              <a:t>й</a:t>
            </a:r>
            <a:r>
              <a:rPr sz="3200" spc="-10" dirty="0">
                <a:latin typeface="Palatino Linotype"/>
                <a:cs typeface="Palatino Linotype"/>
              </a:rPr>
              <a:t>"</a:t>
            </a:r>
            <a:r>
              <a:rPr sz="3200" dirty="0">
                <a:latin typeface="Palatino Linotype"/>
                <a:cs typeface="Palatino Linotype"/>
              </a:rPr>
              <a:t>,</a:t>
            </a:r>
            <a:endParaRPr sz="3200">
              <a:latin typeface="Palatino Linotype"/>
              <a:cs typeface="Palatino Linotyp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62527" y="4856226"/>
            <a:ext cx="7313930" cy="953135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0" marR="5080" indent="709930">
              <a:lnSpc>
                <a:spcPts val="3460"/>
              </a:lnSpc>
              <a:spcBef>
                <a:spcPts val="535"/>
              </a:spcBef>
              <a:tabLst>
                <a:tab pos="3538854" algn="l"/>
                <a:tab pos="4723765" algn="l"/>
                <a:tab pos="5948680" algn="l"/>
              </a:tabLst>
            </a:pPr>
            <a:r>
              <a:rPr sz="3200" spc="-5" dirty="0">
                <a:latin typeface="Palatino Linotype"/>
                <a:cs typeface="Palatino Linotype"/>
              </a:rPr>
              <a:t>н</a:t>
            </a:r>
            <a:r>
              <a:rPr sz="3200" spc="-15" dirty="0">
                <a:latin typeface="Palatino Linotype"/>
                <a:cs typeface="Palatino Linotype"/>
              </a:rPr>
              <a:t>о</a:t>
            </a:r>
            <a:r>
              <a:rPr sz="3200" dirty="0">
                <a:latin typeface="Palatino Linotype"/>
                <a:cs typeface="Palatino Linotype"/>
              </a:rPr>
              <a:t>менклату</a:t>
            </a:r>
            <a:r>
              <a:rPr sz="3200" spc="-15" dirty="0">
                <a:latin typeface="Palatino Linotype"/>
                <a:cs typeface="Palatino Linotype"/>
              </a:rPr>
              <a:t>р</a:t>
            </a:r>
            <a:r>
              <a:rPr sz="3200" dirty="0">
                <a:latin typeface="Palatino Linotype"/>
                <a:cs typeface="Palatino Linotype"/>
              </a:rPr>
              <a:t>ы		медици</a:t>
            </a:r>
            <a:r>
              <a:rPr sz="3200" spc="-20" dirty="0">
                <a:latin typeface="Palatino Linotype"/>
                <a:cs typeface="Palatino Linotype"/>
              </a:rPr>
              <a:t>н</a:t>
            </a:r>
            <a:r>
              <a:rPr sz="3200" dirty="0">
                <a:latin typeface="Palatino Linotype"/>
                <a:cs typeface="Palatino Linotype"/>
              </a:rPr>
              <a:t>ских  зареги</a:t>
            </a:r>
            <a:r>
              <a:rPr sz="3200" spc="-10" dirty="0">
                <a:latin typeface="Palatino Linotype"/>
                <a:cs typeface="Palatino Linotype"/>
              </a:rPr>
              <a:t>с</a:t>
            </a:r>
            <a:r>
              <a:rPr sz="3200" dirty="0">
                <a:latin typeface="Palatino Linotype"/>
                <a:cs typeface="Palatino Linotype"/>
              </a:rPr>
              <a:t>три</a:t>
            </a:r>
            <a:r>
              <a:rPr sz="3200" spc="-15" dirty="0">
                <a:latin typeface="Palatino Linotype"/>
                <a:cs typeface="Palatino Linotype"/>
              </a:rPr>
              <a:t>р</a:t>
            </a:r>
            <a:r>
              <a:rPr sz="3200" dirty="0">
                <a:latin typeface="Palatino Linotype"/>
                <a:cs typeface="Palatino Linotype"/>
              </a:rPr>
              <a:t>ован	</a:t>
            </a:r>
            <a:r>
              <a:rPr sz="3200" spc="5" dirty="0">
                <a:latin typeface="Palatino Linotype"/>
                <a:cs typeface="Palatino Linotype"/>
              </a:rPr>
              <a:t>М</a:t>
            </a:r>
            <a:r>
              <a:rPr sz="3200" spc="-20" dirty="0">
                <a:latin typeface="Palatino Linotype"/>
                <a:cs typeface="Palatino Linotype"/>
              </a:rPr>
              <a:t>и</a:t>
            </a:r>
            <a:r>
              <a:rPr sz="3200" spc="-5" dirty="0">
                <a:latin typeface="Palatino Linotype"/>
                <a:cs typeface="Palatino Linotype"/>
              </a:rPr>
              <a:t>нюст</a:t>
            </a:r>
            <a:r>
              <a:rPr sz="3200" spc="-20" dirty="0">
                <a:latin typeface="Palatino Linotype"/>
                <a:cs typeface="Palatino Linotype"/>
              </a:rPr>
              <a:t>о</a:t>
            </a:r>
            <a:r>
              <a:rPr sz="3200" dirty="0">
                <a:latin typeface="Palatino Linotype"/>
                <a:cs typeface="Palatino Linotype"/>
              </a:rPr>
              <a:t>м	России</a:t>
            </a:r>
            <a:endParaRPr sz="3200">
              <a:latin typeface="Palatino Linotype"/>
              <a:cs typeface="Palatino Linotyp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16939" y="5734303"/>
            <a:ext cx="3653154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latin typeface="Palatino Linotype"/>
                <a:cs typeface="Palatino Linotype"/>
              </a:rPr>
              <a:t>13.09.2013</a:t>
            </a:r>
            <a:r>
              <a:rPr sz="3200" spc="-6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N</a:t>
            </a:r>
            <a:r>
              <a:rPr sz="3200" spc="-40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29950).</a:t>
            </a:r>
            <a:endParaRPr sz="32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52906" y="372871"/>
            <a:ext cx="10285095" cy="1068070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1237615" marR="5080" indent="-1225550">
              <a:lnSpc>
                <a:spcPts val="3890"/>
              </a:lnSpc>
              <a:spcBef>
                <a:spcPts val="585"/>
              </a:spcBef>
            </a:pPr>
            <a:r>
              <a:rPr sz="2800" dirty="0"/>
              <a:t>N 57 </a:t>
            </a:r>
            <a:r>
              <a:rPr sz="2800" spc="-10" dirty="0"/>
              <a:t>"Сведения </a:t>
            </a:r>
            <a:r>
              <a:rPr sz="2800" dirty="0"/>
              <a:t>о </a:t>
            </a:r>
            <a:r>
              <a:rPr sz="2800" spc="-10" dirty="0"/>
              <a:t>травмах, отравлениях </a:t>
            </a:r>
            <a:r>
              <a:rPr sz="2800" dirty="0"/>
              <a:t>и </a:t>
            </a:r>
            <a:r>
              <a:rPr sz="2800" spc="-35" dirty="0"/>
              <a:t>некоторых </a:t>
            </a:r>
            <a:r>
              <a:rPr sz="2800" spc="-885" dirty="0"/>
              <a:t> </a:t>
            </a:r>
            <a:r>
              <a:rPr sz="2800" spc="-10" dirty="0"/>
              <a:t>других</a:t>
            </a:r>
            <a:r>
              <a:rPr sz="2800" spc="-15" dirty="0"/>
              <a:t> </a:t>
            </a:r>
            <a:r>
              <a:rPr sz="2800" dirty="0"/>
              <a:t>последствиях </a:t>
            </a:r>
            <a:r>
              <a:rPr sz="2800" spc="-5" dirty="0"/>
              <a:t>внешних</a:t>
            </a:r>
            <a:r>
              <a:rPr sz="2800" spc="-15" dirty="0"/>
              <a:t> </a:t>
            </a:r>
            <a:r>
              <a:rPr sz="2800" spc="-5" dirty="0"/>
              <a:t>причин"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94028" y="1617675"/>
            <a:ext cx="10182860" cy="5448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2039"/>
              </a:lnSpc>
              <a:spcBef>
                <a:spcPts val="105"/>
              </a:spcBef>
              <a:tabLst>
                <a:tab pos="619125" algn="l"/>
                <a:tab pos="2197735" algn="l"/>
                <a:tab pos="3097530" algn="l"/>
                <a:tab pos="3534410" algn="l"/>
                <a:tab pos="4459605" algn="l"/>
                <a:tab pos="6259830" algn="l"/>
                <a:tab pos="7764145" algn="l"/>
                <a:tab pos="9204960" algn="l"/>
              </a:tabLst>
            </a:pPr>
            <a:r>
              <a:rPr sz="2000" spc="-5" dirty="0">
                <a:latin typeface="Palatino Linotype"/>
                <a:cs typeface="Palatino Linotype"/>
              </a:rPr>
              <a:t>Дл</a:t>
            </a:r>
            <a:r>
              <a:rPr sz="2000" dirty="0">
                <a:latin typeface="Palatino Linotype"/>
                <a:cs typeface="Palatino Linotype"/>
              </a:rPr>
              <a:t>я	с</a:t>
            </a:r>
            <a:r>
              <a:rPr sz="2000" spc="-10" dirty="0">
                <a:latin typeface="Palatino Linotype"/>
                <a:cs typeface="Palatino Linotype"/>
              </a:rPr>
              <a:t>о</a:t>
            </a:r>
            <a:r>
              <a:rPr sz="2000" dirty="0">
                <a:latin typeface="Palatino Linotype"/>
                <a:cs typeface="Palatino Linotype"/>
              </a:rPr>
              <a:t>с</a:t>
            </a:r>
            <a:r>
              <a:rPr sz="2000" spc="-15" dirty="0">
                <a:latin typeface="Palatino Linotype"/>
                <a:cs typeface="Palatino Linotype"/>
              </a:rPr>
              <a:t>т</a:t>
            </a:r>
            <a:r>
              <a:rPr sz="2000" spc="-10" dirty="0">
                <a:latin typeface="Palatino Linotype"/>
                <a:cs typeface="Palatino Linotype"/>
              </a:rPr>
              <a:t>а</a:t>
            </a:r>
            <a:r>
              <a:rPr sz="2000" dirty="0">
                <a:latin typeface="Palatino Linotype"/>
                <a:cs typeface="Palatino Linotype"/>
              </a:rPr>
              <a:t>в</a:t>
            </a:r>
            <a:r>
              <a:rPr sz="2000" spc="-10" dirty="0">
                <a:latin typeface="Palatino Linotype"/>
                <a:cs typeface="Palatino Linotype"/>
              </a:rPr>
              <a:t>л</a:t>
            </a:r>
            <a:r>
              <a:rPr sz="2000" dirty="0">
                <a:latin typeface="Palatino Linotype"/>
                <a:cs typeface="Palatino Linotype"/>
              </a:rPr>
              <a:t>е</a:t>
            </a:r>
            <a:r>
              <a:rPr sz="2000" spc="-10" dirty="0">
                <a:latin typeface="Palatino Linotype"/>
                <a:cs typeface="Palatino Linotype"/>
              </a:rPr>
              <a:t>н</a:t>
            </a:r>
            <a:r>
              <a:rPr sz="2000" dirty="0">
                <a:latin typeface="Palatino Linotype"/>
                <a:cs typeface="Palatino Linotype"/>
              </a:rPr>
              <a:t>ия	от</a:t>
            </a:r>
            <a:r>
              <a:rPr sz="2000" spc="-10" dirty="0">
                <a:latin typeface="Palatino Linotype"/>
                <a:cs typeface="Palatino Linotype"/>
              </a:rPr>
              <a:t>ч</a:t>
            </a:r>
            <a:r>
              <a:rPr sz="2000" dirty="0">
                <a:latin typeface="Palatino Linotype"/>
                <a:cs typeface="Palatino Linotype"/>
              </a:rPr>
              <a:t>е</a:t>
            </a:r>
            <a:r>
              <a:rPr sz="2000" spc="-10" dirty="0">
                <a:latin typeface="Palatino Linotype"/>
                <a:cs typeface="Palatino Linotype"/>
              </a:rPr>
              <a:t>т</a:t>
            </a:r>
            <a:r>
              <a:rPr sz="2000" dirty="0">
                <a:latin typeface="Palatino Linotype"/>
                <a:cs typeface="Palatino Linotype"/>
              </a:rPr>
              <a:t>а	</a:t>
            </a:r>
            <a:r>
              <a:rPr sz="2000" spc="-5" dirty="0">
                <a:latin typeface="Palatino Linotype"/>
                <a:cs typeface="Palatino Linotype"/>
              </a:rPr>
              <a:t>п</a:t>
            </a:r>
            <a:r>
              <a:rPr sz="2000" dirty="0">
                <a:latin typeface="Palatino Linotype"/>
                <a:cs typeface="Palatino Linotype"/>
              </a:rPr>
              <a:t>о	</a:t>
            </a:r>
            <a:r>
              <a:rPr sz="2000" spc="-5" dirty="0">
                <a:latin typeface="Palatino Linotype"/>
                <a:cs typeface="Palatino Linotype"/>
              </a:rPr>
              <a:t>Фо</a:t>
            </a:r>
            <a:r>
              <a:rPr sz="2000" spc="-25" dirty="0">
                <a:latin typeface="Palatino Linotype"/>
                <a:cs typeface="Palatino Linotype"/>
              </a:rPr>
              <a:t>р</a:t>
            </a:r>
            <a:r>
              <a:rPr sz="2000" dirty="0">
                <a:latin typeface="Palatino Linotype"/>
                <a:cs typeface="Palatino Linotype"/>
              </a:rPr>
              <a:t>ме	исп</a:t>
            </a:r>
            <a:r>
              <a:rPr sz="2000" spc="-10" dirty="0">
                <a:latin typeface="Palatino Linotype"/>
                <a:cs typeface="Palatino Linotype"/>
              </a:rPr>
              <a:t>о</a:t>
            </a:r>
            <a:r>
              <a:rPr sz="2000" dirty="0">
                <a:latin typeface="Palatino Linotype"/>
                <a:cs typeface="Palatino Linotype"/>
              </a:rPr>
              <a:t>л</a:t>
            </a:r>
            <a:r>
              <a:rPr sz="2000" spc="5" dirty="0">
                <a:latin typeface="Palatino Linotype"/>
                <a:cs typeface="Palatino Linotype"/>
              </a:rPr>
              <a:t>ь</a:t>
            </a:r>
            <a:r>
              <a:rPr sz="2000" dirty="0">
                <a:latin typeface="Palatino Linotype"/>
                <a:cs typeface="Palatino Linotype"/>
              </a:rPr>
              <a:t>з</a:t>
            </a:r>
            <a:r>
              <a:rPr sz="2000" spc="-10" dirty="0">
                <a:latin typeface="Palatino Linotype"/>
                <a:cs typeface="Palatino Linotype"/>
              </a:rPr>
              <a:t>ую</a:t>
            </a:r>
            <a:r>
              <a:rPr sz="2000" dirty="0">
                <a:latin typeface="Palatino Linotype"/>
                <a:cs typeface="Palatino Linotype"/>
              </a:rPr>
              <a:t>т</a:t>
            </a:r>
            <a:r>
              <a:rPr sz="2000" spc="-10" dirty="0">
                <a:latin typeface="Palatino Linotype"/>
                <a:cs typeface="Palatino Linotype"/>
              </a:rPr>
              <a:t>с</a:t>
            </a:r>
            <a:r>
              <a:rPr sz="2000" dirty="0">
                <a:latin typeface="Palatino Linotype"/>
                <a:cs typeface="Palatino Linotype"/>
              </a:rPr>
              <a:t>я	сле</a:t>
            </a:r>
            <a:r>
              <a:rPr sz="2000" spc="-20" dirty="0">
                <a:latin typeface="Palatino Linotype"/>
                <a:cs typeface="Palatino Linotype"/>
              </a:rPr>
              <a:t>д</a:t>
            </a:r>
            <a:r>
              <a:rPr sz="2000" spc="-15" dirty="0">
                <a:latin typeface="Palatino Linotype"/>
                <a:cs typeface="Palatino Linotype"/>
              </a:rPr>
              <a:t>у</a:t>
            </a:r>
            <a:r>
              <a:rPr sz="2000" spc="5" dirty="0">
                <a:latin typeface="Palatino Linotype"/>
                <a:cs typeface="Palatino Linotype"/>
              </a:rPr>
              <a:t>ющ</a:t>
            </a:r>
            <a:r>
              <a:rPr sz="2000" spc="-10" dirty="0">
                <a:latin typeface="Palatino Linotype"/>
                <a:cs typeface="Palatino Linotype"/>
              </a:rPr>
              <a:t>и</a:t>
            </a:r>
            <a:r>
              <a:rPr sz="2000" dirty="0">
                <a:latin typeface="Palatino Linotype"/>
                <a:cs typeface="Palatino Linotype"/>
              </a:rPr>
              <a:t>е	пе</a:t>
            </a:r>
            <a:r>
              <a:rPr sz="2000" spc="-10" dirty="0">
                <a:latin typeface="Palatino Linotype"/>
                <a:cs typeface="Palatino Linotype"/>
              </a:rPr>
              <a:t>рв</a:t>
            </a:r>
            <a:r>
              <a:rPr sz="2000" dirty="0">
                <a:latin typeface="Palatino Linotype"/>
                <a:cs typeface="Palatino Linotype"/>
              </a:rPr>
              <a:t>ич</a:t>
            </a:r>
            <a:r>
              <a:rPr sz="2000" spc="-10" dirty="0">
                <a:latin typeface="Palatino Linotype"/>
                <a:cs typeface="Palatino Linotype"/>
              </a:rPr>
              <a:t>н</a:t>
            </a:r>
            <a:r>
              <a:rPr sz="2000" spc="-5" dirty="0">
                <a:latin typeface="Palatino Linotype"/>
                <a:cs typeface="Palatino Linotype"/>
              </a:rPr>
              <a:t>ы</a:t>
            </a:r>
            <a:r>
              <a:rPr sz="2000" dirty="0">
                <a:latin typeface="Palatino Linotype"/>
                <a:cs typeface="Palatino Linotype"/>
              </a:rPr>
              <a:t>е	у</a:t>
            </a:r>
            <a:r>
              <a:rPr sz="2000" spc="-10" dirty="0">
                <a:latin typeface="Palatino Linotype"/>
                <a:cs typeface="Palatino Linotype"/>
              </a:rPr>
              <a:t>ч</a:t>
            </a:r>
            <a:r>
              <a:rPr sz="2000" dirty="0">
                <a:latin typeface="Palatino Linotype"/>
                <a:cs typeface="Palatino Linotype"/>
              </a:rPr>
              <a:t>етн</a:t>
            </a:r>
            <a:r>
              <a:rPr sz="2000" spc="-25" dirty="0">
                <a:latin typeface="Palatino Linotype"/>
                <a:cs typeface="Palatino Linotype"/>
              </a:rPr>
              <a:t>ы</a:t>
            </a:r>
            <a:r>
              <a:rPr sz="2000" dirty="0">
                <a:latin typeface="Palatino Linotype"/>
                <a:cs typeface="Palatino Linotype"/>
              </a:rPr>
              <a:t>е</a:t>
            </a:r>
            <a:endParaRPr sz="2000">
              <a:latin typeface="Palatino Linotype"/>
              <a:cs typeface="Palatino Linotype"/>
            </a:endParaRPr>
          </a:p>
          <a:p>
            <a:pPr marL="12700">
              <a:lnSpc>
                <a:spcPts val="2039"/>
              </a:lnSpc>
            </a:pPr>
            <a:r>
              <a:rPr sz="2000" spc="-5" dirty="0">
                <a:latin typeface="Palatino Linotype"/>
                <a:cs typeface="Palatino Linotype"/>
              </a:rPr>
              <a:t>формы:</a:t>
            </a:r>
            <a:endParaRPr sz="2000">
              <a:latin typeface="Palatino Linotype"/>
              <a:cs typeface="Palatino Linotype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940338" y="2417064"/>
            <a:ext cx="10498455" cy="565150"/>
            <a:chOff x="940338" y="2417064"/>
            <a:chExt cx="10498455" cy="56515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0338" y="2615900"/>
              <a:ext cx="86057" cy="8649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99744" y="2417064"/>
              <a:ext cx="433565" cy="56464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97280" y="2417064"/>
              <a:ext cx="1117854" cy="56464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95500" y="2417064"/>
              <a:ext cx="1626870" cy="56464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602736" y="2417064"/>
              <a:ext cx="2106930" cy="564641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91555" y="2417064"/>
              <a:ext cx="2123694" cy="56464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597140" y="2417064"/>
              <a:ext cx="1389126" cy="56464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866632" y="2417064"/>
              <a:ext cx="468629" cy="56464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217152" y="2417064"/>
              <a:ext cx="2221229" cy="564641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916939" y="2470150"/>
            <a:ext cx="1035875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105"/>
              </a:spcBef>
              <a:buFont typeface="Arial MT"/>
              <a:buChar char="•"/>
              <a:tabLst>
                <a:tab pos="241300" algn="l"/>
                <a:tab pos="241935" algn="l"/>
                <a:tab pos="1336675" algn="l"/>
                <a:tab pos="2844800" algn="l"/>
                <a:tab pos="4833620" algn="l"/>
                <a:tab pos="6838950" algn="l"/>
                <a:tab pos="8108950" algn="l"/>
                <a:tab pos="8459470" algn="l"/>
              </a:tabLst>
            </a:pPr>
            <a:r>
              <a:rPr sz="2000" b="1" spc="-5" dirty="0">
                <a:latin typeface="Palatino Linotype"/>
                <a:cs typeface="Palatino Linotype"/>
              </a:rPr>
              <a:t>"Талон	пациента,	получающего	медицинскую	помощь	</a:t>
            </a:r>
            <a:r>
              <a:rPr sz="2000" b="1" dirty="0">
                <a:latin typeface="Palatino Linotype"/>
                <a:cs typeface="Palatino Linotype"/>
              </a:rPr>
              <a:t>в	</a:t>
            </a:r>
            <a:r>
              <a:rPr sz="2000" b="1" spc="-5" dirty="0">
                <a:latin typeface="Palatino Linotype"/>
                <a:cs typeface="Palatino Linotype"/>
              </a:rPr>
              <a:t>амбулаторных</a:t>
            </a:r>
            <a:endParaRPr sz="2000" dirty="0">
              <a:latin typeface="Palatino Linotype"/>
              <a:cs typeface="Palatino Linotype"/>
            </a:endParaRPr>
          </a:p>
        </p:txBody>
      </p:sp>
      <p:pic>
        <p:nvPicPr>
          <p:cNvPr id="15" name="object 1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99744" y="2630423"/>
            <a:ext cx="1596390" cy="564641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1145844" y="2683205"/>
            <a:ext cx="1012825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449705" algn="l"/>
                <a:tab pos="1710055" algn="l"/>
                <a:tab pos="2690495" algn="l"/>
                <a:tab pos="3077210" algn="l"/>
                <a:tab pos="4124325" algn="l"/>
                <a:tab pos="5979160" algn="l"/>
                <a:tab pos="7331709" algn="l"/>
                <a:tab pos="8834120" algn="l"/>
                <a:tab pos="9853930" algn="l"/>
              </a:tabLst>
            </a:pPr>
            <a:r>
              <a:rPr sz="2000" b="1" spc="-10" dirty="0">
                <a:latin typeface="Palatino Linotype"/>
                <a:cs typeface="Palatino Linotype"/>
              </a:rPr>
              <a:t>у</a:t>
            </a:r>
            <a:r>
              <a:rPr sz="2000" b="1" spc="-5" dirty="0">
                <a:latin typeface="Palatino Linotype"/>
                <a:cs typeface="Palatino Linotype"/>
              </a:rPr>
              <a:t>с</a:t>
            </a:r>
            <a:r>
              <a:rPr sz="2000" b="1" spc="-20" dirty="0">
                <a:latin typeface="Palatino Linotype"/>
                <a:cs typeface="Palatino Linotype"/>
              </a:rPr>
              <a:t>л</a:t>
            </a:r>
            <a:r>
              <a:rPr sz="2000" b="1" spc="-10" dirty="0">
                <a:latin typeface="Palatino Linotype"/>
                <a:cs typeface="Palatino Linotype"/>
              </a:rPr>
              <a:t>о</a:t>
            </a:r>
            <a:r>
              <a:rPr sz="2000" b="1" spc="-5" dirty="0">
                <a:latin typeface="Palatino Linotype"/>
                <a:cs typeface="Palatino Linotype"/>
              </a:rPr>
              <a:t>виях</a:t>
            </a:r>
            <a:r>
              <a:rPr sz="2000" b="1" dirty="0">
                <a:latin typeface="Palatino Linotype"/>
                <a:cs typeface="Palatino Linotype"/>
              </a:rPr>
              <a:t>"	</a:t>
            </a:r>
            <a:r>
              <a:rPr sz="2000" dirty="0">
                <a:latin typeface="Palatino Linotype"/>
                <a:cs typeface="Palatino Linotype"/>
              </a:rPr>
              <a:t>-	</a:t>
            </a:r>
            <a:r>
              <a:rPr sz="2000" spc="-10" dirty="0">
                <a:latin typeface="Palatino Linotype"/>
                <a:cs typeface="Palatino Linotype"/>
              </a:rPr>
              <a:t>фо</a:t>
            </a:r>
            <a:r>
              <a:rPr sz="2000" spc="-5" dirty="0">
                <a:latin typeface="Palatino Linotype"/>
                <a:cs typeface="Palatino Linotype"/>
              </a:rPr>
              <a:t>рм</a:t>
            </a:r>
            <a:r>
              <a:rPr sz="2000" dirty="0">
                <a:latin typeface="Palatino Linotype"/>
                <a:cs typeface="Palatino Linotype"/>
              </a:rPr>
              <a:t>а	</a:t>
            </a:r>
            <a:r>
              <a:rPr sz="2000" spc="5" dirty="0">
                <a:latin typeface="Palatino Linotype"/>
                <a:cs typeface="Palatino Linotype"/>
              </a:rPr>
              <a:t>N</a:t>
            </a:r>
            <a:r>
              <a:rPr sz="2000" dirty="0">
                <a:latin typeface="Palatino Linotype"/>
                <a:cs typeface="Palatino Linotype"/>
              </a:rPr>
              <a:t>	02</a:t>
            </a:r>
            <a:r>
              <a:rPr sz="2000" spc="-10" dirty="0">
                <a:latin typeface="Palatino Linotype"/>
                <a:cs typeface="Palatino Linotype"/>
              </a:rPr>
              <a:t>5</a:t>
            </a:r>
            <a:r>
              <a:rPr sz="2000" dirty="0">
                <a:latin typeface="Palatino Linotype"/>
                <a:cs typeface="Palatino Linotype"/>
              </a:rPr>
              <a:t>-1</a:t>
            </a:r>
            <a:r>
              <a:rPr sz="2000" spc="-20" dirty="0">
                <a:latin typeface="Palatino Linotype"/>
                <a:cs typeface="Palatino Linotype"/>
              </a:rPr>
              <a:t>/</a:t>
            </a:r>
            <a:r>
              <a:rPr sz="2000" dirty="0">
                <a:latin typeface="Palatino Linotype"/>
                <a:cs typeface="Palatino Linotype"/>
              </a:rPr>
              <a:t>у,	у</a:t>
            </a:r>
            <a:r>
              <a:rPr sz="2000" spc="-10" dirty="0">
                <a:latin typeface="Palatino Linotype"/>
                <a:cs typeface="Palatino Linotype"/>
              </a:rPr>
              <a:t>т</a:t>
            </a:r>
            <a:r>
              <a:rPr sz="2000" dirty="0">
                <a:latin typeface="Palatino Linotype"/>
                <a:cs typeface="Palatino Linotype"/>
              </a:rPr>
              <a:t>в</a:t>
            </a:r>
            <a:r>
              <a:rPr sz="2000" spc="-15" dirty="0">
                <a:latin typeface="Palatino Linotype"/>
                <a:cs typeface="Palatino Linotype"/>
              </a:rPr>
              <a:t>е</a:t>
            </a:r>
            <a:r>
              <a:rPr sz="2000" spc="-5" dirty="0">
                <a:latin typeface="Palatino Linotype"/>
                <a:cs typeface="Palatino Linotype"/>
              </a:rPr>
              <a:t>р</a:t>
            </a:r>
            <a:r>
              <a:rPr sz="2000" spc="-10" dirty="0">
                <a:latin typeface="Palatino Linotype"/>
                <a:cs typeface="Palatino Linotype"/>
              </a:rPr>
              <a:t>ж</a:t>
            </a:r>
            <a:r>
              <a:rPr sz="2000" dirty="0">
                <a:latin typeface="Palatino Linotype"/>
                <a:cs typeface="Palatino Linotype"/>
              </a:rPr>
              <a:t>де</a:t>
            </a:r>
            <a:r>
              <a:rPr sz="2000" spc="-10" dirty="0">
                <a:latin typeface="Palatino Linotype"/>
                <a:cs typeface="Palatino Linotype"/>
              </a:rPr>
              <a:t>н</a:t>
            </a:r>
            <a:r>
              <a:rPr sz="2000" spc="-5" dirty="0">
                <a:latin typeface="Palatino Linotype"/>
                <a:cs typeface="Palatino Linotype"/>
              </a:rPr>
              <a:t>на</a:t>
            </a:r>
            <a:r>
              <a:rPr sz="2000" dirty="0">
                <a:latin typeface="Palatino Linotype"/>
                <a:cs typeface="Palatino Linotype"/>
              </a:rPr>
              <a:t>я	</a:t>
            </a:r>
            <a:r>
              <a:rPr sz="2000" spc="-20" dirty="0">
                <a:latin typeface="Palatino Linotype"/>
                <a:cs typeface="Palatino Linotype"/>
              </a:rPr>
              <a:t>п</a:t>
            </a:r>
            <a:r>
              <a:rPr sz="2000" spc="-5" dirty="0">
                <a:latin typeface="Palatino Linotype"/>
                <a:cs typeface="Palatino Linotype"/>
              </a:rPr>
              <a:t>ри</a:t>
            </a:r>
            <a:r>
              <a:rPr sz="2000" spc="-15" dirty="0">
                <a:latin typeface="Palatino Linotype"/>
                <a:cs typeface="Palatino Linotype"/>
              </a:rPr>
              <a:t>к</a:t>
            </a:r>
            <a:r>
              <a:rPr sz="2000" dirty="0">
                <a:latin typeface="Palatino Linotype"/>
                <a:cs typeface="Palatino Linotype"/>
              </a:rPr>
              <a:t>азом	</a:t>
            </a:r>
            <a:r>
              <a:rPr sz="2000" spc="-10" dirty="0">
                <a:latin typeface="Palatino Linotype"/>
                <a:cs typeface="Palatino Linotype"/>
              </a:rPr>
              <a:t>М</a:t>
            </a:r>
            <a:r>
              <a:rPr sz="2000" dirty="0">
                <a:latin typeface="Palatino Linotype"/>
                <a:cs typeface="Palatino Linotype"/>
              </a:rPr>
              <a:t>инз</a:t>
            </a:r>
            <a:r>
              <a:rPr sz="2000" spc="-10" dirty="0">
                <a:latin typeface="Palatino Linotype"/>
                <a:cs typeface="Palatino Linotype"/>
              </a:rPr>
              <a:t>д</a:t>
            </a:r>
            <a:r>
              <a:rPr sz="2000" spc="-20" dirty="0">
                <a:latin typeface="Palatino Linotype"/>
                <a:cs typeface="Palatino Linotype"/>
              </a:rPr>
              <a:t>р</a:t>
            </a:r>
            <a:r>
              <a:rPr sz="2000" spc="-10" dirty="0">
                <a:latin typeface="Palatino Linotype"/>
                <a:cs typeface="Palatino Linotype"/>
              </a:rPr>
              <a:t>ав</a:t>
            </a:r>
            <a:r>
              <a:rPr sz="2000" dirty="0">
                <a:latin typeface="Palatino Linotype"/>
                <a:cs typeface="Palatino Linotype"/>
              </a:rPr>
              <a:t>а	Росс</a:t>
            </a:r>
            <a:r>
              <a:rPr sz="2000" spc="-10" dirty="0">
                <a:latin typeface="Palatino Linotype"/>
                <a:cs typeface="Palatino Linotype"/>
              </a:rPr>
              <a:t>и</a:t>
            </a:r>
            <a:r>
              <a:rPr sz="2000" dirty="0">
                <a:latin typeface="Palatino Linotype"/>
                <a:cs typeface="Palatino Linotype"/>
              </a:rPr>
              <a:t>и	</a:t>
            </a:r>
            <a:r>
              <a:rPr sz="2000" spc="-10" dirty="0">
                <a:latin typeface="Palatino Linotype"/>
                <a:cs typeface="Palatino Linotype"/>
              </a:rPr>
              <a:t>от</a:t>
            </a:r>
            <a:endParaRPr sz="2000" dirty="0">
              <a:latin typeface="Palatino Linotype"/>
              <a:cs typeface="Palatino Linotype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45844" y="2896565"/>
            <a:ext cx="1012698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388745" algn="l"/>
                <a:tab pos="1833245" algn="l"/>
                <a:tab pos="2595880" algn="l"/>
                <a:tab pos="3263265" algn="l"/>
                <a:tab pos="5085080" algn="l"/>
                <a:tab pos="7578725" algn="l"/>
                <a:tab pos="8486775" algn="l"/>
              </a:tabLst>
            </a:pPr>
            <a:r>
              <a:rPr sz="2000" spc="-5" dirty="0">
                <a:latin typeface="Palatino Linotype"/>
                <a:cs typeface="Palatino Linotype"/>
              </a:rPr>
              <a:t>15.12.2014	</a:t>
            </a:r>
            <a:r>
              <a:rPr sz="2000" spc="5" dirty="0">
                <a:latin typeface="Palatino Linotype"/>
                <a:cs typeface="Palatino Linotype"/>
              </a:rPr>
              <a:t>N	</a:t>
            </a:r>
            <a:r>
              <a:rPr sz="2000" dirty="0">
                <a:latin typeface="Palatino Linotype"/>
                <a:cs typeface="Palatino Linotype"/>
              </a:rPr>
              <a:t>834н	</a:t>
            </a:r>
            <a:r>
              <a:rPr sz="2000" spc="-5" dirty="0">
                <a:latin typeface="Palatino Linotype"/>
                <a:cs typeface="Palatino Linotype"/>
              </a:rPr>
              <a:t>"Об	утверждении	унифицированных	форм	медицинской</a:t>
            </a:r>
            <a:endParaRPr sz="2000">
              <a:latin typeface="Palatino Linotype"/>
              <a:cs typeface="Palatino Linotype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45844" y="3110611"/>
            <a:ext cx="1013079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107565" algn="l"/>
                <a:tab pos="4112260" algn="l"/>
                <a:tab pos="4528820" algn="l"/>
                <a:tab pos="6436360" algn="l"/>
                <a:tab pos="8453120" algn="l"/>
              </a:tabLst>
            </a:pPr>
            <a:r>
              <a:rPr sz="2000" spc="-5" dirty="0">
                <a:latin typeface="Palatino Linotype"/>
                <a:cs typeface="Palatino Linotype"/>
              </a:rPr>
              <a:t>документации,	</a:t>
            </a:r>
            <a:r>
              <a:rPr sz="2000" dirty="0">
                <a:latin typeface="Palatino Linotype"/>
                <a:cs typeface="Palatino Linotype"/>
              </a:rPr>
              <a:t>используемых	в	</a:t>
            </a:r>
            <a:r>
              <a:rPr sz="2000" spc="-5" dirty="0">
                <a:latin typeface="Palatino Linotype"/>
                <a:cs typeface="Palatino Linotype"/>
              </a:rPr>
              <a:t>медицинских	организациях,	оказывающих</a:t>
            </a:r>
            <a:endParaRPr sz="2000">
              <a:latin typeface="Palatino Linotype"/>
              <a:cs typeface="Palatino Linotype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45844" y="3323970"/>
            <a:ext cx="10130155" cy="544195"/>
          </a:xfrm>
          <a:prstGeom prst="rect">
            <a:avLst/>
          </a:prstGeom>
        </p:spPr>
        <p:txBody>
          <a:bodyPr vert="horz" wrap="square" lIns="0" tIns="104775" rIns="0" bIns="0" rtlCol="0">
            <a:spAutoFit/>
          </a:bodyPr>
          <a:lstStyle/>
          <a:p>
            <a:pPr marL="12700" marR="5080">
              <a:lnSpc>
                <a:spcPct val="70000"/>
              </a:lnSpc>
              <a:spcBef>
                <a:spcPts val="825"/>
              </a:spcBef>
            </a:pPr>
            <a:r>
              <a:rPr sz="2000" spc="-5" dirty="0">
                <a:latin typeface="Palatino Linotype"/>
                <a:cs typeface="Palatino Linotype"/>
              </a:rPr>
              <a:t>медицинскую</a:t>
            </a:r>
            <a:r>
              <a:rPr sz="2000" spc="405" dirty="0">
                <a:latin typeface="Palatino Linotype"/>
                <a:cs typeface="Palatino Linotype"/>
              </a:rPr>
              <a:t> </a:t>
            </a:r>
            <a:r>
              <a:rPr sz="2000" dirty="0">
                <a:latin typeface="Palatino Linotype"/>
                <a:cs typeface="Palatino Linotype"/>
              </a:rPr>
              <a:t>помощь</a:t>
            </a:r>
            <a:r>
              <a:rPr sz="2000" spc="385" dirty="0">
                <a:latin typeface="Palatino Linotype"/>
                <a:cs typeface="Palatino Linotype"/>
              </a:rPr>
              <a:t> </a:t>
            </a:r>
            <a:r>
              <a:rPr sz="2000" dirty="0">
                <a:latin typeface="Palatino Linotype"/>
                <a:cs typeface="Palatino Linotype"/>
              </a:rPr>
              <a:t>в</a:t>
            </a:r>
            <a:r>
              <a:rPr sz="2000" spc="400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амбулаторных</a:t>
            </a:r>
            <a:r>
              <a:rPr sz="2000" spc="400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условиях,</a:t>
            </a:r>
            <a:r>
              <a:rPr sz="2000" spc="400" dirty="0">
                <a:latin typeface="Palatino Linotype"/>
                <a:cs typeface="Palatino Linotype"/>
              </a:rPr>
              <a:t> </a:t>
            </a:r>
            <a:r>
              <a:rPr sz="2000" dirty="0">
                <a:latin typeface="Palatino Linotype"/>
                <a:cs typeface="Palatino Linotype"/>
              </a:rPr>
              <a:t>и</a:t>
            </a:r>
            <a:r>
              <a:rPr sz="2000" spc="395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порядков</a:t>
            </a:r>
            <a:r>
              <a:rPr sz="2000" spc="415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по</a:t>
            </a:r>
            <a:r>
              <a:rPr sz="2000" spc="400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их</a:t>
            </a:r>
            <a:r>
              <a:rPr sz="2000" spc="409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заполнению" </a:t>
            </a:r>
            <a:r>
              <a:rPr sz="2000" spc="-484" dirty="0">
                <a:latin typeface="Palatino Linotype"/>
                <a:cs typeface="Palatino Linotype"/>
              </a:rPr>
              <a:t> </a:t>
            </a:r>
            <a:r>
              <a:rPr sz="2000" dirty="0">
                <a:latin typeface="Palatino Linotype"/>
                <a:cs typeface="Palatino Linotype"/>
              </a:rPr>
              <a:t>(далее</a:t>
            </a:r>
            <a:r>
              <a:rPr sz="2000" spc="-20" dirty="0">
                <a:latin typeface="Palatino Linotype"/>
                <a:cs typeface="Palatino Linotype"/>
              </a:rPr>
              <a:t> </a:t>
            </a:r>
            <a:r>
              <a:rPr sz="2000" dirty="0">
                <a:latin typeface="Palatino Linotype"/>
                <a:cs typeface="Palatino Linotype"/>
              </a:rPr>
              <a:t>-</a:t>
            </a:r>
            <a:r>
              <a:rPr sz="2000" spc="-5" dirty="0">
                <a:latin typeface="Palatino Linotype"/>
                <a:cs typeface="Palatino Linotype"/>
              </a:rPr>
              <a:t> </a:t>
            </a:r>
            <a:r>
              <a:rPr sz="2000" dirty="0">
                <a:latin typeface="Palatino Linotype"/>
                <a:cs typeface="Palatino Linotype"/>
              </a:rPr>
              <a:t>Талон);</a:t>
            </a:r>
            <a:r>
              <a:rPr sz="2000" spc="-20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зарегистрирован</a:t>
            </a:r>
            <a:r>
              <a:rPr sz="2000" spc="-30" dirty="0">
                <a:latin typeface="Palatino Linotype"/>
                <a:cs typeface="Palatino Linotype"/>
              </a:rPr>
              <a:t> </a:t>
            </a:r>
            <a:r>
              <a:rPr sz="2000" dirty="0">
                <a:latin typeface="Palatino Linotype"/>
                <a:cs typeface="Palatino Linotype"/>
              </a:rPr>
              <a:t>Минюстом</a:t>
            </a:r>
            <a:r>
              <a:rPr sz="2000" spc="-40" dirty="0">
                <a:latin typeface="Palatino Linotype"/>
                <a:cs typeface="Palatino Linotype"/>
              </a:rPr>
              <a:t> </a:t>
            </a:r>
            <a:r>
              <a:rPr sz="2000" dirty="0">
                <a:latin typeface="Palatino Linotype"/>
                <a:cs typeface="Palatino Linotype"/>
              </a:rPr>
              <a:t>России</a:t>
            </a:r>
            <a:r>
              <a:rPr sz="2000" spc="5" dirty="0">
                <a:latin typeface="Palatino Linotype"/>
                <a:cs typeface="Palatino Linotype"/>
              </a:rPr>
              <a:t> </a:t>
            </a:r>
            <a:r>
              <a:rPr sz="2000" dirty="0">
                <a:latin typeface="Palatino Linotype"/>
                <a:cs typeface="Palatino Linotype"/>
              </a:rPr>
              <a:t>20.02.2015</a:t>
            </a:r>
            <a:r>
              <a:rPr sz="2000" spc="-45" dirty="0">
                <a:latin typeface="Palatino Linotype"/>
                <a:cs typeface="Palatino Linotype"/>
              </a:rPr>
              <a:t> </a:t>
            </a:r>
            <a:r>
              <a:rPr sz="2000" dirty="0">
                <a:latin typeface="Palatino Linotype"/>
                <a:cs typeface="Palatino Linotype"/>
              </a:rPr>
              <a:t>N</a:t>
            </a:r>
            <a:r>
              <a:rPr sz="2000" spc="5" dirty="0">
                <a:latin typeface="Palatino Linotype"/>
                <a:cs typeface="Palatino Linotype"/>
              </a:rPr>
              <a:t> </a:t>
            </a:r>
            <a:r>
              <a:rPr sz="2000" dirty="0">
                <a:latin typeface="Palatino Linotype"/>
                <a:cs typeface="Palatino Linotype"/>
              </a:rPr>
              <a:t>36160.</a:t>
            </a:r>
          </a:p>
        </p:txBody>
      </p:sp>
      <p:grpSp>
        <p:nvGrpSpPr>
          <p:cNvPr id="20" name="object 20"/>
          <p:cNvGrpSpPr/>
          <p:nvPr/>
        </p:nvGrpSpPr>
        <p:grpSpPr>
          <a:xfrm>
            <a:off x="940338" y="4120896"/>
            <a:ext cx="7505065" cy="565150"/>
            <a:chOff x="940338" y="4120896"/>
            <a:chExt cx="7505065" cy="565150"/>
          </a:xfrm>
        </p:grpSpPr>
        <p:pic>
          <p:nvPicPr>
            <p:cNvPr id="21" name="object 2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0338" y="4319732"/>
              <a:ext cx="86057" cy="8649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99744" y="4120896"/>
              <a:ext cx="2486406" cy="564642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375660" y="4120896"/>
              <a:ext cx="1058417" cy="564642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323588" y="4120896"/>
              <a:ext cx="1797558" cy="564642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010655" y="4120896"/>
              <a:ext cx="613409" cy="564642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512052" y="4120896"/>
              <a:ext cx="1933194" cy="564642"/>
            </a:xfrm>
            <a:prstGeom prst="rect">
              <a:avLst/>
            </a:prstGeom>
          </p:spPr>
        </p:pic>
      </p:grpSp>
      <p:sp>
        <p:nvSpPr>
          <p:cNvPr id="27" name="object 27"/>
          <p:cNvSpPr txBox="1"/>
          <p:nvPr/>
        </p:nvSpPr>
        <p:spPr>
          <a:xfrm>
            <a:off x="916939" y="4174616"/>
            <a:ext cx="1035939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1300" algn="l"/>
                <a:tab pos="241935" algn="l"/>
                <a:tab pos="2617470" algn="l"/>
                <a:tab pos="3565525" algn="l"/>
                <a:tab pos="5252720" algn="l"/>
                <a:tab pos="5754370" algn="l"/>
                <a:tab pos="7577455" algn="l"/>
                <a:tab pos="7886700" algn="l"/>
                <a:tab pos="8912225" algn="l"/>
                <a:tab pos="9348470" algn="l"/>
              </a:tabLst>
            </a:pPr>
            <a:r>
              <a:rPr sz="2000" b="1" spc="-5" dirty="0">
                <a:latin typeface="Palatino Linotype"/>
                <a:cs typeface="Palatino Linotype"/>
              </a:rPr>
              <a:t>"Статистическая	карта	выбывшего	</a:t>
            </a:r>
            <a:r>
              <a:rPr sz="2000" b="1" dirty="0">
                <a:latin typeface="Palatino Linotype"/>
                <a:cs typeface="Palatino Linotype"/>
              </a:rPr>
              <a:t>из	</a:t>
            </a:r>
            <a:r>
              <a:rPr sz="2000" b="1" spc="-5" dirty="0">
                <a:latin typeface="Palatino Linotype"/>
                <a:cs typeface="Palatino Linotype"/>
              </a:rPr>
              <a:t>стационара"	</a:t>
            </a:r>
            <a:r>
              <a:rPr sz="2000" dirty="0">
                <a:latin typeface="Palatino Linotype"/>
                <a:cs typeface="Palatino Linotype"/>
              </a:rPr>
              <a:t>-	</a:t>
            </a:r>
            <a:r>
              <a:rPr sz="2000" spc="-5" dirty="0">
                <a:latin typeface="Palatino Linotype"/>
                <a:cs typeface="Palatino Linotype"/>
              </a:rPr>
              <a:t>форма	</a:t>
            </a:r>
            <a:r>
              <a:rPr sz="2000" dirty="0">
                <a:latin typeface="Palatino Linotype"/>
                <a:cs typeface="Palatino Linotype"/>
              </a:rPr>
              <a:t>N	</a:t>
            </a:r>
            <a:r>
              <a:rPr sz="2000" spc="-5" dirty="0">
                <a:latin typeface="Palatino Linotype"/>
                <a:cs typeface="Palatino Linotype"/>
              </a:rPr>
              <a:t>066/у-02,</a:t>
            </a:r>
            <a:endParaRPr sz="2000">
              <a:latin typeface="Palatino Linotype"/>
              <a:cs typeface="Palatino Linotype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145844" y="4387977"/>
            <a:ext cx="10128250" cy="544195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 marR="5080">
              <a:lnSpc>
                <a:spcPct val="70000"/>
              </a:lnSpc>
              <a:spcBef>
                <a:spcPts val="819"/>
              </a:spcBef>
            </a:pPr>
            <a:r>
              <a:rPr sz="2000" spc="-5" dirty="0">
                <a:latin typeface="Palatino Linotype"/>
                <a:cs typeface="Palatino Linotype"/>
              </a:rPr>
              <a:t>утвержденная</a:t>
            </a:r>
            <a:r>
              <a:rPr sz="2000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приказом</a:t>
            </a:r>
            <a:r>
              <a:rPr sz="2000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Минздрава</a:t>
            </a:r>
            <a:r>
              <a:rPr sz="2000" dirty="0">
                <a:latin typeface="Palatino Linotype"/>
                <a:cs typeface="Palatino Linotype"/>
              </a:rPr>
              <a:t> России</a:t>
            </a:r>
            <a:r>
              <a:rPr sz="2000" spc="5" dirty="0">
                <a:latin typeface="Palatino Linotype"/>
                <a:cs typeface="Palatino Linotype"/>
              </a:rPr>
              <a:t> </a:t>
            </a:r>
            <a:r>
              <a:rPr sz="2000" spc="-10" dirty="0">
                <a:latin typeface="Palatino Linotype"/>
                <a:cs typeface="Palatino Linotype"/>
              </a:rPr>
              <a:t>от</a:t>
            </a:r>
            <a:r>
              <a:rPr sz="2000" spc="-5" dirty="0">
                <a:latin typeface="Palatino Linotype"/>
                <a:cs typeface="Palatino Linotype"/>
              </a:rPr>
              <a:t> 30.12.2002</a:t>
            </a:r>
            <a:r>
              <a:rPr sz="2000" dirty="0">
                <a:latin typeface="Palatino Linotype"/>
                <a:cs typeface="Palatino Linotype"/>
              </a:rPr>
              <a:t> N 413</a:t>
            </a:r>
            <a:r>
              <a:rPr sz="2000" spc="5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"Об</a:t>
            </a:r>
            <a:r>
              <a:rPr sz="2000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утверждении </a:t>
            </a:r>
            <a:r>
              <a:rPr sz="2000" spc="-484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учетной </a:t>
            </a:r>
            <a:r>
              <a:rPr sz="2000" dirty="0">
                <a:latin typeface="Palatino Linotype"/>
                <a:cs typeface="Palatino Linotype"/>
              </a:rPr>
              <a:t>и</a:t>
            </a:r>
            <a:r>
              <a:rPr sz="2000" spc="-5" dirty="0">
                <a:latin typeface="Palatino Linotype"/>
                <a:cs typeface="Palatino Linotype"/>
              </a:rPr>
              <a:t> отчетной </a:t>
            </a:r>
            <a:r>
              <a:rPr sz="2000" dirty="0">
                <a:latin typeface="Palatino Linotype"/>
                <a:cs typeface="Palatino Linotype"/>
              </a:rPr>
              <a:t>медицинской</a:t>
            </a:r>
            <a:r>
              <a:rPr sz="2000" spc="-30" dirty="0">
                <a:latin typeface="Palatino Linotype"/>
                <a:cs typeface="Palatino Linotype"/>
              </a:rPr>
              <a:t> </a:t>
            </a:r>
            <a:r>
              <a:rPr sz="2000" dirty="0">
                <a:latin typeface="Palatino Linotype"/>
                <a:cs typeface="Palatino Linotype"/>
              </a:rPr>
              <a:t>документации"</a:t>
            </a:r>
            <a:r>
              <a:rPr sz="2000" spc="-35" dirty="0">
                <a:latin typeface="Palatino Linotype"/>
                <a:cs typeface="Palatino Linotype"/>
              </a:rPr>
              <a:t> </a:t>
            </a:r>
            <a:r>
              <a:rPr sz="2000" dirty="0">
                <a:latin typeface="Palatino Linotype"/>
                <a:cs typeface="Palatino Linotype"/>
              </a:rPr>
              <a:t>(далее</a:t>
            </a:r>
            <a:r>
              <a:rPr sz="2000" spc="-15" dirty="0">
                <a:latin typeface="Palatino Linotype"/>
                <a:cs typeface="Palatino Linotype"/>
              </a:rPr>
              <a:t> </a:t>
            </a:r>
            <a:r>
              <a:rPr sz="2000" dirty="0">
                <a:latin typeface="Palatino Linotype"/>
                <a:cs typeface="Palatino Linotype"/>
              </a:rPr>
              <a:t>-</a:t>
            </a:r>
            <a:r>
              <a:rPr sz="2000" spc="-5" dirty="0">
                <a:latin typeface="Palatino Linotype"/>
                <a:cs typeface="Palatino Linotype"/>
              </a:rPr>
              <a:t> Карта);</a:t>
            </a:r>
            <a:endParaRPr sz="2000">
              <a:latin typeface="Palatino Linotype"/>
              <a:cs typeface="Palatino Linotype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940338" y="5186171"/>
            <a:ext cx="5728335" cy="565150"/>
            <a:chOff x="940338" y="5186171"/>
            <a:chExt cx="5728335" cy="565150"/>
          </a:xfrm>
        </p:grpSpPr>
        <p:pic>
          <p:nvPicPr>
            <p:cNvPr id="30" name="object 3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0338" y="5385007"/>
              <a:ext cx="86057" cy="86493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999744" y="5186171"/>
              <a:ext cx="2222754" cy="564642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044952" y="5186171"/>
              <a:ext cx="2132838" cy="564642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000244" y="5186171"/>
              <a:ext cx="493001" cy="564642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314188" y="5186171"/>
              <a:ext cx="1354073" cy="564642"/>
            </a:xfrm>
            <a:prstGeom prst="rect">
              <a:avLst/>
            </a:prstGeom>
          </p:spPr>
        </p:pic>
      </p:grpSp>
      <p:sp>
        <p:nvSpPr>
          <p:cNvPr id="35" name="object 35"/>
          <p:cNvSpPr txBox="1"/>
          <p:nvPr/>
        </p:nvSpPr>
        <p:spPr>
          <a:xfrm>
            <a:off x="916939" y="5239588"/>
            <a:ext cx="1035939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105"/>
              </a:spcBef>
              <a:buFont typeface="Arial MT"/>
              <a:buChar char="•"/>
              <a:tabLst>
                <a:tab pos="241300" algn="l"/>
                <a:tab pos="241935" algn="l"/>
                <a:tab pos="2286635" algn="l"/>
                <a:tab pos="4241800" algn="l"/>
                <a:tab pos="4556125" algn="l"/>
                <a:tab pos="5731510" algn="l"/>
                <a:tab pos="5975350" algn="l"/>
                <a:tab pos="6991984" algn="l"/>
                <a:tab pos="7359015" algn="l"/>
                <a:tab pos="8451850" algn="l"/>
                <a:tab pos="8770620" algn="l"/>
                <a:tab pos="9137650" algn="l"/>
              </a:tabLst>
            </a:pPr>
            <a:r>
              <a:rPr sz="2000" b="1" spc="-5" dirty="0">
                <a:latin typeface="Palatino Linotype"/>
                <a:cs typeface="Palatino Linotype"/>
              </a:rPr>
              <a:t>"Медицинские	свидетельства	</a:t>
            </a:r>
            <a:r>
              <a:rPr sz="2000" b="1" dirty="0">
                <a:latin typeface="Palatino Linotype"/>
                <a:cs typeface="Palatino Linotype"/>
              </a:rPr>
              <a:t>о	смерти"	</a:t>
            </a:r>
            <a:r>
              <a:rPr sz="2000" dirty="0">
                <a:latin typeface="Palatino Linotype"/>
                <a:cs typeface="Palatino Linotype"/>
              </a:rPr>
              <a:t>-	</a:t>
            </a:r>
            <a:r>
              <a:rPr sz="2000" spc="-5" dirty="0">
                <a:latin typeface="Palatino Linotype"/>
                <a:cs typeface="Palatino Linotype"/>
              </a:rPr>
              <a:t>формы	</a:t>
            </a:r>
            <a:r>
              <a:rPr sz="2000" spc="5" dirty="0">
                <a:latin typeface="Palatino Linotype"/>
                <a:cs typeface="Palatino Linotype"/>
              </a:rPr>
              <a:t>N	</a:t>
            </a:r>
            <a:r>
              <a:rPr sz="2000" spc="-5" dirty="0">
                <a:latin typeface="Palatino Linotype"/>
                <a:cs typeface="Palatino Linotype"/>
              </a:rPr>
              <a:t>106/у-08	</a:t>
            </a:r>
            <a:r>
              <a:rPr sz="2000" dirty="0">
                <a:latin typeface="Palatino Linotype"/>
                <a:cs typeface="Palatino Linotype"/>
              </a:rPr>
              <a:t>и	</a:t>
            </a:r>
            <a:r>
              <a:rPr sz="2000" spc="5" dirty="0">
                <a:latin typeface="Palatino Linotype"/>
                <a:cs typeface="Palatino Linotype"/>
              </a:rPr>
              <a:t>N	</a:t>
            </a:r>
            <a:r>
              <a:rPr sz="2000" spc="-5" dirty="0">
                <a:latin typeface="Palatino Linotype"/>
                <a:cs typeface="Palatino Linotype"/>
              </a:rPr>
              <a:t>106-2/у-08,</a:t>
            </a:r>
            <a:endParaRPr sz="2000">
              <a:latin typeface="Palatino Linotype"/>
              <a:cs typeface="Palatino Linotype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145844" y="5453583"/>
            <a:ext cx="1012952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66900" algn="l"/>
                <a:tab pos="3179445" algn="l"/>
                <a:tab pos="6017260" algn="l"/>
                <a:tab pos="6996430" algn="l"/>
                <a:tab pos="7392670" algn="l"/>
                <a:tab pos="8670925" algn="l"/>
                <a:tab pos="9017635" algn="l"/>
                <a:tab pos="9680575" algn="l"/>
              </a:tabLst>
            </a:pPr>
            <a:r>
              <a:rPr sz="2000" dirty="0">
                <a:latin typeface="Palatino Linotype"/>
                <a:cs typeface="Palatino Linotype"/>
              </a:rPr>
              <a:t>у</a:t>
            </a:r>
            <a:r>
              <a:rPr sz="2000" spc="-10" dirty="0">
                <a:latin typeface="Palatino Linotype"/>
                <a:cs typeface="Palatino Linotype"/>
              </a:rPr>
              <a:t>т</a:t>
            </a:r>
            <a:r>
              <a:rPr sz="2000" dirty="0">
                <a:latin typeface="Palatino Linotype"/>
                <a:cs typeface="Palatino Linotype"/>
              </a:rPr>
              <a:t>вер</a:t>
            </a:r>
            <a:r>
              <a:rPr sz="2000" spc="-10" dirty="0">
                <a:latin typeface="Palatino Linotype"/>
                <a:cs typeface="Palatino Linotype"/>
              </a:rPr>
              <a:t>ж</a:t>
            </a:r>
            <a:r>
              <a:rPr sz="2000" dirty="0">
                <a:latin typeface="Palatino Linotype"/>
                <a:cs typeface="Palatino Linotype"/>
              </a:rPr>
              <a:t>де</a:t>
            </a:r>
            <a:r>
              <a:rPr sz="2000" spc="-10" dirty="0">
                <a:latin typeface="Palatino Linotype"/>
                <a:cs typeface="Palatino Linotype"/>
              </a:rPr>
              <a:t>н</a:t>
            </a:r>
            <a:r>
              <a:rPr sz="2000" spc="-20" dirty="0">
                <a:latin typeface="Palatino Linotype"/>
                <a:cs typeface="Palatino Linotype"/>
              </a:rPr>
              <a:t>н</a:t>
            </a:r>
            <a:r>
              <a:rPr sz="2000" spc="-5" dirty="0">
                <a:latin typeface="Palatino Linotype"/>
                <a:cs typeface="Palatino Linotype"/>
              </a:rPr>
              <a:t>ы</a:t>
            </a:r>
            <a:r>
              <a:rPr sz="2000" dirty="0">
                <a:latin typeface="Palatino Linotype"/>
                <a:cs typeface="Palatino Linotype"/>
              </a:rPr>
              <a:t>е	п</a:t>
            </a:r>
            <a:r>
              <a:rPr sz="2000" spc="-10" dirty="0">
                <a:latin typeface="Palatino Linotype"/>
                <a:cs typeface="Palatino Linotype"/>
              </a:rPr>
              <a:t>р</a:t>
            </a:r>
            <a:r>
              <a:rPr sz="2000" dirty="0">
                <a:latin typeface="Palatino Linotype"/>
                <a:cs typeface="Palatino Linotype"/>
              </a:rPr>
              <a:t>иказом	</a:t>
            </a:r>
            <a:r>
              <a:rPr sz="2000" spc="-15" dirty="0">
                <a:latin typeface="Palatino Linotype"/>
                <a:cs typeface="Palatino Linotype"/>
              </a:rPr>
              <a:t>М</a:t>
            </a:r>
            <a:r>
              <a:rPr sz="2000" dirty="0">
                <a:latin typeface="Palatino Linotype"/>
                <a:cs typeface="Palatino Linotype"/>
              </a:rPr>
              <a:t>ин</a:t>
            </a:r>
            <a:r>
              <a:rPr sz="2000" spc="-10" dirty="0">
                <a:latin typeface="Palatino Linotype"/>
                <a:cs typeface="Palatino Linotype"/>
              </a:rPr>
              <a:t>з</a:t>
            </a:r>
            <a:r>
              <a:rPr sz="2000" dirty="0">
                <a:latin typeface="Palatino Linotype"/>
                <a:cs typeface="Palatino Linotype"/>
              </a:rPr>
              <a:t>д</a:t>
            </a:r>
            <a:r>
              <a:rPr sz="2000" spc="-10" dirty="0">
                <a:latin typeface="Palatino Linotype"/>
                <a:cs typeface="Palatino Linotype"/>
              </a:rPr>
              <a:t>р</a:t>
            </a:r>
            <a:r>
              <a:rPr sz="2000" dirty="0">
                <a:latin typeface="Palatino Linotype"/>
                <a:cs typeface="Palatino Linotype"/>
              </a:rPr>
              <a:t>а</a:t>
            </a:r>
            <a:r>
              <a:rPr sz="2000" spc="-20" dirty="0">
                <a:latin typeface="Palatino Linotype"/>
                <a:cs typeface="Palatino Linotype"/>
              </a:rPr>
              <a:t>в</a:t>
            </a:r>
            <a:r>
              <a:rPr sz="2000" dirty="0">
                <a:latin typeface="Palatino Linotype"/>
                <a:cs typeface="Palatino Linotype"/>
              </a:rPr>
              <a:t>с</a:t>
            </a:r>
            <a:r>
              <a:rPr sz="2000" spc="-10" dirty="0">
                <a:latin typeface="Palatino Linotype"/>
                <a:cs typeface="Palatino Linotype"/>
              </a:rPr>
              <a:t>о</a:t>
            </a:r>
            <a:r>
              <a:rPr sz="2000" dirty="0">
                <a:latin typeface="Palatino Linotype"/>
                <a:cs typeface="Palatino Linotype"/>
              </a:rPr>
              <a:t>ц</a:t>
            </a:r>
            <a:r>
              <a:rPr sz="2000" spc="-10" dirty="0">
                <a:latin typeface="Palatino Linotype"/>
                <a:cs typeface="Palatino Linotype"/>
              </a:rPr>
              <a:t>р</a:t>
            </a:r>
            <a:r>
              <a:rPr sz="2000" dirty="0">
                <a:latin typeface="Palatino Linotype"/>
                <a:cs typeface="Palatino Linotype"/>
              </a:rPr>
              <a:t>азви</a:t>
            </a:r>
            <a:r>
              <a:rPr sz="2000" spc="-15" dirty="0">
                <a:latin typeface="Palatino Linotype"/>
                <a:cs typeface="Palatino Linotype"/>
              </a:rPr>
              <a:t>т</a:t>
            </a:r>
            <a:r>
              <a:rPr sz="2000" spc="-10" dirty="0">
                <a:latin typeface="Palatino Linotype"/>
                <a:cs typeface="Palatino Linotype"/>
              </a:rPr>
              <a:t>и</a:t>
            </a:r>
            <a:r>
              <a:rPr sz="2000" dirty="0">
                <a:latin typeface="Palatino Linotype"/>
                <a:cs typeface="Palatino Linotype"/>
              </a:rPr>
              <a:t>я	Ро</a:t>
            </a:r>
            <a:r>
              <a:rPr sz="2000" spc="-10" dirty="0">
                <a:latin typeface="Palatino Linotype"/>
                <a:cs typeface="Palatino Linotype"/>
              </a:rPr>
              <a:t>с</a:t>
            </a:r>
            <a:r>
              <a:rPr sz="2000" dirty="0">
                <a:latin typeface="Palatino Linotype"/>
                <a:cs typeface="Palatino Linotype"/>
              </a:rPr>
              <a:t>сии	</a:t>
            </a:r>
            <a:r>
              <a:rPr sz="2000" spc="-10" dirty="0">
                <a:latin typeface="Palatino Linotype"/>
                <a:cs typeface="Palatino Linotype"/>
              </a:rPr>
              <a:t>о</a:t>
            </a:r>
            <a:r>
              <a:rPr sz="2000" dirty="0">
                <a:latin typeface="Palatino Linotype"/>
                <a:cs typeface="Palatino Linotype"/>
              </a:rPr>
              <a:t>т	</a:t>
            </a:r>
            <a:r>
              <a:rPr sz="2000" spc="5" dirty="0">
                <a:latin typeface="Palatino Linotype"/>
                <a:cs typeface="Palatino Linotype"/>
              </a:rPr>
              <a:t>2</a:t>
            </a:r>
            <a:r>
              <a:rPr sz="2000" spc="-10" dirty="0">
                <a:latin typeface="Palatino Linotype"/>
                <a:cs typeface="Palatino Linotype"/>
              </a:rPr>
              <a:t>6</a:t>
            </a:r>
            <a:r>
              <a:rPr sz="2000" dirty="0">
                <a:latin typeface="Palatino Linotype"/>
                <a:cs typeface="Palatino Linotype"/>
              </a:rPr>
              <a:t>.</a:t>
            </a:r>
            <a:r>
              <a:rPr sz="2000" spc="-10" dirty="0">
                <a:latin typeface="Palatino Linotype"/>
                <a:cs typeface="Palatino Linotype"/>
              </a:rPr>
              <a:t>1</a:t>
            </a:r>
            <a:r>
              <a:rPr sz="2000" spc="5" dirty="0">
                <a:latin typeface="Palatino Linotype"/>
                <a:cs typeface="Palatino Linotype"/>
              </a:rPr>
              <a:t>2</a:t>
            </a:r>
            <a:r>
              <a:rPr sz="2000" spc="-10" dirty="0">
                <a:latin typeface="Palatino Linotype"/>
                <a:cs typeface="Palatino Linotype"/>
              </a:rPr>
              <a:t>.</a:t>
            </a:r>
            <a:r>
              <a:rPr sz="2000" dirty="0">
                <a:latin typeface="Palatino Linotype"/>
                <a:cs typeface="Palatino Linotype"/>
              </a:rPr>
              <a:t>2008	N	78</a:t>
            </a:r>
            <a:r>
              <a:rPr sz="2000" spc="-10" dirty="0">
                <a:latin typeface="Palatino Linotype"/>
                <a:cs typeface="Palatino Linotype"/>
              </a:rPr>
              <a:t>2</a:t>
            </a:r>
            <a:r>
              <a:rPr sz="2000" dirty="0">
                <a:latin typeface="Palatino Linotype"/>
                <a:cs typeface="Palatino Linotype"/>
              </a:rPr>
              <a:t>н	"</a:t>
            </a:r>
            <a:r>
              <a:rPr sz="2000" spc="-5" dirty="0">
                <a:latin typeface="Palatino Linotype"/>
                <a:cs typeface="Palatino Linotype"/>
              </a:rPr>
              <a:t>Об</a:t>
            </a:r>
            <a:endParaRPr sz="2000">
              <a:latin typeface="Palatino Linotype"/>
              <a:cs typeface="Palatino Linotype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145844" y="5666943"/>
            <a:ext cx="10130790" cy="757555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 marR="5080" algn="just">
              <a:lnSpc>
                <a:spcPct val="70000"/>
              </a:lnSpc>
              <a:spcBef>
                <a:spcPts val="819"/>
              </a:spcBef>
            </a:pPr>
            <a:r>
              <a:rPr sz="2000" spc="-5" dirty="0">
                <a:latin typeface="Palatino Linotype"/>
                <a:cs typeface="Palatino Linotype"/>
              </a:rPr>
              <a:t>утверждении</a:t>
            </a:r>
            <a:r>
              <a:rPr sz="2000" dirty="0">
                <a:latin typeface="Palatino Linotype"/>
                <a:cs typeface="Palatino Linotype"/>
              </a:rPr>
              <a:t> и</a:t>
            </a:r>
            <a:r>
              <a:rPr sz="2000" spc="5" dirty="0">
                <a:latin typeface="Palatino Linotype"/>
                <a:cs typeface="Palatino Linotype"/>
              </a:rPr>
              <a:t> </a:t>
            </a:r>
            <a:r>
              <a:rPr sz="2000" dirty="0">
                <a:latin typeface="Palatino Linotype"/>
                <a:cs typeface="Palatino Linotype"/>
              </a:rPr>
              <a:t>порядке</a:t>
            </a:r>
            <a:r>
              <a:rPr sz="2000" spc="5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ведения</a:t>
            </a:r>
            <a:r>
              <a:rPr sz="2000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медицинской</a:t>
            </a:r>
            <a:r>
              <a:rPr sz="2000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документации,</a:t>
            </a:r>
            <a:r>
              <a:rPr sz="2000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удостоверяющей </a:t>
            </a:r>
            <a:r>
              <a:rPr sz="2000" dirty="0">
                <a:latin typeface="Palatino Linotype"/>
                <a:cs typeface="Palatino Linotype"/>
              </a:rPr>
              <a:t> случаи </a:t>
            </a:r>
            <a:r>
              <a:rPr sz="2000" spc="-5" dirty="0">
                <a:latin typeface="Palatino Linotype"/>
                <a:cs typeface="Palatino Linotype"/>
              </a:rPr>
              <a:t>рождения </a:t>
            </a:r>
            <a:r>
              <a:rPr sz="2000" dirty="0">
                <a:latin typeface="Palatino Linotype"/>
                <a:cs typeface="Palatino Linotype"/>
              </a:rPr>
              <a:t>и </a:t>
            </a:r>
            <a:r>
              <a:rPr sz="2000" spc="-5" dirty="0">
                <a:latin typeface="Palatino Linotype"/>
                <a:cs typeface="Palatino Linotype"/>
              </a:rPr>
              <a:t>смерти" </a:t>
            </a:r>
            <a:r>
              <a:rPr sz="2000" dirty="0">
                <a:latin typeface="Palatino Linotype"/>
                <a:cs typeface="Palatino Linotype"/>
              </a:rPr>
              <a:t>(далее - </a:t>
            </a:r>
            <a:r>
              <a:rPr sz="2000" spc="-5" dirty="0">
                <a:latin typeface="Palatino Linotype"/>
                <a:cs typeface="Palatino Linotype"/>
              </a:rPr>
              <a:t>Свидетельства);</a:t>
            </a:r>
            <a:r>
              <a:rPr sz="2000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зарегистрирован Минюстом </a:t>
            </a:r>
            <a:r>
              <a:rPr sz="2000" dirty="0">
                <a:latin typeface="Palatino Linotype"/>
                <a:cs typeface="Palatino Linotype"/>
              </a:rPr>
              <a:t> России</a:t>
            </a:r>
            <a:r>
              <a:rPr sz="2000" spc="-5" dirty="0">
                <a:latin typeface="Palatino Linotype"/>
                <a:cs typeface="Palatino Linotype"/>
              </a:rPr>
              <a:t> </a:t>
            </a:r>
            <a:r>
              <a:rPr sz="2000" dirty="0">
                <a:latin typeface="Palatino Linotype"/>
                <a:cs typeface="Palatino Linotype"/>
              </a:rPr>
              <a:t>30.12.2008</a:t>
            </a:r>
            <a:r>
              <a:rPr sz="2000" spc="-45" dirty="0">
                <a:latin typeface="Palatino Linotype"/>
                <a:cs typeface="Palatino Linotype"/>
              </a:rPr>
              <a:t> </a:t>
            </a:r>
            <a:r>
              <a:rPr sz="2000" dirty="0">
                <a:latin typeface="Palatino Linotype"/>
                <a:cs typeface="Palatino Linotype"/>
              </a:rPr>
              <a:t>N</a:t>
            </a:r>
            <a:r>
              <a:rPr sz="2000" spc="5" dirty="0">
                <a:latin typeface="Palatino Linotype"/>
                <a:cs typeface="Palatino Linotype"/>
              </a:rPr>
              <a:t> </a:t>
            </a:r>
            <a:r>
              <a:rPr sz="2000" dirty="0">
                <a:latin typeface="Palatino Linotype"/>
                <a:cs typeface="Palatino Linotype"/>
              </a:rPr>
              <a:t>13055.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1237615" marR="5080" indent="-1225550">
              <a:lnSpc>
                <a:spcPts val="3890"/>
              </a:lnSpc>
              <a:spcBef>
                <a:spcPts val="585"/>
              </a:spcBef>
            </a:pPr>
            <a:r>
              <a:rPr dirty="0"/>
              <a:t>N 57 </a:t>
            </a:r>
            <a:r>
              <a:rPr spc="-10" dirty="0"/>
              <a:t>"Сведения </a:t>
            </a:r>
            <a:r>
              <a:rPr dirty="0"/>
              <a:t>о </a:t>
            </a:r>
            <a:r>
              <a:rPr spc="-10" dirty="0"/>
              <a:t>травмах, отравлениях </a:t>
            </a:r>
            <a:r>
              <a:rPr dirty="0"/>
              <a:t>и </a:t>
            </a:r>
            <a:r>
              <a:rPr spc="-35" dirty="0"/>
              <a:t>некоторых </a:t>
            </a:r>
            <a:r>
              <a:rPr spc="-885" dirty="0"/>
              <a:t> </a:t>
            </a:r>
            <a:r>
              <a:rPr spc="-10" dirty="0"/>
              <a:t>других</a:t>
            </a:r>
            <a:r>
              <a:rPr spc="-5" dirty="0"/>
              <a:t> </a:t>
            </a:r>
            <a:r>
              <a:rPr dirty="0"/>
              <a:t>последствиях</a:t>
            </a:r>
            <a:r>
              <a:rPr spc="-5" dirty="0"/>
              <a:t> </a:t>
            </a:r>
            <a:r>
              <a:rPr dirty="0"/>
              <a:t>внешних</a:t>
            </a:r>
            <a:r>
              <a:rPr spc="-20" dirty="0"/>
              <a:t> </a:t>
            </a:r>
            <a:r>
              <a:rPr dirty="0"/>
              <a:t>причин"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9" y="1736801"/>
            <a:ext cx="10358120" cy="422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105"/>
              </a:spcBef>
              <a:buFont typeface="Arial MT"/>
              <a:buChar char="•"/>
              <a:tabLst>
                <a:tab pos="241935" algn="l"/>
                <a:tab pos="1477010" algn="l"/>
                <a:tab pos="2853690" algn="l"/>
                <a:tab pos="3405504" algn="l"/>
                <a:tab pos="4796790" algn="l"/>
                <a:tab pos="7057390" algn="l"/>
                <a:tab pos="8634730" algn="l"/>
                <a:tab pos="9015730" algn="l"/>
              </a:tabLst>
            </a:pPr>
            <a:r>
              <a:rPr sz="2600" spc="-5" dirty="0">
                <a:latin typeface="Palatino Linotype"/>
                <a:cs typeface="Palatino Linotype"/>
              </a:rPr>
              <a:t>Ф</a:t>
            </a:r>
            <a:r>
              <a:rPr sz="2600" spc="-10" dirty="0">
                <a:latin typeface="Palatino Linotype"/>
                <a:cs typeface="Palatino Linotype"/>
              </a:rPr>
              <a:t>о</a:t>
            </a:r>
            <a:r>
              <a:rPr sz="2600" spc="-5" dirty="0">
                <a:latin typeface="Palatino Linotype"/>
                <a:cs typeface="Palatino Linotype"/>
              </a:rPr>
              <a:t>р</a:t>
            </a:r>
            <a:r>
              <a:rPr sz="2600" spc="-15" dirty="0">
                <a:latin typeface="Palatino Linotype"/>
                <a:cs typeface="Palatino Linotype"/>
              </a:rPr>
              <a:t>м</a:t>
            </a:r>
            <a:r>
              <a:rPr sz="2600" dirty="0">
                <a:latin typeface="Palatino Linotype"/>
                <a:cs typeface="Palatino Linotype"/>
              </a:rPr>
              <a:t>а	</a:t>
            </a:r>
            <a:r>
              <a:rPr sz="2600" spc="-20" dirty="0">
                <a:latin typeface="Palatino Linotype"/>
                <a:cs typeface="Palatino Linotype"/>
              </a:rPr>
              <a:t>с</a:t>
            </a:r>
            <a:r>
              <a:rPr sz="2600" dirty="0">
                <a:latin typeface="Palatino Linotype"/>
                <a:cs typeface="Palatino Linotype"/>
              </a:rPr>
              <a:t>о</a:t>
            </a:r>
            <a:r>
              <a:rPr sz="2600" spc="-15" dirty="0">
                <a:latin typeface="Palatino Linotype"/>
                <a:cs typeface="Palatino Linotype"/>
              </a:rPr>
              <a:t>с</a:t>
            </a:r>
            <a:r>
              <a:rPr sz="2600" dirty="0">
                <a:latin typeface="Palatino Linotype"/>
                <a:cs typeface="Palatino Linotype"/>
              </a:rPr>
              <a:t>т</a:t>
            </a:r>
            <a:r>
              <a:rPr sz="2600" spc="-15" dirty="0">
                <a:latin typeface="Palatino Linotype"/>
                <a:cs typeface="Palatino Linotype"/>
              </a:rPr>
              <a:t>о</a:t>
            </a:r>
            <a:r>
              <a:rPr sz="2600" dirty="0">
                <a:latin typeface="Palatino Linotype"/>
                <a:cs typeface="Palatino Linotype"/>
              </a:rPr>
              <a:t>ит	</a:t>
            </a:r>
            <a:r>
              <a:rPr sz="2600" spc="-15" dirty="0">
                <a:latin typeface="Palatino Linotype"/>
                <a:cs typeface="Palatino Linotype"/>
              </a:rPr>
              <a:t>и</a:t>
            </a:r>
            <a:r>
              <a:rPr sz="2600" dirty="0">
                <a:latin typeface="Palatino Linotype"/>
                <a:cs typeface="Palatino Linotype"/>
              </a:rPr>
              <a:t>з	та</a:t>
            </a:r>
            <a:r>
              <a:rPr sz="2600" spc="-10" dirty="0">
                <a:latin typeface="Palatino Linotype"/>
                <a:cs typeface="Palatino Linotype"/>
              </a:rPr>
              <a:t>б</a:t>
            </a:r>
            <a:r>
              <a:rPr sz="2600" spc="-25" dirty="0">
                <a:latin typeface="Palatino Linotype"/>
                <a:cs typeface="Palatino Linotype"/>
              </a:rPr>
              <a:t>л</a:t>
            </a:r>
            <a:r>
              <a:rPr sz="2600" dirty="0">
                <a:latin typeface="Palatino Linotype"/>
                <a:cs typeface="Palatino Linotype"/>
              </a:rPr>
              <a:t>иц,	вк</a:t>
            </a:r>
            <a:r>
              <a:rPr sz="2600" spc="-15" dirty="0">
                <a:latin typeface="Palatino Linotype"/>
                <a:cs typeface="Palatino Linotype"/>
              </a:rPr>
              <a:t>л</a:t>
            </a:r>
            <a:r>
              <a:rPr sz="2600" spc="5" dirty="0">
                <a:latin typeface="Palatino Linotype"/>
                <a:cs typeface="Palatino Linotype"/>
              </a:rPr>
              <a:t>ю</a:t>
            </a:r>
            <a:r>
              <a:rPr sz="2600" spc="-25" dirty="0">
                <a:latin typeface="Palatino Linotype"/>
                <a:cs typeface="Palatino Linotype"/>
              </a:rPr>
              <a:t>ч</a:t>
            </a:r>
            <a:r>
              <a:rPr sz="2600" dirty="0">
                <a:latin typeface="Palatino Linotype"/>
                <a:cs typeface="Palatino Linotype"/>
              </a:rPr>
              <a:t>а</a:t>
            </a:r>
            <a:r>
              <a:rPr sz="2600" spc="-10" dirty="0">
                <a:latin typeface="Palatino Linotype"/>
                <a:cs typeface="Palatino Linotype"/>
              </a:rPr>
              <a:t>ю</a:t>
            </a:r>
            <a:r>
              <a:rPr sz="2600" spc="-5" dirty="0">
                <a:latin typeface="Palatino Linotype"/>
                <a:cs typeface="Palatino Linotype"/>
              </a:rPr>
              <a:t>щи</a:t>
            </a:r>
            <a:r>
              <a:rPr sz="2600" dirty="0">
                <a:latin typeface="Palatino Linotype"/>
                <a:cs typeface="Palatino Linotype"/>
              </a:rPr>
              <a:t>х	с</a:t>
            </a:r>
            <a:r>
              <a:rPr sz="2600" spc="-25" dirty="0">
                <a:latin typeface="Palatino Linotype"/>
                <a:cs typeface="Palatino Linotype"/>
              </a:rPr>
              <a:t>в</a:t>
            </a:r>
            <a:r>
              <a:rPr sz="2600" dirty="0">
                <a:latin typeface="Palatino Linotype"/>
                <a:cs typeface="Palatino Linotype"/>
              </a:rPr>
              <a:t>еден</a:t>
            </a:r>
            <a:r>
              <a:rPr sz="2600" spc="-15" dirty="0">
                <a:latin typeface="Palatino Linotype"/>
                <a:cs typeface="Palatino Linotype"/>
              </a:rPr>
              <a:t>и</a:t>
            </a:r>
            <a:r>
              <a:rPr sz="2600" dirty="0">
                <a:latin typeface="Palatino Linotype"/>
                <a:cs typeface="Palatino Linotype"/>
              </a:rPr>
              <a:t>я	о	т</a:t>
            </a:r>
            <a:r>
              <a:rPr sz="2600" spc="-15" dirty="0">
                <a:latin typeface="Palatino Linotype"/>
                <a:cs typeface="Palatino Linotype"/>
              </a:rPr>
              <a:t>р</a:t>
            </a:r>
            <a:r>
              <a:rPr sz="2600" dirty="0">
                <a:latin typeface="Palatino Linotype"/>
                <a:cs typeface="Palatino Linotype"/>
              </a:rPr>
              <a:t>авмах,</a:t>
            </a:r>
            <a:endParaRPr sz="26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5844" y="2014855"/>
            <a:ext cx="10131425" cy="422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spc="-5" dirty="0">
                <a:latin typeface="Palatino Linotype"/>
                <a:cs typeface="Palatino Linotype"/>
              </a:rPr>
              <a:t>отравлениях</a:t>
            </a:r>
            <a:r>
              <a:rPr sz="2600" spc="160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и</a:t>
            </a:r>
            <a:r>
              <a:rPr sz="2600" spc="17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внешних</a:t>
            </a:r>
            <a:r>
              <a:rPr sz="2600" spc="16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причинах</a:t>
            </a:r>
            <a:r>
              <a:rPr sz="2600" spc="17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заболеваемости</a:t>
            </a:r>
            <a:r>
              <a:rPr sz="2600" spc="170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и</a:t>
            </a:r>
            <a:r>
              <a:rPr sz="2600" spc="17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смертности</a:t>
            </a:r>
            <a:endParaRPr sz="2600">
              <a:latin typeface="Palatino Linotype"/>
              <a:cs typeface="Palatino Linotyp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45844" y="2292223"/>
            <a:ext cx="10129520" cy="422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18159" algn="l"/>
                <a:tab pos="2167255" algn="l"/>
                <a:tab pos="4088129" algn="l"/>
                <a:tab pos="5383530" algn="l"/>
                <a:tab pos="7233920" algn="l"/>
                <a:tab pos="9152890" algn="l"/>
              </a:tabLst>
            </a:pPr>
            <a:r>
              <a:rPr sz="2600" dirty="0">
                <a:latin typeface="Palatino Linotype"/>
                <a:cs typeface="Palatino Linotype"/>
              </a:rPr>
              <a:t>у	</a:t>
            </a:r>
            <a:r>
              <a:rPr sz="2600" spc="-5" dirty="0">
                <a:latin typeface="Palatino Linotype"/>
                <a:cs typeface="Palatino Linotype"/>
              </a:rPr>
              <a:t>детского	населения	</a:t>
            </a:r>
            <a:r>
              <a:rPr sz="2600" dirty="0">
                <a:latin typeface="Palatino Linotype"/>
                <a:cs typeface="Palatino Linotype"/>
              </a:rPr>
              <a:t>(1000),	</a:t>
            </a:r>
            <a:r>
              <a:rPr sz="2600" spc="-5" dirty="0">
                <a:latin typeface="Palatino Linotype"/>
                <a:cs typeface="Palatino Linotype"/>
              </a:rPr>
              <a:t>взрослого	населения	(2000),</a:t>
            </a:r>
            <a:endParaRPr sz="2600">
              <a:latin typeface="Palatino Linotype"/>
              <a:cs typeface="Palatino Linotyp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45844" y="2569591"/>
            <a:ext cx="7988300" cy="422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dirty="0">
                <a:latin typeface="Palatino Linotype"/>
                <a:cs typeface="Palatino Linotype"/>
              </a:rPr>
              <a:t>населения</a:t>
            </a:r>
            <a:r>
              <a:rPr sz="2600" spc="-30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старше</a:t>
            </a:r>
            <a:r>
              <a:rPr sz="2600" spc="-1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трудоспособного</a:t>
            </a:r>
            <a:r>
              <a:rPr sz="2600" spc="-3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возраста</a:t>
            </a:r>
            <a:r>
              <a:rPr sz="2600" spc="-10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(3000).</a:t>
            </a:r>
            <a:endParaRPr sz="2600">
              <a:latin typeface="Palatino Linotype"/>
              <a:cs typeface="Palatino Linotyp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16939" y="2973146"/>
            <a:ext cx="1653539" cy="422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105"/>
              </a:spcBef>
              <a:buFont typeface="Arial MT"/>
              <a:buChar char="•"/>
              <a:tabLst>
                <a:tab pos="241935" algn="l"/>
              </a:tabLst>
            </a:pPr>
            <a:r>
              <a:rPr sz="2600" dirty="0">
                <a:latin typeface="Palatino Linotype"/>
                <a:cs typeface="Palatino Linotype"/>
              </a:rPr>
              <a:t>Т</a:t>
            </a:r>
            <a:r>
              <a:rPr sz="2600" spc="-10" dirty="0">
                <a:latin typeface="Palatino Linotype"/>
                <a:cs typeface="Palatino Linotype"/>
              </a:rPr>
              <a:t>а</a:t>
            </a:r>
            <a:r>
              <a:rPr sz="2600" dirty="0">
                <a:latin typeface="Palatino Linotype"/>
                <a:cs typeface="Palatino Linotype"/>
              </a:rPr>
              <a:t>б</a:t>
            </a:r>
            <a:r>
              <a:rPr sz="2600" spc="-15" dirty="0">
                <a:latin typeface="Palatino Linotype"/>
                <a:cs typeface="Palatino Linotype"/>
              </a:rPr>
              <a:t>л</a:t>
            </a:r>
            <a:r>
              <a:rPr sz="2600" spc="-20" dirty="0">
                <a:latin typeface="Palatino Linotype"/>
                <a:cs typeface="Palatino Linotype"/>
              </a:rPr>
              <a:t>и</a:t>
            </a:r>
            <a:r>
              <a:rPr sz="2600" dirty="0">
                <a:latin typeface="Palatino Linotype"/>
                <a:cs typeface="Palatino Linotype"/>
              </a:rPr>
              <a:t>цы</a:t>
            </a:r>
            <a:endParaRPr sz="2600">
              <a:latin typeface="Palatino Linotype"/>
              <a:cs typeface="Palatino Linotyp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49042" y="2973146"/>
            <a:ext cx="8527415" cy="422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68350" algn="l"/>
                <a:tab pos="2158365" algn="l"/>
                <a:tab pos="4098925" algn="l"/>
                <a:tab pos="5467985" algn="l"/>
                <a:tab pos="7133590" algn="l"/>
              </a:tabLst>
            </a:pPr>
            <a:r>
              <a:rPr sz="2600" dirty="0">
                <a:latin typeface="Palatino Linotype"/>
                <a:cs typeface="Palatino Linotype"/>
              </a:rPr>
              <a:t>для	</a:t>
            </a:r>
            <a:r>
              <a:rPr sz="2600" spc="-15" dirty="0">
                <a:latin typeface="Palatino Linotype"/>
                <a:cs typeface="Palatino Linotype"/>
              </a:rPr>
              <a:t>к</a:t>
            </a:r>
            <a:r>
              <a:rPr sz="2600" dirty="0">
                <a:latin typeface="Palatino Linotype"/>
                <a:cs typeface="Palatino Linotype"/>
              </a:rPr>
              <a:t>ажд</a:t>
            </a:r>
            <a:r>
              <a:rPr sz="2600" spc="-25" dirty="0">
                <a:latin typeface="Palatino Linotype"/>
                <a:cs typeface="Palatino Linotype"/>
              </a:rPr>
              <a:t>о</a:t>
            </a:r>
            <a:r>
              <a:rPr sz="2600" dirty="0">
                <a:latin typeface="Palatino Linotype"/>
                <a:cs typeface="Palatino Linotype"/>
              </a:rPr>
              <a:t>й	в</a:t>
            </a:r>
            <a:r>
              <a:rPr sz="2600" spc="-15" dirty="0">
                <a:latin typeface="Palatino Linotype"/>
                <a:cs typeface="Palatino Linotype"/>
              </a:rPr>
              <a:t>о</a:t>
            </a:r>
            <a:r>
              <a:rPr sz="2600" spc="-20" dirty="0">
                <a:latin typeface="Palatino Linotype"/>
                <a:cs typeface="Palatino Linotype"/>
              </a:rPr>
              <a:t>з</a:t>
            </a:r>
            <a:r>
              <a:rPr sz="2600" spc="-5" dirty="0">
                <a:latin typeface="Palatino Linotype"/>
                <a:cs typeface="Palatino Linotype"/>
              </a:rPr>
              <a:t>рас</a:t>
            </a:r>
            <a:r>
              <a:rPr sz="2600" spc="-30" dirty="0">
                <a:latin typeface="Palatino Linotype"/>
                <a:cs typeface="Palatino Linotype"/>
              </a:rPr>
              <a:t>т</a:t>
            </a:r>
            <a:r>
              <a:rPr sz="2600" spc="-5" dirty="0">
                <a:latin typeface="Palatino Linotype"/>
                <a:cs typeface="Palatino Linotype"/>
              </a:rPr>
              <a:t>но</a:t>
            </a:r>
            <a:r>
              <a:rPr sz="2600" dirty="0">
                <a:latin typeface="Palatino Linotype"/>
                <a:cs typeface="Palatino Linotype"/>
              </a:rPr>
              <a:t>й	</a:t>
            </a:r>
            <a:r>
              <a:rPr sz="2600" spc="-5" dirty="0">
                <a:latin typeface="Palatino Linotype"/>
                <a:cs typeface="Palatino Linotype"/>
              </a:rPr>
              <a:t>гр</a:t>
            </a:r>
            <a:r>
              <a:rPr sz="2600" spc="-10" dirty="0">
                <a:latin typeface="Palatino Linotype"/>
                <a:cs typeface="Palatino Linotype"/>
              </a:rPr>
              <a:t>у</a:t>
            </a:r>
            <a:r>
              <a:rPr sz="2600" spc="-15" dirty="0">
                <a:latin typeface="Palatino Linotype"/>
                <a:cs typeface="Palatino Linotype"/>
              </a:rPr>
              <a:t>п</a:t>
            </a:r>
            <a:r>
              <a:rPr sz="2600" dirty="0">
                <a:latin typeface="Palatino Linotype"/>
                <a:cs typeface="Palatino Linotype"/>
              </a:rPr>
              <a:t>пы	</a:t>
            </a:r>
            <a:r>
              <a:rPr sz="2600" spc="-20" dirty="0">
                <a:latin typeface="Palatino Linotype"/>
                <a:cs typeface="Palatino Linotype"/>
              </a:rPr>
              <a:t>с</a:t>
            </a:r>
            <a:r>
              <a:rPr sz="2600" dirty="0">
                <a:latin typeface="Palatino Linotype"/>
                <a:cs typeface="Palatino Linotype"/>
              </a:rPr>
              <a:t>оде</a:t>
            </a:r>
            <a:r>
              <a:rPr sz="2600" spc="-15" dirty="0">
                <a:latin typeface="Palatino Linotype"/>
                <a:cs typeface="Palatino Linotype"/>
              </a:rPr>
              <a:t>р</a:t>
            </a:r>
            <a:r>
              <a:rPr sz="2600" spc="-5" dirty="0">
                <a:latin typeface="Palatino Linotype"/>
                <a:cs typeface="Palatino Linotype"/>
              </a:rPr>
              <a:t>ж</a:t>
            </a:r>
            <a:r>
              <a:rPr sz="2600" dirty="0">
                <a:latin typeface="Palatino Linotype"/>
                <a:cs typeface="Palatino Linotype"/>
              </a:rPr>
              <a:t>ат	с</a:t>
            </a:r>
            <a:r>
              <a:rPr sz="2600" spc="-10" dirty="0">
                <a:latin typeface="Palatino Linotype"/>
                <a:cs typeface="Palatino Linotype"/>
              </a:rPr>
              <a:t>в</a:t>
            </a:r>
            <a:r>
              <a:rPr sz="2600" dirty="0">
                <a:latin typeface="Palatino Linotype"/>
                <a:cs typeface="Palatino Linotype"/>
              </a:rPr>
              <a:t>еден</a:t>
            </a:r>
            <a:r>
              <a:rPr sz="2600" spc="-15" dirty="0">
                <a:latin typeface="Palatino Linotype"/>
                <a:cs typeface="Palatino Linotype"/>
              </a:rPr>
              <a:t>и</a:t>
            </a:r>
            <a:r>
              <a:rPr sz="2600" dirty="0">
                <a:latin typeface="Palatino Linotype"/>
                <a:cs typeface="Palatino Linotype"/>
              </a:rPr>
              <a:t>я</a:t>
            </a:r>
            <a:endParaRPr sz="2600">
              <a:latin typeface="Palatino Linotype"/>
              <a:cs typeface="Palatino Linotyp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45844" y="3251073"/>
            <a:ext cx="10130790" cy="422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72440" algn="l"/>
                <a:tab pos="2075814" algn="l"/>
                <a:tab pos="4299585" algn="l"/>
                <a:tab pos="4784725" algn="l"/>
                <a:tab pos="6706870" algn="l"/>
                <a:tab pos="8041640" algn="l"/>
              </a:tabLst>
            </a:pPr>
            <a:r>
              <a:rPr sz="2600" dirty="0">
                <a:latin typeface="Palatino Linotype"/>
                <a:cs typeface="Palatino Linotype"/>
              </a:rPr>
              <a:t>о	травмах,	отравлениях	и	</a:t>
            </a:r>
            <a:r>
              <a:rPr sz="2600" spc="-5" dirty="0">
                <a:latin typeface="Palatino Linotype"/>
                <a:cs typeface="Palatino Linotype"/>
              </a:rPr>
              <a:t>некоторых	</a:t>
            </a:r>
            <a:r>
              <a:rPr sz="2600" dirty="0">
                <a:latin typeface="Palatino Linotype"/>
                <a:cs typeface="Palatino Linotype"/>
              </a:rPr>
              <a:t>других	</a:t>
            </a:r>
            <a:r>
              <a:rPr sz="2600" spc="-5" dirty="0">
                <a:latin typeface="Palatino Linotype"/>
                <a:cs typeface="Palatino Linotype"/>
              </a:rPr>
              <a:t>последствиях</a:t>
            </a:r>
            <a:endParaRPr sz="2600">
              <a:latin typeface="Palatino Linotype"/>
              <a:cs typeface="Palatino Linotyp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45844" y="3528440"/>
            <a:ext cx="10131425" cy="977265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marL="12700" marR="5080" algn="just">
              <a:lnSpc>
                <a:spcPct val="70000"/>
              </a:lnSpc>
              <a:spcBef>
                <a:spcPts val="1040"/>
              </a:spcBef>
            </a:pPr>
            <a:r>
              <a:rPr sz="2600" spc="-5" dirty="0">
                <a:latin typeface="Palatino Linotype"/>
                <a:cs typeface="Palatino Linotype"/>
              </a:rPr>
              <a:t>воздействия внешних причин, классифицируемых </a:t>
            </a:r>
            <a:r>
              <a:rPr sz="2600" dirty="0">
                <a:latin typeface="Palatino Linotype"/>
                <a:cs typeface="Palatino Linotype"/>
              </a:rPr>
              <a:t>по </a:t>
            </a:r>
            <a:r>
              <a:rPr sz="2600" spc="-5" dirty="0">
                <a:latin typeface="Palatino Linotype"/>
                <a:cs typeface="Palatino Linotype"/>
              </a:rPr>
              <a:t>блокам </a:t>
            </a:r>
            <a:r>
              <a:rPr sz="2600" dirty="0">
                <a:latin typeface="Palatino Linotype"/>
                <a:cs typeface="Palatino Linotype"/>
              </a:rPr>
              <a:t>и 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рубрикам </a:t>
            </a:r>
            <a:r>
              <a:rPr sz="2600" dirty="0">
                <a:latin typeface="Palatino Linotype"/>
                <a:cs typeface="Palatino Linotype"/>
              </a:rPr>
              <a:t>МКБ-10 по характеру травмы и внешним </a:t>
            </a:r>
            <a:r>
              <a:rPr sz="2600" spc="-5" dirty="0">
                <a:latin typeface="Palatino Linotype"/>
                <a:cs typeface="Palatino Linotype"/>
              </a:rPr>
              <a:t>причинам </a:t>
            </a:r>
            <a:r>
              <a:rPr sz="260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(таблицы</a:t>
            </a:r>
            <a:r>
              <a:rPr sz="2600" spc="-35" dirty="0">
                <a:latin typeface="Palatino Linotype"/>
                <a:cs typeface="Palatino Linotype"/>
              </a:rPr>
              <a:t> </a:t>
            </a:r>
            <a:r>
              <a:rPr sz="2600" spc="5" dirty="0">
                <a:latin typeface="Palatino Linotype"/>
                <a:cs typeface="Palatino Linotype"/>
              </a:rPr>
              <a:t>1000,</a:t>
            </a:r>
            <a:r>
              <a:rPr sz="2600" spc="-30" dirty="0">
                <a:latin typeface="Palatino Linotype"/>
                <a:cs typeface="Palatino Linotype"/>
              </a:rPr>
              <a:t> </a:t>
            </a:r>
            <a:r>
              <a:rPr sz="2600" spc="5" dirty="0">
                <a:latin typeface="Palatino Linotype"/>
                <a:cs typeface="Palatino Linotype"/>
              </a:rPr>
              <a:t>2000,</a:t>
            </a:r>
            <a:r>
              <a:rPr sz="2600" spc="-30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3000).</a:t>
            </a:r>
            <a:endParaRPr sz="2600">
              <a:latin typeface="Palatino Linotype"/>
              <a:cs typeface="Palatino Linotyp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16939" y="4487417"/>
            <a:ext cx="2293620" cy="422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1935" algn="l"/>
                <a:tab pos="1041400" algn="l"/>
              </a:tabLst>
            </a:pPr>
            <a:r>
              <a:rPr sz="2600" dirty="0">
                <a:latin typeface="Palatino Linotype"/>
                <a:cs typeface="Palatino Linotype"/>
              </a:rPr>
              <a:t>Все	т</a:t>
            </a:r>
            <a:r>
              <a:rPr sz="2600" spc="-10" dirty="0">
                <a:latin typeface="Palatino Linotype"/>
                <a:cs typeface="Palatino Linotype"/>
              </a:rPr>
              <a:t>р</a:t>
            </a:r>
            <a:r>
              <a:rPr sz="2600" dirty="0">
                <a:latin typeface="Palatino Linotype"/>
                <a:cs typeface="Palatino Linotype"/>
              </a:rPr>
              <a:t>а</a:t>
            </a:r>
            <a:r>
              <a:rPr sz="2600" spc="-15" dirty="0">
                <a:latin typeface="Palatino Linotype"/>
                <a:cs typeface="Palatino Linotype"/>
              </a:rPr>
              <a:t>в</a:t>
            </a:r>
            <a:r>
              <a:rPr sz="2600" dirty="0">
                <a:latin typeface="Palatino Linotype"/>
                <a:cs typeface="Palatino Linotype"/>
              </a:rPr>
              <a:t>мы,</a:t>
            </a:r>
            <a:endParaRPr sz="2600">
              <a:latin typeface="Palatino Linotype"/>
              <a:cs typeface="Palatino Linotyp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476371" y="4487417"/>
            <a:ext cx="7799705" cy="422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91055" algn="l"/>
                <a:tab pos="2591435" algn="l"/>
                <a:tab pos="4528820" algn="l"/>
                <a:tab pos="5874385" algn="l"/>
              </a:tabLst>
            </a:pPr>
            <a:r>
              <a:rPr sz="2600" dirty="0">
                <a:latin typeface="Palatino Linotype"/>
                <a:cs typeface="Palatino Linotype"/>
              </a:rPr>
              <a:t>о</a:t>
            </a:r>
            <a:r>
              <a:rPr sz="2600" spc="-10" dirty="0">
                <a:latin typeface="Palatino Linotype"/>
                <a:cs typeface="Palatino Linotype"/>
              </a:rPr>
              <a:t>т</a:t>
            </a:r>
            <a:r>
              <a:rPr sz="2600" spc="-5" dirty="0">
                <a:latin typeface="Palatino Linotype"/>
                <a:cs typeface="Palatino Linotype"/>
              </a:rPr>
              <a:t>р</a:t>
            </a:r>
            <a:r>
              <a:rPr sz="2600" spc="10" dirty="0">
                <a:latin typeface="Palatino Linotype"/>
                <a:cs typeface="Palatino Linotype"/>
              </a:rPr>
              <a:t>а</a:t>
            </a:r>
            <a:r>
              <a:rPr sz="2600" dirty="0">
                <a:latin typeface="Palatino Linotype"/>
                <a:cs typeface="Palatino Linotype"/>
              </a:rPr>
              <a:t>в</a:t>
            </a:r>
            <a:r>
              <a:rPr sz="2600" spc="-15" dirty="0">
                <a:latin typeface="Palatino Linotype"/>
                <a:cs typeface="Palatino Linotype"/>
              </a:rPr>
              <a:t>л</a:t>
            </a:r>
            <a:r>
              <a:rPr sz="2600" dirty="0">
                <a:latin typeface="Palatino Linotype"/>
                <a:cs typeface="Palatino Linotype"/>
              </a:rPr>
              <a:t>ения	и	</a:t>
            </a:r>
            <a:r>
              <a:rPr sz="2600" spc="-5" dirty="0">
                <a:latin typeface="Palatino Linotype"/>
                <a:cs typeface="Palatino Linotype"/>
              </a:rPr>
              <a:t>не</a:t>
            </a:r>
            <a:r>
              <a:rPr sz="2600" spc="5" dirty="0">
                <a:latin typeface="Palatino Linotype"/>
                <a:cs typeface="Palatino Linotype"/>
              </a:rPr>
              <a:t>к</a:t>
            </a:r>
            <a:r>
              <a:rPr sz="2600" dirty="0">
                <a:latin typeface="Palatino Linotype"/>
                <a:cs typeface="Palatino Linotype"/>
              </a:rPr>
              <a:t>о</a:t>
            </a:r>
            <a:r>
              <a:rPr sz="2600" spc="-10" dirty="0">
                <a:latin typeface="Palatino Linotype"/>
                <a:cs typeface="Palatino Linotype"/>
              </a:rPr>
              <a:t>т</a:t>
            </a:r>
            <a:r>
              <a:rPr sz="2600" spc="-20" dirty="0">
                <a:latin typeface="Palatino Linotype"/>
                <a:cs typeface="Palatino Linotype"/>
              </a:rPr>
              <a:t>о</a:t>
            </a:r>
            <a:r>
              <a:rPr sz="2600" spc="-5" dirty="0">
                <a:latin typeface="Palatino Linotype"/>
                <a:cs typeface="Palatino Linotype"/>
              </a:rPr>
              <a:t>р</a:t>
            </a:r>
            <a:r>
              <a:rPr sz="2600" spc="-10" dirty="0">
                <a:latin typeface="Palatino Linotype"/>
                <a:cs typeface="Palatino Linotype"/>
              </a:rPr>
              <a:t>ы</a:t>
            </a:r>
            <a:r>
              <a:rPr sz="2600" dirty="0">
                <a:latin typeface="Palatino Linotype"/>
                <a:cs typeface="Palatino Linotype"/>
              </a:rPr>
              <a:t>е	другие	по</a:t>
            </a:r>
            <a:r>
              <a:rPr sz="2600" spc="-10" dirty="0">
                <a:latin typeface="Palatino Linotype"/>
                <a:cs typeface="Palatino Linotype"/>
              </a:rPr>
              <a:t>с</a:t>
            </a:r>
            <a:r>
              <a:rPr sz="2600" spc="-20" dirty="0">
                <a:latin typeface="Palatino Linotype"/>
                <a:cs typeface="Palatino Linotype"/>
              </a:rPr>
              <a:t>л</a:t>
            </a:r>
            <a:r>
              <a:rPr sz="2600" dirty="0">
                <a:latin typeface="Palatino Linotype"/>
                <a:cs typeface="Palatino Linotype"/>
              </a:rPr>
              <a:t>едст</a:t>
            </a:r>
            <a:r>
              <a:rPr sz="2600" spc="-15" dirty="0">
                <a:latin typeface="Palatino Linotype"/>
                <a:cs typeface="Palatino Linotype"/>
              </a:rPr>
              <a:t>ви</a:t>
            </a:r>
            <a:r>
              <a:rPr sz="2600" dirty="0">
                <a:latin typeface="Palatino Linotype"/>
                <a:cs typeface="Palatino Linotype"/>
              </a:rPr>
              <a:t>я</a:t>
            </a:r>
            <a:endParaRPr sz="2600">
              <a:latin typeface="Palatino Linotype"/>
              <a:cs typeface="Palatino Linotyp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45844" y="4764785"/>
            <a:ext cx="10130155" cy="422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latin typeface="Palatino Linotype"/>
                <a:cs typeface="Palatino Linotype"/>
              </a:rPr>
              <a:t>воздействия</a:t>
            </a:r>
            <a:r>
              <a:rPr sz="2600" spc="2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внешних</a:t>
            </a:r>
            <a:r>
              <a:rPr sz="2600" spc="2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причин</a:t>
            </a:r>
            <a:r>
              <a:rPr sz="2600" spc="2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подлежат</a:t>
            </a:r>
            <a:r>
              <a:rPr sz="2600" spc="1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двойному</a:t>
            </a:r>
            <a:r>
              <a:rPr sz="2600" spc="2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кодированию:</a:t>
            </a:r>
            <a:endParaRPr sz="2600">
              <a:latin typeface="Palatino Linotype"/>
              <a:cs typeface="Palatino Linotyp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45844" y="5042153"/>
            <a:ext cx="10131425" cy="977265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marL="12700" marR="5080" algn="just">
              <a:lnSpc>
                <a:spcPct val="70000"/>
              </a:lnSpc>
              <a:spcBef>
                <a:spcPts val="1040"/>
              </a:spcBef>
            </a:pPr>
            <a:r>
              <a:rPr sz="2600" dirty="0">
                <a:latin typeface="Palatino Linotype"/>
                <a:cs typeface="Palatino Linotype"/>
              </a:rPr>
              <a:t>каждому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записанному</a:t>
            </a:r>
            <a:r>
              <a:rPr sz="260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состоянию</a:t>
            </a:r>
            <a:r>
              <a:rPr sz="2600" dirty="0">
                <a:latin typeface="Palatino Linotype"/>
                <a:cs typeface="Palatino Linotype"/>
              </a:rPr>
              <a:t> (из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u="heavy" spc="-5" dirty="0">
                <a:uFill>
                  <a:solidFill>
                    <a:srgbClr val="000000"/>
                  </a:solidFill>
                </a:uFill>
                <a:latin typeface="Palatino Linotype"/>
                <a:cs typeface="Palatino Linotype"/>
              </a:rPr>
              <a:t>класса</a:t>
            </a:r>
            <a:r>
              <a:rPr sz="2600" u="heavy" dirty="0">
                <a:uFill>
                  <a:solidFill>
                    <a:srgbClr val="000000"/>
                  </a:solidFill>
                </a:uFill>
                <a:latin typeface="Palatino Linotype"/>
                <a:cs typeface="Palatino Linotype"/>
              </a:rPr>
              <a:t> XIX</a:t>
            </a:r>
            <a:r>
              <a:rPr sz="2600" spc="65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МКБ-10) 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должна соответствовать </a:t>
            </a:r>
            <a:r>
              <a:rPr sz="2600" dirty="0">
                <a:latin typeface="Palatino Linotype"/>
                <a:cs typeface="Palatino Linotype"/>
              </a:rPr>
              <a:t>в </a:t>
            </a:r>
            <a:r>
              <a:rPr sz="2600" spc="-5" dirty="0">
                <a:latin typeface="Palatino Linotype"/>
                <a:cs typeface="Palatino Linotype"/>
              </a:rPr>
              <a:t>зависимости от </a:t>
            </a:r>
            <a:r>
              <a:rPr sz="2600" dirty="0">
                <a:latin typeface="Palatino Linotype"/>
                <a:cs typeface="Palatino Linotype"/>
              </a:rPr>
              <a:t>обстоятельств травмы 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или</a:t>
            </a:r>
            <a:r>
              <a:rPr sz="2600" spc="-2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отравления</a:t>
            </a:r>
            <a:r>
              <a:rPr sz="2600" spc="-2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внешняя</a:t>
            </a:r>
            <a:r>
              <a:rPr sz="2600" spc="-30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причина</a:t>
            </a:r>
            <a:r>
              <a:rPr sz="2600" spc="-4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(XX</a:t>
            </a:r>
            <a:r>
              <a:rPr sz="2600" spc="-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класс</a:t>
            </a:r>
            <a:r>
              <a:rPr sz="2600" spc="-2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МКБ-10).</a:t>
            </a:r>
            <a:endParaRPr sz="26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1237615" marR="5080" indent="-1225550">
              <a:lnSpc>
                <a:spcPts val="3890"/>
              </a:lnSpc>
              <a:spcBef>
                <a:spcPts val="590"/>
              </a:spcBef>
            </a:pPr>
            <a:r>
              <a:rPr dirty="0"/>
              <a:t>N 57 </a:t>
            </a:r>
            <a:r>
              <a:rPr spc="-10" dirty="0"/>
              <a:t>"Сведения </a:t>
            </a:r>
            <a:r>
              <a:rPr dirty="0"/>
              <a:t>о </a:t>
            </a:r>
            <a:r>
              <a:rPr spc="-5" dirty="0"/>
              <a:t>травмах, </a:t>
            </a:r>
            <a:r>
              <a:rPr spc="-10" dirty="0"/>
              <a:t>отравлениях </a:t>
            </a:r>
            <a:r>
              <a:rPr dirty="0"/>
              <a:t>и </a:t>
            </a:r>
            <a:r>
              <a:rPr spc="-35" dirty="0"/>
              <a:t>некоторых </a:t>
            </a:r>
            <a:r>
              <a:rPr spc="-885" dirty="0"/>
              <a:t> </a:t>
            </a:r>
            <a:r>
              <a:rPr spc="-10" dirty="0"/>
              <a:t>других</a:t>
            </a:r>
            <a:r>
              <a:rPr spc="-5" dirty="0"/>
              <a:t> </a:t>
            </a:r>
            <a:r>
              <a:rPr dirty="0"/>
              <a:t>последствиях</a:t>
            </a:r>
            <a:r>
              <a:rPr spc="-5" dirty="0"/>
              <a:t> </a:t>
            </a:r>
            <a:r>
              <a:rPr dirty="0"/>
              <a:t>внешних</a:t>
            </a:r>
            <a:r>
              <a:rPr spc="-20" dirty="0"/>
              <a:t> </a:t>
            </a:r>
            <a:r>
              <a:rPr dirty="0"/>
              <a:t>причин"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9" y="1794764"/>
            <a:ext cx="10361295" cy="4283075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12700" marR="6350" indent="452755" algn="just">
              <a:lnSpc>
                <a:spcPts val="2880"/>
              </a:lnSpc>
              <a:spcBef>
                <a:spcPts val="795"/>
              </a:spcBef>
            </a:pPr>
            <a:r>
              <a:rPr sz="3000" dirty="0">
                <a:latin typeface="Palatino Linotype"/>
                <a:cs typeface="Palatino Linotype"/>
              </a:rPr>
              <a:t>В</a:t>
            </a:r>
            <a:r>
              <a:rPr sz="3000" spc="5" dirty="0">
                <a:latin typeface="Palatino Linotype"/>
                <a:cs typeface="Palatino Linotype"/>
              </a:rPr>
              <a:t> </a:t>
            </a:r>
            <a:r>
              <a:rPr sz="3000" spc="-5" dirty="0">
                <a:latin typeface="Palatino Linotype"/>
                <a:cs typeface="Palatino Linotype"/>
              </a:rPr>
              <a:t>первичной</a:t>
            </a:r>
            <a:r>
              <a:rPr sz="3000" dirty="0">
                <a:latin typeface="Palatino Linotype"/>
                <a:cs typeface="Palatino Linotype"/>
              </a:rPr>
              <a:t> </a:t>
            </a:r>
            <a:r>
              <a:rPr sz="3000" spc="-5" dirty="0">
                <a:latin typeface="Palatino Linotype"/>
                <a:cs typeface="Palatino Linotype"/>
              </a:rPr>
              <a:t>медицинской</a:t>
            </a:r>
            <a:r>
              <a:rPr sz="3000" dirty="0">
                <a:latin typeface="Palatino Linotype"/>
                <a:cs typeface="Palatino Linotype"/>
              </a:rPr>
              <a:t> </a:t>
            </a:r>
            <a:r>
              <a:rPr sz="3000" spc="-5" dirty="0">
                <a:latin typeface="Palatino Linotype"/>
                <a:cs typeface="Palatino Linotype"/>
              </a:rPr>
              <a:t>документации</a:t>
            </a:r>
            <a:r>
              <a:rPr sz="3000" dirty="0">
                <a:latin typeface="Palatino Linotype"/>
                <a:cs typeface="Palatino Linotype"/>
              </a:rPr>
              <a:t> в</a:t>
            </a:r>
            <a:r>
              <a:rPr sz="3000" spc="5" dirty="0">
                <a:latin typeface="Palatino Linotype"/>
                <a:cs typeface="Palatino Linotype"/>
              </a:rPr>
              <a:t> </a:t>
            </a:r>
            <a:r>
              <a:rPr sz="3000" spc="-5" dirty="0">
                <a:latin typeface="Palatino Linotype"/>
                <a:cs typeface="Palatino Linotype"/>
              </a:rPr>
              <a:t>случае </a:t>
            </a:r>
            <a:r>
              <a:rPr sz="3000" dirty="0">
                <a:latin typeface="Palatino Linotype"/>
                <a:cs typeface="Palatino Linotype"/>
              </a:rPr>
              <a:t> травмы</a:t>
            </a:r>
            <a:r>
              <a:rPr sz="3000" spc="5" dirty="0">
                <a:latin typeface="Palatino Linotype"/>
                <a:cs typeface="Palatino Linotype"/>
              </a:rPr>
              <a:t> </a:t>
            </a:r>
            <a:r>
              <a:rPr sz="3000" dirty="0">
                <a:latin typeface="Palatino Linotype"/>
                <a:cs typeface="Palatino Linotype"/>
              </a:rPr>
              <a:t>или</a:t>
            </a:r>
            <a:r>
              <a:rPr sz="3000" spc="5" dirty="0">
                <a:latin typeface="Palatino Linotype"/>
                <a:cs typeface="Palatino Linotype"/>
              </a:rPr>
              <a:t> </a:t>
            </a:r>
            <a:r>
              <a:rPr sz="3000" dirty="0">
                <a:latin typeface="Palatino Linotype"/>
                <a:cs typeface="Palatino Linotype"/>
              </a:rPr>
              <a:t>отравления</a:t>
            </a:r>
            <a:r>
              <a:rPr sz="3000" spc="5" dirty="0">
                <a:latin typeface="Palatino Linotype"/>
                <a:cs typeface="Palatino Linotype"/>
              </a:rPr>
              <a:t> </a:t>
            </a:r>
            <a:r>
              <a:rPr sz="3000" dirty="0">
                <a:latin typeface="Palatino Linotype"/>
                <a:cs typeface="Palatino Linotype"/>
              </a:rPr>
              <a:t>должны</a:t>
            </a:r>
            <a:r>
              <a:rPr sz="3000" spc="5" dirty="0">
                <a:latin typeface="Palatino Linotype"/>
                <a:cs typeface="Palatino Linotype"/>
              </a:rPr>
              <a:t> </a:t>
            </a:r>
            <a:r>
              <a:rPr sz="3000" dirty="0">
                <a:latin typeface="Palatino Linotype"/>
                <a:cs typeface="Palatino Linotype"/>
              </a:rPr>
              <a:t>быть</a:t>
            </a:r>
            <a:r>
              <a:rPr sz="3000" spc="5" dirty="0">
                <a:latin typeface="Palatino Linotype"/>
                <a:cs typeface="Palatino Linotype"/>
              </a:rPr>
              <a:t> </a:t>
            </a:r>
            <a:r>
              <a:rPr sz="3000" dirty="0">
                <a:latin typeface="Palatino Linotype"/>
                <a:cs typeface="Palatino Linotype"/>
              </a:rPr>
              <a:t>указаны</a:t>
            </a:r>
            <a:r>
              <a:rPr sz="3000" spc="5" dirty="0">
                <a:latin typeface="Palatino Linotype"/>
                <a:cs typeface="Palatino Linotype"/>
              </a:rPr>
              <a:t> </a:t>
            </a:r>
            <a:r>
              <a:rPr sz="3000" dirty="0">
                <a:latin typeface="Palatino Linotype"/>
                <a:cs typeface="Palatino Linotype"/>
              </a:rPr>
              <a:t>2</a:t>
            </a:r>
            <a:r>
              <a:rPr sz="3000" spc="5" dirty="0">
                <a:latin typeface="Palatino Linotype"/>
                <a:cs typeface="Palatino Linotype"/>
              </a:rPr>
              <a:t> </a:t>
            </a:r>
            <a:r>
              <a:rPr sz="3000" spc="-5" dirty="0">
                <a:latin typeface="Palatino Linotype"/>
                <a:cs typeface="Palatino Linotype"/>
              </a:rPr>
              <a:t>кода </a:t>
            </a:r>
            <a:r>
              <a:rPr sz="3000" dirty="0">
                <a:latin typeface="Palatino Linotype"/>
                <a:cs typeface="Palatino Linotype"/>
              </a:rPr>
              <a:t> </a:t>
            </a:r>
            <a:r>
              <a:rPr sz="3000" spc="-5" dirty="0">
                <a:latin typeface="Palatino Linotype"/>
                <a:cs typeface="Palatino Linotype"/>
              </a:rPr>
              <a:t>МКБ-10:</a:t>
            </a:r>
            <a:endParaRPr sz="3000">
              <a:latin typeface="Palatino Linotype"/>
              <a:cs typeface="Palatino Linotype"/>
            </a:endParaRPr>
          </a:p>
          <a:p>
            <a:pPr marL="12700" marR="8255" indent="452755">
              <a:lnSpc>
                <a:spcPct val="80000"/>
              </a:lnSpc>
              <a:spcBef>
                <a:spcPts val="1019"/>
              </a:spcBef>
              <a:tabLst>
                <a:tab pos="1713230" algn="l"/>
                <a:tab pos="2484755" algn="l"/>
                <a:tab pos="3985895" algn="l"/>
                <a:tab pos="4982845" algn="l"/>
                <a:tab pos="5800090" algn="l"/>
                <a:tab pos="7948930" algn="l"/>
                <a:tab pos="9643745" algn="l"/>
              </a:tabLst>
            </a:pPr>
            <a:r>
              <a:rPr sz="3000" dirty="0">
                <a:latin typeface="Palatino Linotype"/>
                <a:cs typeface="Palatino Linotype"/>
              </a:rPr>
              <a:t>один	из	класса	XIX	по	характеру	травмы	или  отравления,</a:t>
            </a:r>
            <a:endParaRPr sz="3000">
              <a:latin typeface="Palatino Linotype"/>
              <a:cs typeface="Palatino Linotype"/>
            </a:endParaRPr>
          </a:p>
          <a:p>
            <a:pPr marL="465455">
              <a:lnSpc>
                <a:spcPct val="100000"/>
              </a:lnSpc>
              <a:spcBef>
                <a:spcPts val="290"/>
              </a:spcBef>
            </a:pPr>
            <a:r>
              <a:rPr sz="3000" spc="-5" dirty="0">
                <a:latin typeface="Palatino Linotype"/>
                <a:cs typeface="Palatino Linotype"/>
              </a:rPr>
              <a:t>второй</a:t>
            </a:r>
            <a:r>
              <a:rPr sz="3000" spc="-20" dirty="0">
                <a:latin typeface="Palatino Linotype"/>
                <a:cs typeface="Palatino Linotype"/>
              </a:rPr>
              <a:t> </a:t>
            </a:r>
            <a:r>
              <a:rPr sz="3000" dirty="0">
                <a:latin typeface="Palatino Linotype"/>
                <a:cs typeface="Palatino Linotype"/>
              </a:rPr>
              <a:t>- </a:t>
            </a:r>
            <a:r>
              <a:rPr sz="3000" spc="-5" dirty="0">
                <a:latin typeface="Palatino Linotype"/>
                <a:cs typeface="Palatino Linotype"/>
              </a:rPr>
              <a:t>из</a:t>
            </a:r>
            <a:r>
              <a:rPr sz="3000" spc="10" dirty="0">
                <a:latin typeface="Palatino Linotype"/>
                <a:cs typeface="Palatino Linotype"/>
              </a:rPr>
              <a:t> </a:t>
            </a:r>
            <a:r>
              <a:rPr sz="3000" spc="-5" dirty="0">
                <a:latin typeface="Palatino Linotype"/>
                <a:cs typeface="Palatino Linotype"/>
              </a:rPr>
              <a:t>класса</a:t>
            </a:r>
            <a:r>
              <a:rPr sz="3000" spc="15" dirty="0">
                <a:latin typeface="Palatino Linotype"/>
                <a:cs typeface="Palatino Linotype"/>
              </a:rPr>
              <a:t> </a:t>
            </a:r>
            <a:r>
              <a:rPr sz="3000" dirty="0">
                <a:latin typeface="Palatino Linotype"/>
                <a:cs typeface="Palatino Linotype"/>
              </a:rPr>
              <a:t>XX</a:t>
            </a:r>
            <a:r>
              <a:rPr sz="3000" spc="-5" dirty="0">
                <a:latin typeface="Palatino Linotype"/>
                <a:cs typeface="Palatino Linotype"/>
              </a:rPr>
              <a:t> </a:t>
            </a:r>
            <a:r>
              <a:rPr sz="3000" dirty="0">
                <a:latin typeface="Palatino Linotype"/>
                <a:cs typeface="Palatino Linotype"/>
              </a:rPr>
              <a:t>(внешние</a:t>
            </a:r>
            <a:r>
              <a:rPr sz="3000" spc="-15" dirty="0">
                <a:latin typeface="Palatino Linotype"/>
                <a:cs typeface="Palatino Linotype"/>
              </a:rPr>
              <a:t> </a:t>
            </a:r>
            <a:r>
              <a:rPr sz="3000" spc="-5" dirty="0">
                <a:latin typeface="Palatino Linotype"/>
                <a:cs typeface="Palatino Linotype"/>
              </a:rPr>
              <a:t>причины).</a:t>
            </a:r>
            <a:endParaRPr sz="3000">
              <a:latin typeface="Palatino Linotype"/>
              <a:cs typeface="Palatino Linotype"/>
            </a:endParaRPr>
          </a:p>
          <a:p>
            <a:pPr marL="12700" marR="8890" indent="452755">
              <a:lnSpc>
                <a:spcPts val="2880"/>
              </a:lnSpc>
              <a:spcBef>
                <a:spcPts val="975"/>
              </a:spcBef>
              <a:tabLst>
                <a:tab pos="1298575" algn="l"/>
                <a:tab pos="2344420" algn="l"/>
                <a:tab pos="3764915" algn="l"/>
                <a:tab pos="6023610" algn="l"/>
                <a:tab pos="6804025" algn="l"/>
                <a:tab pos="9058275" algn="l"/>
              </a:tabLst>
            </a:pPr>
            <a:r>
              <a:rPr sz="3000" spc="-5" dirty="0">
                <a:latin typeface="Palatino Linotype"/>
                <a:cs typeface="Palatino Linotype"/>
              </a:rPr>
              <a:t>Эт</a:t>
            </a:r>
            <a:r>
              <a:rPr sz="3000" dirty="0">
                <a:latin typeface="Palatino Linotype"/>
                <a:cs typeface="Palatino Linotype"/>
              </a:rPr>
              <a:t>и	ко</a:t>
            </a:r>
            <a:r>
              <a:rPr sz="3000" spc="-15" dirty="0">
                <a:latin typeface="Palatino Linotype"/>
                <a:cs typeface="Palatino Linotype"/>
              </a:rPr>
              <a:t>д</a:t>
            </a:r>
            <a:r>
              <a:rPr sz="3000" dirty="0">
                <a:latin typeface="Palatino Linotype"/>
                <a:cs typeface="Palatino Linotype"/>
              </a:rPr>
              <a:t>ы	служ</a:t>
            </a:r>
            <a:r>
              <a:rPr sz="3000" spc="10" dirty="0">
                <a:latin typeface="Palatino Linotype"/>
                <a:cs typeface="Palatino Linotype"/>
              </a:rPr>
              <a:t>а</a:t>
            </a:r>
            <a:r>
              <a:rPr sz="3000" dirty="0">
                <a:latin typeface="Palatino Linotype"/>
                <a:cs typeface="Palatino Linotype"/>
              </a:rPr>
              <a:t>т	основ</a:t>
            </a:r>
            <a:r>
              <a:rPr sz="3000" spc="-20" dirty="0">
                <a:latin typeface="Palatino Linotype"/>
                <a:cs typeface="Palatino Linotype"/>
              </a:rPr>
              <a:t>а</a:t>
            </a:r>
            <a:r>
              <a:rPr sz="3000" spc="-5" dirty="0">
                <a:latin typeface="Palatino Linotype"/>
                <a:cs typeface="Palatino Linotype"/>
              </a:rPr>
              <a:t>ние</a:t>
            </a:r>
            <a:r>
              <a:rPr sz="3000" dirty="0">
                <a:latin typeface="Palatino Linotype"/>
                <a:cs typeface="Palatino Linotype"/>
              </a:rPr>
              <a:t>м	для	за</a:t>
            </a:r>
            <a:r>
              <a:rPr sz="3000" spc="5" dirty="0">
                <a:latin typeface="Palatino Linotype"/>
                <a:cs typeface="Palatino Linotype"/>
              </a:rPr>
              <a:t>п</a:t>
            </a:r>
            <a:r>
              <a:rPr sz="3000" dirty="0">
                <a:latin typeface="Palatino Linotype"/>
                <a:cs typeface="Palatino Linotype"/>
              </a:rPr>
              <a:t>олн</a:t>
            </a:r>
            <a:r>
              <a:rPr sz="3000" spc="5" dirty="0">
                <a:latin typeface="Palatino Linotype"/>
                <a:cs typeface="Palatino Linotype"/>
              </a:rPr>
              <a:t>е</a:t>
            </a:r>
            <a:r>
              <a:rPr sz="3000" spc="-5" dirty="0">
                <a:latin typeface="Palatino Linotype"/>
                <a:cs typeface="Palatino Linotype"/>
              </a:rPr>
              <a:t>ни</a:t>
            </a:r>
            <a:r>
              <a:rPr sz="3000" dirty="0">
                <a:latin typeface="Palatino Linotype"/>
                <a:cs typeface="Palatino Linotype"/>
              </a:rPr>
              <a:t>я	</a:t>
            </a:r>
            <a:r>
              <a:rPr sz="3000" spc="-10" dirty="0">
                <a:latin typeface="Palatino Linotype"/>
                <a:cs typeface="Palatino Linotype"/>
              </a:rPr>
              <a:t>т</a:t>
            </a:r>
            <a:r>
              <a:rPr sz="3000" dirty="0">
                <a:latin typeface="Palatino Linotype"/>
                <a:cs typeface="Palatino Linotype"/>
              </a:rPr>
              <a:t>абл</a:t>
            </a:r>
            <a:r>
              <a:rPr sz="3000" spc="10" dirty="0">
                <a:latin typeface="Palatino Linotype"/>
                <a:cs typeface="Palatino Linotype"/>
              </a:rPr>
              <a:t>и</a:t>
            </a:r>
            <a:r>
              <a:rPr sz="3000" dirty="0">
                <a:latin typeface="Palatino Linotype"/>
                <a:cs typeface="Palatino Linotype"/>
              </a:rPr>
              <a:t>ц  </a:t>
            </a:r>
            <a:r>
              <a:rPr sz="3000" spc="-5" dirty="0">
                <a:latin typeface="Palatino Linotype"/>
                <a:cs typeface="Palatino Linotype"/>
              </a:rPr>
              <a:t>Формы.</a:t>
            </a:r>
            <a:endParaRPr sz="3000">
              <a:latin typeface="Palatino Linotype"/>
              <a:cs typeface="Palatino Linotype"/>
            </a:endParaRPr>
          </a:p>
          <a:p>
            <a:pPr marL="12700" marR="5080" indent="452755">
              <a:lnSpc>
                <a:spcPts val="2880"/>
              </a:lnSpc>
              <a:spcBef>
                <a:spcPts val="994"/>
              </a:spcBef>
              <a:tabLst>
                <a:tab pos="1920875" algn="l"/>
                <a:tab pos="3429635" algn="l"/>
                <a:tab pos="6118225" algn="l"/>
                <a:tab pos="7559040" algn="l"/>
              </a:tabLst>
            </a:pPr>
            <a:r>
              <a:rPr sz="3000" spc="-5" dirty="0">
                <a:latin typeface="Palatino Linotype"/>
                <a:cs typeface="Palatino Linotype"/>
              </a:rPr>
              <a:t>Одно</a:t>
            </a:r>
            <a:r>
              <a:rPr sz="3000" dirty="0">
                <a:latin typeface="Palatino Linotype"/>
                <a:cs typeface="Palatino Linotype"/>
              </a:rPr>
              <a:t>й	трав</a:t>
            </a:r>
            <a:r>
              <a:rPr sz="3000" spc="-15" dirty="0">
                <a:latin typeface="Palatino Linotype"/>
                <a:cs typeface="Palatino Linotype"/>
              </a:rPr>
              <a:t>м</a:t>
            </a:r>
            <a:r>
              <a:rPr sz="3000" dirty="0">
                <a:latin typeface="Palatino Linotype"/>
                <a:cs typeface="Palatino Linotype"/>
              </a:rPr>
              <a:t>е	(от</a:t>
            </a:r>
            <a:r>
              <a:rPr sz="3000" spc="-15" dirty="0">
                <a:latin typeface="Palatino Linotype"/>
                <a:cs typeface="Palatino Linotype"/>
              </a:rPr>
              <a:t>р</a:t>
            </a:r>
            <a:r>
              <a:rPr sz="3000" dirty="0">
                <a:latin typeface="Palatino Linotype"/>
                <a:cs typeface="Palatino Linotype"/>
              </a:rPr>
              <a:t>ав</a:t>
            </a:r>
            <a:r>
              <a:rPr sz="3000" spc="-10" dirty="0">
                <a:latin typeface="Palatino Linotype"/>
                <a:cs typeface="Palatino Linotype"/>
              </a:rPr>
              <a:t>л</a:t>
            </a:r>
            <a:r>
              <a:rPr sz="3000" dirty="0">
                <a:latin typeface="Palatino Linotype"/>
                <a:cs typeface="Palatino Linotype"/>
              </a:rPr>
              <a:t>ению)	может	с</a:t>
            </a:r>
            <a:r>
              <a:rPr sz="3000" spc="-15" dirty="0">
                <a:latin typeface="Palatino Linotype"/>
                <a:cs typeface="Palatino Linotype"/>
              </a:rPr>
              <a:t>о</a:t>
            </a:r>
            <a:r>
              <a:rPr sz="3000" dirty="0">
                <a:latin typeface="Palatino Linotype"/>
                <a:cs typeface="Palatino Linotype"/>
              </a:rPr>
              <a:t>отв</a:t>
            </a:r>
            <a:r>
              <a:rPr sz="3000" spc="-15" dirty="0">
                <a:latin typeface="Palatino Linotype"/>
                <a:cs typeface="Palatino Linotype"/>
              </a:rPr>
              <a:t>е</a:t>
            </a:r>
            <a:r>
              <a:rPr sz="3000" dirty="0">
                <a:latin typeface="Palatino Linotype"/>
                <a:cs typeface="Palatino Linotype"/>
              </a:rPr>
              <a:t>тст</a:t>
            </a:r>
            <a:r>
              <a:rPr sz="3000" spc="-15" dirty="0">
                <a:latin typeface="Palatino Linotype"/>
                <a:cs typeface="Palatino Linotype"/>
              </a:rPr>
              <a:t>в</a:t>
            </a:r>
            <a:r>
              <a:rPr sz="3000" dirty="0">
                <a:latin typeface="Palatino Linotype"/>
                <a:cs typeface="Palatino Linotype"/>
              </a:rPr>
              <a:t>овать  только</a:t>
            </a:r>
            <a:r>
              <a:rPr sz="3000" spc="-20" dirty="0">
                <a:latin typeface="Palatino Linotype"/>
                <a:cs typeface="Palatino Linotype"/>
              </a:rPr>
              <a:t> </a:t>
            </a:r>
            <a:r>
              <a:rPr sz="3000" dirty="0">
                <a:latin typeface="Palatino Linotype"/>
                <a:cs typeface="Palatino Linotype"/>
              </a:rPr>
              <a:t>одна</a:t>
            </a:r>
            <a:r>
              <a:rPr sz="3000" spc="-10" dirty="0">
                <a:latin typeface="Palatino Linotype"/>
                <a:cs typeface="Palatino Linotype"/>
              </a:rPr>
              <a:t> </a:t>
            </a:r>
            <a:r>
              <a:rPr sz="3000" dirty="0">
                <a:latin typeface="Palatino Linotype"/>
                <a:cs typeface="Palatino Linotype"/>
              </a:rPr>
              <a:t>внешняя</a:t>
            </a:r>
            <a:r>
              <a:rPr sz="3000" spc="-20" dirty="0">
                <a:latin typeface="Palatino Linotype"/>
                <a:cs typeface="Palatino Linotype"/>
              </a:rPr>
              <a:t> </a:t>
            </a:r>
            <a:r>
              <a:rPr sz="3000" spc="-5" dirty="0">
                <a:latin typeface="Palatino Linotype"/>
                <a:cs typeface="Palatino Linotype"/>
              </a:rPr>
              <a:t>причина.</a:t>
            </a:r>
            <a:endParaRPr sz="30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1237615" marR="5080" indent="-1225550">
              <a:lnSpc>
                <a:spcPts val="3890"/>
              </a:lnSpc>
              <a:spcBef>
                <a:spcPts val="590"/>
              </a:spcBef>
            </a:pPr>
            <a:r>
              <a:rPr dirty="0"/>
              <a:t>N 57 </a:t>
            </a:r>
            <a:r>
              <a:rPr spc="-10" dirty="0"/>
              <a:t>"Сведения </a:t>
            </a:r>
            <a:r>
              <a:rPr dirty="0"/>
              <a:t>о </a:t>
            </a:r>
            <a:r>
              <a:rPr spc="-5" dirty="0"/>
              <a:t>травмах, </a:t>
            </a:r>
            <a:r>
              <a:rPr spc="-10" dirty="0"/>
              <a:t>отравлениях </a:t>
            </a:r>
            <a:r>
              <a:rPr dirty="0"/>
              <a:t>и </a:t>
            </a:r>
            <a:r>
              <a:rPr spc="-35" dirty="0"/>
              <a:t>некоторых </a:t>
            </a:r>
            <a:r>
              <a:rPr spc="-885" dirty="0"/>
              <a:t> </a:t>
            </a:r>
            <a:r>
              <a:rPr spc="-10" dirty="0"/>
              <a:t>других</a:t>
            </a:r>
            <a:r>
              <a:rPr spc="-5" dirty="0"/>
              <a:t> </a:t>
            </a:r>
            <a:r>
              <a:rPr dirty="0"/>
              <a:t>последствиях</a:t>
            </a:r>
            <a:r>
              <a:rPr spc="-5" dirty="0"/>
              <a:t> </a:t>
            </a:r>
            <a:r>
              <a:rPr dirty="0"/>
              <a:t>внешних</a:t>
            </a:r>
            <a:r>
              <a:rPr spc="-20" dirty="0"/>
              <a:t> </a:t>
            </a:r>
            <a:r>
              <a:rPr dirty="0"/>
              <a:t>причин"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sz="quarter" idx="1"/>
          </p:nvPr>
        </p:nvSpPr>
        <p:spPr>
          <a:xfrm>
            <a:off x="609600" y="1219200"/>
            <a:ext cx="10972800" cy="1745093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marL="12700" marR="5715" indent="349250">
              <a:lnSpc>
                <a:spcPct val="70000"/>
              </a:lnSpc>
              <a:spcBef>
                <a:spcPts val="1040"/>
              </a:spcBef>
              <a:tabLst>
                <a:tab pos="1061085" algn="l"/>
                <a:tab pos="2410460" algn="l"/>
                <a:tab pos="4591050" algn="l"/>
                <a:tab pos="6276975" algn="l"/>
                <a:tab pos="6764655" algn="l"/>
                <a:tab pos="8397240" algn="l"/>
              </a:tabLst>
            </a:pPr>
            <a:r>
              <a:rPr dirty="0"/>
              <a:t>В	</a:t>
            </a:r>
            <a:r>
              <a:rPr spc="-5" dirty="0"/>
              <a:t>Фо</a:t>
            </a:r>
            <a:r>
              <a:rPr spc="-15" dirty="0"/>
              <a:t>р</a:t>
            </a:r>
            <a:r>
              <a:rPr dirty="0"/>
              <a:t>му	вк</a:t>
            </a:r>
            <a:r>
              <a:rPr spc="-10" dirty="0"/>
              <a:t>л</a:t>
            </a:r>
            <a:r>
              <a:rPr dirty="0"/>
              <a:t>ю</a:t>
            </a:r>
            <a:r>
              <a:rPr spc="-10" dirty="0"/>
              <a:t>ч</a:t>
            </a:r>
            <a:r>
              <a:rPr dirty="0"/>
              <a:t>а</a:t>
            </a:r>
            <a:r>
              <a:rPr spc="-15" dirty="0"/>
              <a:t>ю</a:t>
            </a:r>
            <a:r>
              <a:rPr dirty="0"/>
              <a:t>т</a:t>
            </a:r>
            <a:r>
              <a:rPr spc="-10" dirty="0"/>
              <a:t>с</a:t>
            </a:r>
            <a:r>
              <a:rPr dirty="0"/>
              <a:t>я	сведения	о	т</a:t>
            </a:r>
            <a:r>
              <a:rPr spc="-10" dirty="0"/>
              <a:t>р</a:t>
            </a:r>
            <a:r>
              <a:rPr dirty="0"/>
              <a:t>авмах,	о</a:t>
            </a:r>
            <a:r>
              <a:rPr spc="-10" dirty="0"/>
              <a:t>т</a:t>
            </a:r>
            <a:r>
              <a:rPr spc="-5" dirty="0"/>
              <a:t>рав</a:t>
            </a:r>
            <a:r>
              <a:rPr spc="-15" dirty="0"/>
              <a:t>л</a:t>
            </a:r>
            <a:r>
              <a:rPr dirty="0"/>
              <a:t>ениях  и</a:t>
            </a:r>
            <a:r>
              <a:rPr spc="-10" dirty="0"/>
              <a:t> </a:t>
            </a:r>
            <a:r>
              <a:rPr dirty="0"/>
              <a:t>других</a:t>
            </a:r>
            <a:r>
              <a:rPr spc="-40" dirty="0"/>
              <a:t> </a:t>
            </a:r>
            <a:r>
              <a:rPr dirty="0"/>
              <a:t>состояниях,</a:t>
            </a:r>
            <a:r>
              <a:rPr spc="-30" dirty="0"/>
              <a:t> </a:t>
            </a:r>
            <a:r>
              <a:rPr dirty="0"/>
              <a:t>включенных</a:t>
            </a:r>
            <a:r>
              <a:rPr spc="-25" dirty="0"/>
              <a:t> </a:t>
            </a:r>
            <a:r>
              <a:rPr dirty="0"/>
              <a:t>в</a:t>
            </a:r>
            <a:r>
              <a:rPr spc="-15" dirty="0"/>
              <a:t> </a:t>
            </a:r>
            <a:r>
              <a:rPr dirty="0"/>
              <a:t>XIX</a:t>
            </a:r>
            <a:r>
              <a:rPr spc="-10" dirty="0"/>
              <a:t> </a:t>
            </a:r>
            <a:r>
              <a:rPr dirty="0"/>
              <a:t>класс</a:t>
            </a:r>
            <a:r>
              <a:rPr spc="-20" dirty="0"/>
              <a:t> </a:t>
            </a:r>
            <a:r>
              <a:rPr dirty="0"/>
              <a:t>МКБ-10.</a:t>
            </a:r>
          </a:p>
          <a:p>
            <a:pPr marL="0" indent="279400">
              <a:lnSpc>
                <a:spcPts val="2650"/>
              </a:lnSpc>
              <a:spcBef>
                <a:spcPts val="60"/>
              </a:spcBef>
              <a:tabLst>
                <a:tab pos="0" algn="l"/>
                <a:tab pos="1254125" algn="l"/>
                <a:tab pos="1925638" algn="l"/>
                <a:tab pos="3022600" algn="l"/>
                <a:tab pos="3641725" algn="l"/>
                <a:tab pos="4340225" algn="l"/>
                <a:tab pos="6072188" algn="l"/>
                <a:tab pos="7089775" algn="l"/>
                <a:tab pos="8382000" algn="l"/>
                <a:tab pos="10001250" algn="l"/>
              </a:tabLst>
            </a:pPr>
            <a:r>
              <a:rPr dirty="0"/>
              <a:t>Так	как	по</a:t>
            </a:r>
            <a:r>
              <a:rPr spc="-10" dirty="0"/>
              <a:t>ч</a:t>
            </a:r>
            <a:r>
              <a:rPr spc="-20" dirty="0"/>
              <a:t>т</a:t>
            </a:r>
            <a:r>
              <a:rPr dirty="0"/>
              <a:t>и	</a:t>
            </a:r>
            <a:r>
              <a:rPr spc="-5" dirty="0"/>
              <a:t>вс</a:t>
            </a:r>
            <a:r>
              <a:rPr dirty="0"/>
              <a:t>е	</a:t>
            </a:r>
            <a:r>
              <a:rPr spc="-5" dirty="0"/>
              <a:t>эт</a:t>
            </a:r>
            <a:r>
              <a:rPr dirty="0"/>
              <a:t>и	с</a:t>
            </a:r>
            <a:r>
              <a:rPr spc="-10" dirty="0"/>
              <a:t>о</a:t>
            </a:r>
            <a:r>
              <a:rPr dirty="0"/>
              <a:t>с</a:t>
            </a:r>
            <a:r>
              <a:rPr spc="-25" dirty="0"/>
              <a:t>т</a:t>
            </a:r>
            <a:r>
              <a:rPr dirty="0"/>
              <a:t>оя</a:t>
            </a:r>
            <a:r>
              <a:rPr spc="-10" dirty="0"/>
              <a:t>н</a:t>
            </a:r>
            <a:r>
              <a:rPr dirty="0"/>
              <a:t>ия	</a:t>
            </a:r>
            <a:r>
              <a:rPr spc="-5" dirty="0"/>
              <a:t>н</a:t>
            </a:r>
            <a:r>
              <a:rPr spc="-15" dirty="0"/>
              <a:t>о</a:t>
            </a:r>
            <a:r>
              <a:rPr dirty="0"/>
              <a:t>сят	о</a:t>
            </a:r>
            <a:r>
              <a:rPr spc="-10" dirty="0"/>
              <a:t>с</a:t>
            </a:r>
            <a:r>
              <a:rPr dirty="0"/>
              <a:t>т</a:t>
            </a:r>
            <a:r>
              <a:rPr spc="-20" dirty="0"/>
              <a:t>р</a:t>
            </a:r>
            <a:r>
              <a:rPr spc="-5" dirty="0"/>
              <a:t>ы</a:t>
            </a:r>
            <a:r>
              <a:rPr dirty="0"/>
              <a:t>й	хар</a:t>
            </a:r>
            <a:r>
              <a:rPr spc="-10" dirty="0"/>
              <a:t>ак</a:t>
            </a:r>
            <a:r>
              <a:rPr dirty="0"/>
              <a:t>те</a:t>
            </a:r>
            <a:r>
              <a:rPr spc="-15" dirty="0"/>
              <a:t>р</a:t>
            </a:r>
            <a:r>
              <a:rPr dirty="0"/>
              <a:t>,	</a:t>
            </a:r>
            <a:r>
              <a:rPr spc="5" dirty="0" err="1" smtClean="0"/>
              <a:t>то</a:t>
            </a:r>
            <a:r>
              <a:rPr lang="en-US" spc="5" dirty="0" smtClean="0"/>
              <a:t> </a:t>
            </a:r>
            <a:r>
              <a:rPr dirty="0" smtClean="0"/>
              <a:t>в</a:t>
            </a:r>
            <a:r>
              <a:rPr spc="240" dirty="0" smtClean="0"/>
              <a:t> </a:t>
            </a:r>
            <a:r>
              <a:rPr spc="-5" dirty="0"/>
              <a:t>первичной</a:t>
            </a:r>
            <a:r>
              <a:rPr spc="245" dirty="0"/>
              <a:t> </a:t>
            </a:r>
            <a:r>
              <a:rPr spc="-5" dirty="0"/>
              <a:t>медицинской</a:t>
            </a:r>
            <a:r>
              <a:rPr spc="229" dirty="0"/>
              <a:t> </a:t>
            </a:r>
            <a:r>
              <a:rPr spc="-5" dirty="0"/>
              <a:t>документации</a:t>
            </a:r>
            <a:r>
              <a:rPr spc="245" dirty="0"/>
              <a:t> </a:t>
            </a:r>
            <a:r>
              <a:rPr spc="-10" dirty="0"/>
              <a:t>они</a:t>
            </a:r>
            <a:r>
              <a:rPr spc="235" dirty="0"/>
              <a:t> </a:t>
            </a:r>
            <a:r>
              <a:rPr spc="-5" dirty="0"/>
              <a:t>регистрируются</a:t>
            </a:r>
            <a:r>
              <a:rPr spc="254" dirty="0"/>
              <a:t> </a:t>
            </a:r>
            <a:r>
              <a:rPr spc="-5" dirty="0"/>
              <a:t>со </a:t>
            </a:r>
            <a:r>
              <a:rPr spc="-635" dirty="0"/>
              <a:t> </a:t>
            </a:r>
            <a:r>
              <a:rPr dirty="0"/>
              <a:t>знаком</a:t>
            </a:r>
            <a:r>
              <a:rPr spc="-40" dirty="0"/>
              <a:t> </a:t>
            </a:r>
            <a:r>
              <a:rPr spc="5" dirty="0"/>
              <a:t>"+".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458213" y="3504387"/>
            <a:ext cx="4136390" cy="422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966595" algn="l"/>
                <a:tab pos="3768090" algn="l"/>
              </a:tabLst>
            </a:pPr>
            <a:r>
              <a:rPr sz="2600" spc="-5" dirty="0">
                <a:latin typeface="Palatino Linotype"/>
                <a:cs typeface="Palatino Linotype"/>
              </a:rPr>
              <a:t>Неко</a:t>
            </a:r>
            <a:r>
              <a:rPr sz="2600" spc="-10" dirty="0">
                <a:latin typeface="Palatino Linotype"/>
                <a:cs typeface="Palatino Linotype"/>
              </a:rPr>
              <a:t>т</a:t>
            </a:r>
            <a:r>
              <a:rPr sz="2600" dirty="0">
                <a:latin typeface="Palatino Linotype"/>
                <a:cs typeface="Palatino Linotype"/>
              </a:rPr>
              <a:t>о</a:t>
            </a:r>
            <a:r>
              <a:rPr sz="2600" spc="-25" dirty="0">
                <a:latin typeface="Palatino Linotype"/>
                <a:cs typeface="Palatino Linotype"/>
              </a:rPr>
              <a:t>р</a:t>
            </a:r>
            <a:r>
              <a:rPr sz="2600" spc="-5" dirty="0">
                <a:latin typeface="Palatino Linotype"/>
                <a:cs typeface="Palatino Linotype"/>
              </a:rPr>
              <a:t>ы</a:t>
            </a:r>
            <a:r>
              <a:rPr sz="2600" dirty="0">
                <a:latin typeface="Palatino Linotype"/>
                <a:cs typeface="Palatino Linotype"/>
              </a:rPr>
              <a:t>е	с</a:t>
            </a:r>
            <a:r>
              <a:rPr sz="2600" spc="-15" dirty="0">
                <a:latin typeface="Palatino Linotype"/>
                <a:cs typeface="Palatino Linotype"/>
              </a:rPr>
              <a:t>о</a:t>
            </a:r>
            <a:r>
              <a:rPr sz="2600" dirty="0">
                <a:latin typeface="Palatino Linotype"/>
                <a:cs typeface="Palatino Linotype"/>
              </a:rPr>
              <a:t>с</a:t>
            </a:r>
            <a:r>
              <a:rPr sz="2600" spc="-10" dirty="0">
                <a:latin typeface="Palatino Linotype"/>
                <a:cs typeface="Palatino Linotype"/>
              </a:rPr>
              <a:t>т</a:t>
            </a:r>
            <a:r>
              <a:rPr sz="2600" dirty="0">
                <a:latin typeface="Palatino Linotype"/>
                <a:cs typeface="Palatino Linotype"/>
              </a:rPr>
              <a:t>оя</a:t>
            </a:r>
            <a:r>
              <a:rPr sz="2600" spc="-15" dirty="0">
                <a:latin typeface="Palatino Linotype"/>
                <a:cs typeface="Palatino Linotype"/>
              </a:rPr>
              <a:t>н</a:t>
            </a:r>
            <a:r>
              <a:rPr sz="2600" dirty="0">
                <a:latin typeface="Palatino Linotype"/>
                <a:cs typeface="Palatino Linotype"/>
              </a:rPr>
              <a:t>ия	</a:t>
            </a:r>
            <a:r>
              <a:rPr sz="2600" spc="-5" dirty="0">
                <a:latin typeface="Palatino Linotype"/>
                <a:cs typeface="Palatino Linotype"/>
              </a:rPr>
              <a:t>из</a:t>
            </a:r>
            <a:endParaRPr sz="2600">
              <a:latin typeface="Palatino Linotype"/>
              <a:cs typeface="Palatino Linotyp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94628" y="3504387"/>
            <a:ext cx="5479415" cy="422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92480" algn="l"/>
                <a:tab pos="2005964" algn="l"/>
                <a:tab pos="3429635" algn="l"/>
                <a:tab pos="4542155" algn="l"/>
              </a:tabLst>
            </a:pPr>
            <a:r>
              <a:rPr sz="2600" dirty="0">
                <a:latin typeface="Palatino Linotype"/>
                <a:cs typeface="Palatino Linotype"/>
              </a:rPr>
              <a:t>XIX	кл</a:t>
            </a:r>
            <a:r>
              <a:rPr sz="2600" spc="-15" dirty="0">
                <a:latin typeface="Palatino Linotype"/>
                <a:cs typeface="Palatino Linotype"/>
              </a:rPr>
              <a:t>а</a:t>
            </a:r>
            <a:r>
              <a:rPr sz="2600" dirty="0">
                <a:latin typeface="Palatino Linotype"/>
                <a:cs typeface="Palatino Linotype"/>
              </a:rPr>
              <a:t>с</a:t>
            </a:r>
            <a:r>
              <a:rPr sz="2600" spc="-10" dirty="0">
                <a:latin typeface="Palatino Linotype"/>
                <a:cs typeface="Palatino Linotype"/>
              </a:rPr>
              <a:t>с</a:t>
            </a:r>
            <a:r>
              <a:rPr sz="2600" dirty="0">
                <a:latin typeface="Palatino Linotype"/>
                <a:cs typeface="Palatino Linotype"/>
              </a:rPr>
              <a:t>а	</a:t>
            </a:r>
            <a:r>
              <a:rPr sz="2600" spc="5" dirty="0">
                <a:latin typeface="Palatino Linotype"/>
                <a:cs typeface="Palatino Linotype"/>
              </a:rPr>
              <a:t>МК</a:t>
            </a:r>
            <a:r>
              <a:rPr sz="2600" spc="-5" dirty="0">
                <a:latin typeface="Palatino Linotype"/>
                <a:cs typeface="Palatino Linotype"/>
              </a:rPr>
              <a:t>Б</a:t>
            </a:r>
            <a:r>
              <a:rPr sz="2600" spc="-20" dirty="0">
                <a:latin typeface="Palatino Linotype"/>
                <a:cs typeface="Palatino Linotype"/>
              </a:rPr>
              <a:t>-</a:t>
            </a:r>
            <a:r>
              <a:rPr sz="2600" dirty="0">
                <a:latin typeface="Palatino Linotype"/>
                <a:cs typeface="Palatino Linotype"/>
              </a:rPr>
              <a:t>10	м</a:t>
            </a:r>
            <a:r>
              <a:rPr sz="2600" spc="-15" dirty="0">
                <a:latin typeface="Palatino Linotype"/>
                <a:cs typeface="Palatino Linotype"/>
              </a:rPr>
              <a:t>ог</a:t>
            </a:r>
            <a:r>
              <a:rPr sz="2600" dirty="0">
                <a:latin typeface="Palatino Linotype"/>
                <a:cs typeface="Palatino Linotype"/>
              </a:rPr>
              <a:t>ут	и</a:t>
            </a:r>
            <a:r>
              <a:rPr sz="2600" spc="-10" dirty="0">
                <a:latin typeface="Palatino Linotype"/>
                <a:cs typeface="Palatino Linotype"/>
              </a:rPr>
              <a:t>м</a:t>
            </a:r>
            <a:r>
              <a:rPr sz="2600" dirty="0">
                <a:latin typeface="Palatino Linotype"/>
                <a:cs typeface="Palatino Linotype"/>
              </a:rPr>
              <a:t>еть</a:t>
            </a:r>
            <a:endParaRPr sz="2600">
              <a:latin typeface="Palatino Linotype"/>
              <a:cs typeface="Palatino Linotyp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16939" y="3782314"/>
            <a:ext cx="1969770" cy="422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latin typeface="Palatino Linotype"/>
                <a:cs typeface="Palatino Linotype"/>
              </a:rPr>
              <a:t>хроническое</a:t>
            </a:r>
            <a:endParaRPr sz="2600">
              <a:latin typeface="Palatino Linotype"/>
              <a:cs typeface="Palatino Linotyp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273297" y="3782314"/>
            <a:ext cx="8004175" cy="422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35760" algn="l"/>
                <a:tab pos="3813810" algn="l"/>
                <a:tab pos="4760595" algn="l"/>
                <a:tab pos="6544945" algn="l"/>
              </a:tabLst>
            </a:pPr>
            <a:r>
              <a:rPr sz="2600" dirty="0">
                <a:latin typeface="Palatino Linotype"/>
                <a:cs typeface="Palatino Linotype"/>
              </a:rPr>
              <a:t>течение	</a:t>
            </a:r>
            <a:r>
              <a:rPr sz="2600" spc="-5" dirty="0">
                <a:latin typeface="Palatino Linotype"/>
                <a:cs typeface="Palatino Linotype"/>
              </a:rPr>
              <a:t>(например,	T66	"Лучевая	болезнь")</a:t>
            </a:r>
            <a:endParaRPr sz="2600">
              <a:latin typeface="Palatino Linotype"/>
              <a:cs typeface="Palatino Linotyp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16939" y="4059682"/>
            <a:ext cx="9832975" cy="422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Palatino Linotype"/>
                <a:cs typeface="Palatino Linotype"/>
              </a:rPr>
              <a:t>и,</a:t>
            </a:r>
            <a:r>
              <a:rPr sz="2600" spc="-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начиная</a:t>
            </a:r>
            <a:r>
              <a:rPr sz="2600" spc="-4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со второго года</a:t>
            </a:r>
            <a:r>
              <a:rPr sz="2600" spc="-1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учета, регистрируются со </a:t>
            </a:r>
            <a:r>
              <a:rPr sz="2600" dirty="0">
                <a:latin typeface="Palatino Linotype"/>
                <a:cs typeface="Palatino Linotype"/>
              </a:rPr>
              <a:t>знаком</a:t>
            </a:r>
            <a:r>
              <a:rPr sz="2600" spc="-2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"-".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458213" y="4465065"/>
            <a:ext cx="9816465" cy="422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50620" algn="l"/>
                <a:tab pos="2952750" algn="l"/>
                <a:tab pos="3338195" algn="l"/>
                <a:tab pos="4613910" algn="l"/>
                <a:tab pos="5196205" algn="l"/>
                <a:tab pos="7385050" algn="l"/>
                <a:tab pos="7781290" algn="l"/>
              </a:tabLst>
            </a:pPr>
            <a:r>
              <a:rPr sz="2600" dirty="0">
                <a:latin typeface="Palatino Linotype"/>
                <a:cs typeface="Palatino Linotype"/>
              </a:rPr>
              <a:t>Такие	</a:t>
            </a:r>
            <a:r>
              <a:rPr sz="2600" spc="-5" dirty="0">
                <a:latin typeface="Palatino Linotype"/>
                <a:cs typeface="Palatino Linotype"/>
              </a:rPr>
              <a:t>состояния	</a:t>
            </a:r>
            <a:r>
              <a:rPr sz="2600" dirty="0">
                <a:latin typeface="Palatino Linotype"/>
                <a:cs typeface="Palatino Linotype"/>
              </a:rPr>
              <a:t>в	</a:t>
            </a:r>
            <a:r>
              <a:rPr sz="2600" spc="-5" dirty="0">
                <a:latin typeface="Palatino Linotype"/>
                <a:cs typeface="Palatino Linotype"/>
              </a:rPr>
              <a:t>Форму	</a:t>
            </a:r>
            <a:r>
              <a:rPr sz="2600" dirty="0">
                <a:latin typeface="Palatino Linotype"/>
                <a:cs typeface="Palatino Linotype"/>
              </a:rPr>
              <a:t>не	</a:t>
            </a:r>
            <a:r>
              <a:rPr sz="2600" spc="-5" dirty="0">
                <a:latin typeface="Palatino Linotype"/>
                <a:cs typeface="Palatino Linotype"/>
              </a:rPr>
              <a:t>включаются,	</a:t>
            </a:r>
            <a:r>
              <a:rPr sz="2600" dirty="0">
                <a:latin typeface="Palatino Linotype"/>
                <a:cs typeface="Palatino Linotype"/>
              </a:rPr>
              <a:t>а	</a:t>
            </a:r>
            <a:r>
              <a:rPr sz="2600" spc="-5" dirty="0">
                <a:latin typeface="Palatino Linotype"/>
                <a:cs typeface="Palatino Linotype"/>
              </a:rPr>
              <a:t>учитываются</a:t>
            </a:r>
            <a:endParaRPr sz="2600">
              <a:latin typeface="Palatino Linotype"/>
              <a:cs typeface="Palatino Linotyp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16939" y="4742129"/>
            <a:ext cx="10358755" cy="422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dirty="0">
                <a:latin typeface="Palatino Linotype"/>
                <a:cs typeface="Palatino Linotype"/>
              </a:rPr>
              <a:t>в</a:t>
            </a:r>
            <a:r>
              <a:rPr sz="2600" spc="23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форме</a:t>
            </a:r>
            <a:r>
              <a:rPr sz="2600" spc="24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федерального</a:t>
            </a:r>
            <a:r>
              <a:rPr sz="2600" spc="23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статистического</a:t>
            </a:r>
            <a:r>
              <a:rPr sz="2600" spc="23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наблюдения</a:t>
            </a:r>
            <a:r>
              <a:rPr sz="2600" spc="245" dirty="0">
                <a:latin typeface="Palatino Linotype"/>
                <a:cs typeface="Palatino Linotype"/>
              </a:rPr>
              <a:t> </a:t>
            </a:r>
            <a:r>
              <a:rPr sz="2600" spc="5" dirty="0">
                <a:latin typeface="Palatino Linotype"/>
                <a:cs typeface="Palatino Linotype"/>
              </a:rPr>
              <a:t>N</a:t>
            </a:r>
            <a:r>
              <a:rPr sz="2600" spc="23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12</a:t>
            </a:r>
            <a:r>
              <a:rPr sz="2600" spc="24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в</a:t>
            </a:r>
            <a:r>
              <a:rPr sz="2600" spc="23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графе</a:t>
            </a:r>
            <a:endParaRPr sz="2600">
              <a:latin typeface="Palatino Linotype"/>
              <a:cs typeface="Palatino Linotyp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16939" y="5020183"/>
            <a:ext cx="10359390" cy="977265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marL="12700" marR="5080" algn="just">
              <a:lnSpc>
                <a:spcPct val="70000"/>
              </a:lnSpc>
              <a:spcBef>
                <a:spcPts val="1040"/>
              </a:spcBef>
            </a:pPr>
            <a:r>
              <a:rPr sz="2600" spc="-5" dirty="0">
                <a:latin typeface="Palatino Linotype"/>
                <a:cs typeface="Palatino Linotype"/>
              </a:rPr>
              <a:t>"зарегистрировано пациентов</a:t>
            </a:r>
            <a:r>
              <a:rPr sz="2600" dirty="0">
                <a:latin typeface="Palatino Linotype"/>
                <a:cs typeface="Palatino Linotype"/>
              </a:rPr>
              <a:t> с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данным</a:t>
            </a:r>
            <a:r>
              <a:rPr sz="2600" dirty="0">
                <a:latin typeface="Palatino Linotype"/>
                <a:cs typeface="Palatino Linotype"/>
              </a:rPr>
              <a:t> заболеванием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всего"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spc="-15" dirty="0">
                <a:latin typeface="Palatino Linotype"/>
                <a:cs typeface="Palatino Linotype"/>
              </a:rPr>
              <a:t>по </a:t>
            </a:r>
            <a:r>
              <a:rPr sz="2600" spc="-63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строкам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"Травмы,</a:t>
            </a:r>
            <a:r>
              <a:rPr sz="260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отравления</a:t>
            </a:r>
            <a:r>
              <a:rPr sz="2600" dirty="0">
                <a:latin typeface="Palatino Linotype"/>
                <a:cs typeface="Palatino Linotype"/>
              </a:rPr>
              <a:t> и</a:t>
            </a:r>
            <a:r>
              <a:rPr sz="2600" spc="5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некоторые</a:t>
            </a:r>
            <a:r>
              <a:rPr sz="260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другие</a:t>
            </a:r>
            <a:r>
              <a:rPr sz="2600" dirty="0">
                <a:latin typeface="Palatino Linotype"/>
                <a:cs typeface="Palatino Linotype"/>
              </a:rPr>
              <a:t> </a:t>
            </a:r>
            <a:r>
              <a:rPr sz="2600" spc="-5" dirty="0">
                <a:latin typeface="Palatino Linotype"/>
                <a:cs typeface="Palatino Linotype"/>
              </a:rPr>
              <a:t>последствия </a:t>
            </a:r>
            <a:r>
              <a:rPr sz="2600" spc="-63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воздействия</a:t>
            </a:r>
            <a:r>
              <a:rPr sz="2600" spc="-55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внешних</a:t>
            </a:r>
            <a:r>
              <a:rPr sz="2600" spc="-30" dirty="0">
                <a:latin typeface="Palatino Linotype"/>
                <a:cs typeface="Palatino Linotype"/>
              </a:rPr>
              <a:t> </a:t>
            </a:r>
            <a:r>
              <a:rPr sz="2600" dirty="0">
                <a:latin typeface="Palatino Linotype"/>
                <a:cs typeface="Palatino Linotype"/>
              </a:rPr>
              <a:t>причин".</a:t>
            </a:r>
            <a:endParaRPr sz="26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1237615" marR="5080" indent="-1225550">
              <a:lnSpc>
                <a:spcPts val="3890"/>
              </a:lnSpc>
              <a:spcBef>
                <a:spcPts val="590"/>
              </a:spcBef>
            </a:pPr>
            <a:r>
              <a:rPr dirty="0"/>
              <a:t>N 57 </a:t>
            </a:r>
            <a:r>
              <a:rPr spc="-10" dirty="0"/>
              <a:t>"Сведения </a:t>
            </a:r>
            <a:r>
              <a:rPr dirty="0"/>
              <a:t>о </a:t>
            </a:r>
            <a:r>
              <a:rPr spc="-5" dirty="0"/>
              <a:t>травмах, </a:t>
            </a:r>
            <a:r>
              <a:rPr spc="-10" dirty="0"/>
              <a:t>отравлениях </a:t>
            </a:r>
            <a:r>
              <a:rPr dirty="0"/>
              <a:t>и </a:t>
            </a:r>
            <a:r>
              <a:rPr spc="-35" dirty="0"/>
              <a:t>некоторых </a:t>
            </a:r>
            <a:r>
              <a:rPr spc="-885" dirty="0"/>
              <a:t> </a:t>
            </a:r>
            <a:r>
              <a:rPr spc="-10" dirty="0"/>
              <a:t>других</a:t>
            </a:r>
            <a:r>
              <a:rPr spc="-5" dirty="0"/>
              <a:t> </a:t>
            </a:r>
            <a:r>
              <a:rPr dirty="0"/>
              <a:t>последствиях</a:t>
            </a:r>
            <a:r>
              <a:rPr spc="-5" dirty="0"/>
              <a:t> </a:t>
            </a:r>
            <a:r>
              <a:rPr dirty="0"/>
              <a:t>внешних</a:t>
            </a:r>
            <a:r>
              <a:rPr spc="-20" dirty="0"/>
              <a:t> </a:t>
            </a:r>
            <a:r>
              <a:rPr dirty="0"/>
              <a:t>причин"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031107" y="2815539"/>
            <a:ext cx="271653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499995" algn="l"/>
              </a:tabLst>
            </a:pPr>
            <a:r>
              <a:rPr sz="3200" spc="-10" dirty="0">
                <a:latin typeface="Palatino Linotype"/>
                <a:cs typeface="Palatino Linotype"/>
              </a:rPr>
              <a:t>и</a:t>
            </a:r>
            <a:r>
              <a:rPr sz="3200" dirty="0">
                <a:latin typeface="Palatino Linotype"/>
                <a:cs typeface="Palatino Linotype"/>
              </a:rPr>
              <a:t>меющ</a:t>
            </a:r>
            <a:r>
              <a:rPr sz="3200" spc="-20" dirty="0">
                <a:latin typeface="Palatino Linotype"/>
                <a:cs typeface="Palatino Linotype"/>
              </a:rPr>
              <a:t>и</a:t>
            </a:r>
            <a:r>
              <a:rPr sz="3200" dirty="0">
                <a:latin typeface="Palatino Linotype"/>
                <a:cs typeface="Palatino Linotype"/>
              </a:rPr>
              <a:t>е	2</a:t>
            </a:r>
            <a:endParaRPr sz="32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39" y="2815539"/>
            <a:ext cx="2601595" cy="953769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0" marR="5080" indent="452755">
              <a:lnSpc>
                <a:spcPts val="3460"/>
              </a:lnSpc>
              <a:spcBef>
                <a:spcPts val="535"/>
              </a:spcBef>
            </a:pPr>
            <a:r>
              <a:rPr sz="3200" dirty="0">
                <a:latin typeface="Palatino Linotype"/>
                <a:cs typeface="Palatino Linotype"/>
              </a:rPr>
              <a:t>Пациенты, </a:t>
            </a:r>
            <a:r>
              <a:rPr sz="3200" spc="-78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(отравлен</a:t>
            </a:r>
            <a:r>
              <a:rPr sz="3200" spc="5" dirty="0">
                <a:latin typeface="Palatino Linotype"/>
                <a:cs typeface="Palatino Linotype"/>
              </a:rPr>
              <a:t>и</a:t>
            </a:r>
            <a:r>
              <a:rPr sz="3200" dirty="0">
                <a:latin typeface="Palatino Linotype"/>
                <a:cs typeface="Palatino Linotype"/>
              </a:rPr>
              <a:t>я),</a:t>
            </a:r>
            <a:endParaRPr sz="3200">
              <a:latin typeface="Palatino Linotype"/>
              <a:cs typeface="Palatino Linotyp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69563" y="3255009"/>
            <a:ext cx="272034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5" dirty="0">
                <a:latin typeface="Palatino Linotype"/>
                <a:cs typeface="Palatino Linotype"/>
              </a:rPr>
              <a:t>показываются</a:t>
            </a:r>
            <a:endParaRPr sz="3200">
              <a:latin typeface="Palatino Linotype"/>
              <a:cs typeface="Palatino Linotyp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945248" y="2815539"/>
            <a:ext cx="4330065" cy="953769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0" marR="5080" indent="365760">
              <a:lnSpc>
                <a:spcPts val="3460"/>
              </a:lnSpc>
              <a:spcBef>
                <a:spcPts val="535"/>
              </a:spcBef>
              <a:tabLst>
                <a:tab pos="1224280" algn="l"/>
                <a:tab pos="2891790" algn="l"/>
              </a:tabLst>
            </a:pPr>
            <a:r>
              <a:rPr sz="3200" dirty="0">
                <a:latin typeface="Palatino Linotype"/>
                <a:cs typeface="Palatino Linotype"/>
              </a:rPr>
              <a:t>и	б</a:t>
            </a:r>
            <a:r>
              <a:rPr sz="3200" spc="-15" dirty="0">
                <a:latin typeface="Palatino Linotype"/>
                <a:cs typeface="Palatino Linotype"/>
              </a:rPr>
              <a:t>о</a:t>
            </a:r>
            <a:r>
              <a:rPr sz="3200" dirty="0">
                <a:latin typeface="Palatino Linotype"/>
                <a:cs typeface="Palatino Linotype"/>
              </a:rPr>
              <a:t>лее	тра</a:t>
            </a:r>
            <a:r>
              <a:rPr sz="3200" spc="-15" dirty="0">
                <a:latin typeface="Palatino Linotype"/>
                <a:cs typeface="Palatino Linotype"/>
              </a:rPr>
              <a:t>в</a:t>
            </a:r>
            <a:r>
              <a:rPr sz="3200" dirty="0">
                <a:latin typeface="Palatino Linotype"/>
                <a:cs typeface="Palatino Linotype"/>
              </a:rPr>
              <a:t>мы  по</a:t>
            </a:r>
            <a:endParaRPr sz="3200">
              <a:latin typeface="Palatino Linotype"/>
              <a:cs typeface="Palatino Linotyp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12405" y="3255009"/>
            <a:ext cx="346519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Palatino Linotype"/>
                <a:cs typeface="Palatino Linotype"/>
              </a:rPr>
              <a:t>соответствующим</a:t>
            </a:r>
            <a:endParaRPr sz="3200">
              <a:latin typeface="Palatino Linotype"/>
              <a:cs typeface="Palatino Linotyp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16939" y="3693921"/>
            <a:ext cx="10360660" cy="139192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 marR="5080" algn="just">
              <a:lnSpc>
                <a:spcPct val="90000"/>
              </a:lnSpc>
              <a:spcBef>
                <a:spcPts val="484"/>
              </a:spcBef>
            </a:pPr>
            <a:r>
              <a:rPr sz="3200" dirty="0">
                <a:latin typeface="Palatino Linotype"/>
                <a:cs typeface="Palatino Linotype"/>
              </a:rPr>
              <a:t>строкам по числу выявленных и </a:t>
            </a:r>
            <a:r>
              <a:rPr sz="3200" spc="-5" dirty="0">
                <a:latin typeface="Palatino Linotype"/>
                <a:cs typeface="Palatino Linotype"/>
              </a:rPr>
              <a:t>зарегистрированных </a:t>
            </a:r>
            <a:r>
              <a:rPr sz="3200" dirty="0">
                <a:latin typeface="Palatino Linotype"/>
                <a:cs typeface="Palatino Linotype"/>
              </a:rPr>
              <a:t> травм</a:t>
            </a:r>
            <a:r>
              <a:rPr sz="3200" spc="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(отравлений)</a:t>
            </a:r>
            <a:r>
              <a:rPr sz="3200" spc="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при</a:t>
            </a:r>
            <a:r>
              <a:rPr sz="3200" spc="5" dirty="0">
                <a:latin typeface="Palatino Linotype"/>
                <a:cs typeface="Palatino Linotype"/>
              </a:rPr>
              <a:t> </a:t>
            </a:r>
            <a:r>
              <a:rPr sz="3200" spc="-5" dirty="0">
                <a:latin typeface="Palatino Linotype"/>
                <a:cs typeface="Palatino Linotype"/>
              </a:rPr>
              <a:t>единице</a:t>
            </a:r>
            <a:r>
              <a:rPr sz="3200" dirty="0">
                <a:latin typeface="Palatino Linotype"/>
                <a:cs typeface="Palatino Linotype"/>
              </a:rPr>
              <a:t> </a:t>
            </a:r>
            <a:r>
              <a:rPr sz="3200" spc="-5" dirty="0">
                <a:latin typeface="Palatino Linotype"/>
                <a:cs typeface="Palatino Linotype"/>
              </a:rPr>
              <a:t>измерения</a:t>
            </a:r>
            <a:r>
              <a:rPr sz="3200" spc="79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- </a:t>
            </a:r>
            <a:r>
              <a:rPr sz="3200" spc="-785" dirty="0">
                <a:latin typeface="Palatino Linotype"/>
                <a:cs typeface="Palatino Linotype"/>
              </a:rPr>
              <a:t> </a:t>
            </a:r>
            <a:r>
              <a:rPr sz="3200" dirty="0">
                <a:latin typeface="Palatino Linotype"/>
                <a:cs typeface="Palatino Linotype"/>
              </a:rPr>
              <a:t>человек.</a:t>
            </a:r>
            <a:endParaRPr sz="32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1237615" marR="5080" indent="-1225550">
              <a:lnSpc>
                <a:spcPts val="3890"/>
              </a:lnSpc>
              <a:spcBef>
                <a:spcPts val="590"/>
              </a:spcBef>
            </a:pPr>
            <a:r>
              <a:rPr dirty="0"/>
              <a:t>N 57 </a:t>
            </a:r>
            <a:r>
              <a:rPr spc="-10" dirty="0"/>
              <a:t>"Сведения </a:t>
            </a:r>
            <a:r>
              <a:rPr dirty="0"/>
              <a:t>о </a:t>
            </a:r>
            <a:r>
              <a:rPr spc="-5" dirty="0"/>
              <a:t>травмах, </a:t>
            </a:r>
            <a:r>
              <a:rPr spc="-10" dirty="0"/>
              <a:t>отравлениях </a:t>
            </a:r>
            <a:r>
              <a:rPr dirty="0"/>
              <a:t>и </a:t>
            </a:r>
            <a:r>
              <a:rPr spc="-35" dirty="0"/>
              <a:t>некоторых </a:t>
            </a:r>
            <a:r>
              <a:rPr spc="-885" dirty="0"/>
              <a:t> </a:t>
            </a:r>
            <a:r>
              <a:rPr spc="-10" dirty="0"/>
              <a:t>других</a:t>
            </a:r>
            <a:r>
              <a:rPr spc="-5" dirty="0"/>
              <a:t> </a:t>
            </a:r>
            <a:r>
              <a:rPr dirty="0"/>
              <a:t>последствиях</a:t>
            </a:r>
            <a:r>
              <a:rPr spc="-5" dirty="0"/>
              <a:t> </a:t>
            </a:r>
            <a:r>
              <a:rPr dirty="0"/>
              <a:t>внешних</a:t>
            </a:r>
            <a:r>
              <a:rPr spc="-20" dirty="0"/>
              <a:t> </a:t>
            </a:r>
            <a:r>
              <a:rPr dirty="0"/>
              <a:t>причин"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9" y="1939798"/>
            <a:ext cx="10358755" cy="8356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r">
              <a:lnSpc>
                <a:spcPts val="3190"/>
              </a:lnSpc>
              <a:spcBef>
                <a:spcPts val="95"/>
              </a:spcBef>
            </a:pPr>
            <a:r>
              <a:rPr sz="2800" spc="-5" dirty="0">
                <a:latin typeface="Palatino Linotype"/>
                <a:cs typeface="Palatino Linotype"/>
              </a:rPr>
              <a:t>Регистрации</a:t>
            </a:r>
            <a:r>
              <a:rPr sz="2800" spc="5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подлежат</a:t>
            </a:r>
            <a:r>
              <a:rPr sz="2800" spc="5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все</a:t>
            </a:r>
            <a:r>
              <a:rPr sz="2800" spc="5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травмы</a:t>
            </a:r>
            <a:r>
              <a:rPr sz="2800" spc="5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и</a:t>
            </a:r>
            <a:r>
              <a:rPr sz="2800" spc="40" dirty="0">
                <a:latin typeface="Palatino Linotype"/>
                <a:cs typeface="Palatino Linotype"/>
              </a:rPr>
              <a:t> </a:t>
            </a:r>
            <a:r>
              <a:rPr sz="2800" dirty="0">
                <a:latin typeface="Palatino Linotype"/>
                <a:cs typeface="Palatino Linotype"/>
              </a:rPr>
              <a:t>отравления</a:t>
            </a:r>
            <a:r>
              <a:rPr sz="2800" spc="5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со</a:t>
            </a:r>
            <a:r>
              <a:rPr sz="2800" spc="5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знаком</a:t>
            </a:r>
            <a:endParaRPr sz="2800">
              <a:latin typeface="Palatino Linotype"/>
              <a:cs typeface="Palatino Linotype"/>
            </a:endParaRPr>
          </a:p>
          <a:p>
            <a:pPr marR="6985" algn="r">
              <a:lnSpc>
                <a:spcPts val="3190"/>
              </a:lnSpc>
              <a:tabLst>
                <a:tab pos="766445" algn="l"/>
                <a:tab pos="1280160" algn="l"/>
                <a:tab pos="3406140" algn="l"/>
                <a:tab pos="6511290" algn="l"/>
                <a:tab pos="8052434" algn="l"/>
              </a:tabLst>
            </a:pPr>
            <a:r>
              <a:rPr sz="2800" spc="-5" dirty="0">
                <a:latin typeface="Palatino Linotype"/>
                <a:cs typeface="Palatino Linotype"/>
              </a:rPr>
              <a:t>"+"	у	населения,	обслуживаемого	</a:t>
            </a:r>
            <a:r>
              <a:rPr sz="2800" dirty="0">
                <a:latin typeface="Palatino Linotype"/>
                <a:cs typeface="Palatino Linotype"/>
              </a:rPr>
              <a:t>данной	</a:t>
            </a:r>
            <a:r>
              <a:rPr sz="2800" spc="-5" dirty="0">
                <a:latin typeface="Palatino Linotype"/>
                <a:cs typeface="Palatino Linotype"/>
              </a:rPr>
              <a:t>медицинской</a:t>
            </a:r>
            <a:endParaRPr sz="28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39" y="2708274"/>
            <a:ext cx="7680959" cy="83566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>
              <a:lnSpc>
                <a:spcPts val="3020"/>
              </a:lnSpc>
              <a:spcBef>
                <a:spcPts val="480"/>
              </a:spcBef>
              <a:tabLst>
                <a:tab pos="2625090" algn="l"/>
                <a:tab pos="2669540" algn="l"/>
                <a:tab pos="3632200" algn="l"/>
                <a:tab pos="4279900" algn="l"/>
                <a:tab pos="4731385" algn="l"/>
                <a:tab pos="7442834" algn="l"/>
              </a:tabLst>
            </a:pPr>
            <a:r>
              <a:rPr sz="2800" spc="-5" dirty="0">
                <a:latin typeface="Palatino Linotype"/>
                <a:cs typeface="Palatino Linotype"/>
              </a:rPr>
              <a:t>организацией		или	ее	подразделениями, 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м</a:t>
            </a:r>
            <a:r>
              <a:rPr sz="2800" dirty="0">
                <a:latin typeface="Palatino Linotype"/>
                <a:cs typeface="Palatino Linotype"/>
              </a:rPr>
              <a:t>е</a:t>
            </a:r>
            <a:r>
              <a:rPr sz="2800" spc="-5" dirty="0">
                <a:latin typeface="Palatino Linotype"/>
                <a:cs typeface="Palatino Linotype"/>
              </a:rPr>
              <a:t>диц</a:t>
            </a:r>
            <a:r>
              <a:rPr sz="2800" spc="5" dirty="0">
                <a:latin typeface="Palatino Linotype"/>
                <a:cs typeface="Palatino Linotype"/>
              </a:rPr>
              <a:t>ин</a:t>
            </a:r>
            <a:r>
              <a:rPr sz="2800" spc="-5" dirty="0">
                <a:latin typeface="Palatino Linotype"/>
                <a:cs typeface="Palatino Linotype"/>
              </a:rPr>
              <a:t>скую</a:t>
            </a:r>
            <a:r>
              <a:rPr sz="2800" dirty="0">
                <a:latin typeface="Palatino Linotype"/>
                <a:cs typeface="Palatino Linotype"/>
              </a:rPr>
              <a:t>	</a:t>
            </a:r>
            <a:r>
              <a:rPr sz="2800" spc="-5" dirty="0">
                <a:latin typeface="Palatino Linotype"/>
                <a:cs typeface="Palatino Linotype"/>
              </a:rPr>
              <a:t>помощь</a:t>
            </a:r>
            <a:r>
              <a:rPr sz="2800" dirty="0">
                <a:latin typeface="Palatino Linotype"/>
                <a:cs typeface="Palatino Linotype"/>
              </a:rPr>
              <a:t>	</a:t>
            </a:r>
            <a:r>
              <a:rPr sz="2800" spc="-5" dirty="0">
                <a:latin typeface="Palatino Linotype"/>
                <a:cs typeface="Palatino Linotype"/>
              </a:rPr>
              <a:t>в</a:t>
            </a:r>
            <a:r>
              <a:rPr sz="2800" dirty="0">
                <a:latin typeface="Palatino Linotype"/>
                <a:cs typeface="Palatino Linotype"/>
              </a:rPr>
              <a:t>	</a:t>
            </a:r>
            <a:r>
              <a:rPr sz="2800" spc="-5" dirty="0">
                <a:latin typeface="Palatino Linotype"/>
                <a:cs typeface="Palatino Linotype"/>
              </a:rPr>
              <a:t>амбул</a:t>
            </a:r>
            <a:r>
              <a:rPr sz="2800" spc="5" dirty="0">
                <a:latin typeface="Palatino Linotype"/>
                <a:cs typeface="Palatino Linotype"/>
              </a:rPr>
              <a:t>а</a:t>
            </a:r>
            <a:r>
              <a:rPr sz="2800" spc="-5" dirty="0">
                <a:latin typeface="Palatino Linotype"/>
                <a:cs typeface="Palatino Linotype"/>
              </a:rPr>
              <a:t>торн</a:t>
            </a:r>
            <a:r>
              <a:rPr sz="2800" dirty="0">
                <a:latin typeface="Palatino Linotype"/>
                <a:cs typeface="Palatino Linotype"/>
              </a:rPr>
              <a:t>ы</a:t>
            </a:r>
            <a:r>
              <a:rPr sz="2800" spc="-5" dirty="0">
                <a:latin typeface="Palatino Linotype"/>
                <a:cs typeface="Palatino Linotype"/>
              </a:rPr>
              <a:t>х</a:t>
            </a:r>
            <a:r>
              <a:rPr sz="2800" dirty="0">
                <a:latin typeface="Palatino Linotype"/>
                <a:cs typeface="Palatino Linotype"/>
              </a:rPr>
              <a:t>	</a:t>
            </a:r>
            <a:r>
              <a:rPr sz="2800" spc="-5" dirty="0">
                <a:latin typeface="Palatino Linotype"/>
                <a:cs typeface="Palatino Linotype"/>
              </a:rPr>
              <a:t>и</a:t>
            </a:r>
            <a:endParaRPr sz="2800">
              <a:latin typeface="Palatino Linotype"/>
              <a:cs typeface="Palatino Linotyp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6939" y="3476066"/>
            <a:ext cx="764794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922145" algn="l"/>
                <a:tab pos="2414905" algn="l"/>
                <a:tab pos="3723640" algn="l"/>
              </a:tabLst>
            </a:pPr>
            <a:r>
              <a:rPr sz="2800" dirty="0">
                <a:latin typeface="Palatino Linotype"/>
                <a:cs typeface="Palatino Linotype"/>
              </a:rPr>
              <a:t>условиях,	</a:t>
            </a:r>
            <a:r>
              <a:rPr sz="2800" spc="-5" dirty="0">
                <a:latin typeface="Palatino Linotype"/>
                <a:cs typeface="Palatino Linotype"/>
              </a:rPr>
              <a:t>а	также	специализированными</a:t>
            </a:r>
            <a:endParaRPr sz="2800">
              <a:latin typeface="Palatino Linotype"/>
              <a:cs typeface="Palatino Linotyp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605266" y="2708274"/>
            <a:ext cx="2668905" cy="121983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260985" marR="5080" indent="-248920" algn="just">
              <a:lnSpc>
                <a:spcPts val="3020"/>
              </a:lnSpc>
              <a:spcBef>
                <a:spcPts val="480"/>
              </a:spcBef>
            </a:pPr>
            <a:r>
              <a:rPr sz="2800" spc="-5" dirty="0">
                <a:latin typeface="Palatino Linotype"/>
                <a:cs typeface="Palatino Linotype"/>
              </a:rPr>
              <a:t>оказы</a:t>
            </a:r>
            <a:r>
              <a:rPr sz="2800" dirty="0">
                <a:latin typeface="Palatino Linotype"/>
                <a:cs typeface="Palatino Linotype"/>
              </a:rPr>
              <a:t>в</a:t>
            </a:r>
            <a:r>
              <a:rPr sz="2800" spc="-5" dirty="0">
                <a:latin typeface="Palatino Linotype"/>
                <a:cs typeface="Palatino Linotype"/>
              </a:rPr>
              <a:t>ающими  ста</a:t>
            </a:r>
            <a:r>
              <a:rPr sz="2800" dirty="0">
                <a:latin typeface="Palatino Linotype"/>
                <a:cs typeface="Palatino Linotype"/>
              </a:rPr>
              <a:t>ци</a:t>
            </a:r>
            <a:r>
              <a:rPr sz="2800" spc="-5" dirty="0">
                <a:latin typeface="Palatino Linotype"/>
                <a:cs typeface="Palatino Linotype"/>
              </a:rPr>
              <a:t>онарн</a:t>
            </a:r>
            <a:r>
              <a:rPr sz="2800" spc="10" dirty="0">
                <a:latin typeface="Palatino Linotype"/>
                <a:cs typeface="Palatino Linotype"/>
              </a:rPr>
              <a:t>ы</a:t>
            </a:r>
            <a:r>
              <a:rPr sz="2800" spc="-5" dirty="0">
                <a:latin typeface="Palatino Linotype"/>
                <a:cs typeface="Palatino Linotype"/>
              </a:rPr>
              <a:t>х  </a:t>
            </a:r>
            <a:r>
              <a:rPr sz="2800" spc="5" dirty="0">
                <a:latin typeface="Palatino Linotype"/>
                <a:cs typeface="Palatino Linotype"/>
              </a:rPr>
              <a:t>д</a:t>
            </a:r>
            <a:r>
              <a:rPr sz="2800" spc="-5" dirty="0">
                <a:latin typeface="Palatino Linotype"/>
                <a:cs typeface="Palatino Linotype"/>
              </a:rPr>
              <a:t>и</a:t>
            </a:r>
            <a:r>
              <a:rPr sz="2800" spc="-20" dirty="0">
                <a:latin typeface="Palatino Linotype"/>
                <a:cs typeface="Palatino Linotype"/>
              </a:rPr>
              <a:t>с</a:t>
            </a:r>
            <a:r>
              <a:rPr sz="2800" spc="-5" dirty="0">
                <a:latin typeface="Palatino Linotype"/>
                <a:cs typeface="Palatino Linotype"/>
              </a:rPr>
              <a:t>п</a:t>
            </a:r>
            <a:r>
              <a:rPr sz="2800" spc="5" dirty="0">
                <a:latin typeface="Palatino Linotype"/>
                <a:cs typeface="Palatino Linotype"/>
              </a:rPr>
              <a:t>а</a:t>
            </a:r>
            <a:r>
              <a:rPr sz="2800" spc="-10" dirty="0">
                <a:latin typeface="Palatino Linotype"/>
                <a:cs typeface="Palatino Linotype"/>
              </a:rPr>
              <a:t>нсерами</a:t>
            </a:r>
            <a:endParaRPr sz="2800">
              <a:latin typeface="Palatino Linotype"/>
              <a:cs typeface="Palatino Linotyp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16939" y="3776243"/>
            <a:ext cx="10359390" cy="2199005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60"/>
              </a:spcBef>
            </a:pPr>
            <a:r>
              <a:rPr sz="2800" spc="-5" dirty="0">
                <a:latin typeface="Palatino Linotype"/>
                <a:cs typeface="Palatino Linotype"/>
              </a:rPr>
              <a:t>и</a:t>
            </a:r>
            <a:r>
              <a:rPr sz="2800" spc="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центрами</a:t>
            </a:r>
            <a:r>
              <a:rPr sz="2800" spc="1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(по прикрепленному</a:t>
            </a:r>
            <a:r>
              <a:rPr sz="2800" spc="3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населению).</a:t>
            </a:r>
            <a:endParaRPr sz="2800">
              <a:latin typeface="Palatino Linotype"/>
              <a:cs typeface="Palatino Linotype"/>
            </a:endParaRPr>
          </a:p>
          <a:p>
            <a:pPr marL="12700" marR="5080" indent="452755" algn="just">
              <a:lnSpc>
                <a:spcPct val="90000"/>
              </a:lnSpc>
              <a:spcBef>
                <a:spcPts val="994"/>
              </a:spcBef>
            </a:pPr>
            <a:r>
              <a:rPr sz="2800" spc="-5" dirty="0">
                <a:latin typeface="Palatino Linotype"/>
                <a:cs typeface="Palatino Linotype"/>
              </a:rPr>
              <a:t>Регистрация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травм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и</a:t>
            </a:r>
            <a:r>
              <a:rPr sz="2800" dirty="0">
                <a:latin typeface="Palatino Linotype"/>
                <a:cs typeface="Palatino Linotype"/>
              </a:rPr>
              <a:t> отравлений</a:t>
            </a:r>
            <a:r>
              <a:rPr sz="2800" spc="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у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пациентов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10" dirty="0">
                <a:latin typeface="Palatino Linotype"/>
                <a:cs typeface="Palatino Linotype"/>
              </a:rPr>
              <a:t>после </a:t>
            </a:r>
            <a:r>
              <a:rPr sz="2800" spc="-5" dirty="0">
                <a:latin typeface="Palatino Linotype"/>
                <a:cs typeface="Palatino Linotype"/>
              </a:rPr>
              <a:t> лечения</a:t>
            </a:r>
            <a:r>
              <a:rPr sz="2800" spc="4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в</a:t>
            </a:r>
            <a:r>
              <a:rPr sz="2800" spc="109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стационарных</a:t>
            </a:r>
            <a:r>
              <a:rPr sz="2800" spc="1090" dirty="0">
                <a:latin typeface="Palatino Linotype"/>
                <a:cs typeface="Palatino Linotype"/>
              </a:rPr>
              <a:t> </a:t>
            </a:r>
            <a:r>
              <a:rPr sz="2800" dirty="0">
                <a:latin typeface="Palatino Linotype"/>
                <a:cs typeface="Palatino Linotype"/>
              </a:rPr>
              <a:t>условиях</a:t>
            </a:r>
            <a:r>
              <a:rPr sz="2800" spc="1075" dirty="0">
                <a:latin typeface="Palatino Linotype"/>
                <a:cs typeface="Palatino Linotype"/>
              </a:rPr>
              <a:t> </a:t>
            </a:r>
            <a:r>
              <a:rPr sz="2800" dirty="0">
                <a:latin typeface="Palatino Linotype"/>
                <a:cs typeface="Palatino Linotype"/>
              </a:rPr>
              <a:t>должна</a:t>
            </a:r>
            <a:r>
              <a:rPr sz="2800" spc="109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производиться </a:t>
            </a:r>
            <a:r>
              <a:rPr sz="2800" spc="-69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в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поликлинике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по</a:t>
            </a:r>
            <a:r>
              <a:rPr sz="2800" dirty="0">
                <a:latin typeface="Palatino Linotype"/>
                <a:cs typeface="Palatino Linotype"/>
              </a:rPr>
              <a:t> Талону,</a:t>
            </a:r>
            <a:r>
              <a:rPr sz="2800" spc="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заполненному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на</a:t>
            </a:r>
            <a:r>
              <a:rPr sz="2800" dirty="0">
                <a:latin typeface="Palatino Linotype"/>
                <a:cs typeface="Palatino Linotype"/>
              </a:rPr>
              <a:t> основании </a:t>
            </a:r>
            <a:r>
              <a:rPr sz="2800" spc="-685" dirty="0">
                <a:latin typeface="Palatino Linotype"/>
                <a:cs typeface="Palatino Linotype"/>
              </a:rPr>
              <a:t> </a:t>
            </a:r>
            <a:r>
              <a:rPr sz="2800" spc="-5" dirty="0">
                <a:latin typeface="Palatino Linotype"/>
                <a:cs typeface="Palatino Linotype"/>
              </a:rPr>
              <a:t>выписного</a:t>
            </a:r>
            <a:r>
              <a:rPr sz="2800" dirty="0">
                <a:latin typeface="Palatino Linotype"/>
                <a:cs typeface="Palatino Linotype"/>
              </a:rPr>
              <a:t> </a:t>
            </a:r>
            <a:r>
              <a:rPr sz="2800" spc="-10" dirty="0">
                <a:latin typeface="Palatino Linotype"/>
                <a:cs typeface="Palatino Linotype"/>
              </a:rPr>
              <a:t>эпикриза.</a:t>
            </a:r>
            <a:endParaRPr sz="28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</TotalTime>
  <Words>809</Words>
  <Application>Microsoft Office PowerPoint</Application>
  <PresentationFormat>Произвольный</PresentationFormat>
  <Paragraphs>82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Начальная</vt:lpstr>
      <vt:lpstr>Презентация PowerPoint</vt:lpstr>
      <vt:lpstr>Презентация PowerPoint</vt:lpstr>
      <vt:lpstr>N 57 "Сведения о травмах, отравлениях и некоторых  других последствиях внешних причин"</vt:lpstr>
      <vt:lpstr>N 57 "Сведения о травмах, отравлениях и некоторых  других последствиях внешних причин"</vt:lpstr>
      <vt:lpstr>N 57 "Сведения о травмах, отравлениях и некоторых  других последствиях внешних причин"</vt:lpstr>
      <vt:lpstr>N 57 "Сведения о травмах, отравлениях и некоторых  других последствиях внешних причин"</vt:lpstr>
      <vt:lpstr>N 57 "Сведения о травмах, отравлениях и некоторых  других последствиях внешних причин"</vt:lpstr>
      <vt:lpstr>N 57 "Сведения о травмах, отравлениях и некоторых  других последствиях внешних причин"</vt:lpstr>
      <vt:lpstr>N 57 "Сведения о травмах, отравлениях и некоторых  других последствиях внешних причин"</vt:lpstr>
      <vt:lpstr>N 57 "Сведения о травмах, отравлениях и некоторых  других последствиях внешних причин"</vt:lpstr>
      <vt:lpstr>N 57 "Сведения о травмах, отравлениях и некоторых  других последствиях внешних причин"</vt:lpstr>
      <vt:lpstr>N 57 "Сведения о травмах, отравлениях и некоторых  других последствиях внешних причин"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Годовой отчет 2020</dc:title>
  <dc:creator>Александр Соломянник</dc:creator>
  <cp:lastModifiedBy>Алена Александровна Кандеева</cp:lastModifiedBy>
  <cp:revision>3</cp:revision>
  <cp:lastPrinted>2022-12-14T08:28:53Z</cp:lastPrinted>
  <dcterms:created xsi:type="dcterms:W3CDTF">2022-12-14T07:55:32Z</dcterms:created>
  <dcterms:modified xsi:type="dcterms:W3CDTF">2022-12-20T10:54:08Z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2022-12-09T00:00:00Z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2022-12-14T00:00:00Z</vt:filetime>
  </property>
</Properties>
</file>