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7" r:id="rId1"/>
  </p:sldMasterIdLst>
  <p:sldIdLst>
    <p:sldId id="256" r:id="rId2"/>
    <p:sldId id="279" r:id="rId3"/>
    <p:sldId id="278" r:id="rId4"/>
    <p:sldId id="261" r:id="rId5"/>
    <p:sldId id="262" r:id="rId6"/>
    <p:sldId id="276" r:id="rId7"/>
    <p:sldId id="263" r:id="rId8"/>
    <p:sldId id="265" r:id="rId9"/>
    <p:sldId id="266" r:id="rId10"/>
    <p:sldId id="268" r:id="rId11"/>
    <p:sldId id="267" r:id="rId12"/>
    <p:sldId id="269" r:id="rId13"/>
    <p:sldId id="277" r:id="rId14"/>
    <p:sldId id="270" r:id="rId15"/>
    <p:sldId id="272" r:id="rId16"/>
    <p:sldId id="273" r:id="rId17"/>
    <p:sldId id="275" r:id="rId18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300F"/>
    <a:srgbClr val="3B3229"/>
    <a:srgbClr val="3D342B"/>
    <a:srgbClr val="3D342C"/>
    <a:srgbClr val="40372E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428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82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159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272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96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825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67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13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52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56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201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1726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7831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126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633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5163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71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E27C5C-2AD3-4B26-9B04-889FCBA43173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2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  <p:sldLayoutId id="2147484259" r:id="rId2"/>
    <p:sldLayoutId id="2147484260" r:id="rId3"/>
    <p:sldLayoutId id="2147484261" r:id="rId4"/>
    <p:sldLayoutId id="2147484262" r:id="rId5"/>
    <p:sldLayoutId id="2147484263" r:id="rId6"/>
    <p:sldLayoutId id="2147484264" r:id="rId7"/>
    <p:sldLayoutId id="2147484265" r:id="rId8"/>
    <p:sldLayoutId id="2147484266" r:id="rId9"/>
    <p:sldLayoutId id="2147484267" r:id="rId10"/>
    <p:sldLayoutId id="2147484268" r:id="rId11"/>
    <p:sldLayoutId id="2147484269" r:id="rId12"/>
    <p:sldLayoutId id="2147484270" r:id="rId13"/>
    <p:sldLayoutId id="2147484271" r:id="rId14"/>
    <p:sldLayoutId id="2147484272" r:id="rId15"/>
    <p:sldLayoutId id="2147484273" r:id="rId16"/>
    <p:sldLayoutId id="214748427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6366" y="2000529"/>
            <a:ext cx="7487727" cy="151553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ФОРМА </a:t>
            </a:r>
            <a:r>
              <a:rPr lang="ru-RU" sz="4000" b="1" dirty="0"/>
              <a:t>ФЕДЕРАЛЬНОГО СТАТИСТИЧЕСКОГО </a:t>
            </a:r>
            <a:r>
              <a:rPr lang="ru-RU" sz="4000" b="1" dirty="0" smtClean="0"/>
              <a:t>НАБЛЮДЕНИЯ № 30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4" y="3516062"/>
            <a:ext cx="6815669" cy="1320802"/>
          </a:xfrm>
        </p:spPr>
        <p:txBody>
          <a:bodyPr>
            <a:normAutofit/>
          </a:bodyPr>
          <a:lstStyle/>
          <a:p>
            <a:r>
              <a:rPr lang="ru-RU" b="1" dirty="0"/>
              <a:t>раздел скорой медицинской помощи </a:t>
            </a:r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694507" y="4892867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2022 г.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57881" y="5983065"/>
            <a:ext cx="351570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rgbClr val="3D342C"/>
                  </a:solidFill>
                </a:ln>
                <a:solidFill>
                  <a:srgbClr val="40372E"/>
                </a:solidFill>
              </a:rPr>
              <a:t>Заведующая ОМО ГБУЗ «ССМП»</a:t>
            </a:r>
            <a:endParaRPr lang="ru-RU" dirty="0">
              <a:ln>
                <a:solidFill>
                  <a:srgbClr val="3D342C"/>
                </a:solidFill>
              </a:ln>
              <a:solidFill>
                <a:srgbClr val="40372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215734" y="6252960"/>
            <a:ext cx="1692000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rgbClr val="3D342B"/>
                  </a:solidFill>
                </a:ln>
                <a:solidFill>
                  <a:srgbClr val="3B322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Максимук Е. Д.</a:t>
            </a:r>
            <a:endParaRPr lang="ru-RU" dirty="0">
              <a:ln>
                <a:solidFill>
                  <a:srgbClr val="3D342B"/>
                </a:solidFill>
              </a:ln>
              <a:solidFill>
                <a:srgbClr val="3B322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99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Время доезда до места вызова – </a:t>
            </a:r>
            <a:r>
              <a:rPr lang="ru-RU" dirty="0" smtClean="0"/>
              <a:t>это время от момента поступления </a:t>
            </a:r>
            <a:r>
              <a:rPr lang="ru-RU" dirty="0"/>
              <a:t>вызова на станцию (отделение) скорой медицинской </a:t>
            </a:r>
            <a:r>
              <a:rPr lang="ru-RU" dirty="0" smtClean="0"/>
              <a:t>помощи до момента прибытия бригады скорой медицинской помощи к месту вызова</a:t>
            </a:r>
          </a:p>
          <a:p>
            <a:r>
              <a:rPr lang="ru-RU" b="1" dirty="0" smtClean="0"/>
              <a:t>Время, затраченное на один выезд на вызов – </a:t>
            </a:r>
            <a:r>
              <a:rPr lang="ru-RU" dirty="0" smtClean="0"/>
              <a:t>это время от момента поступления вызова на станцию (отделение) скорой медицинской помощи до момента окончания выполнения вызова бригады скорой медицинской помощи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62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1" y="598516"/>
            <a:ext cx="9982198" cy="175398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Таблица </a:t>
            </a:r>
            <a:r>
              <a:rPr lang="ru-RU" b="1" dirty="0" smtClean="0"/>
              <a:t>2300 «Число </a:t>
            </a:r>
            <a:r>
              <a:rPr lang="ru-RU" b="1" dirty="0"/>
              <a:t>выездов бригад скорой </a:t>
            </a:r>
            <a:r>
              <a:rPr lang="ru-RU" b="1" dirty="0" smtClean="0"/>
              <a:t>медицинской помощи </a:t>
            </a:r>
            <a:r>
              <a:rPr lang="ru-RU" b="1" dirty="0"/>
              <a:t>по </a:t>
            </a:r>
            <a:r>
              <a:rPr lang="ru-RU" b="1" dirty="0" smtClean="0"/>
              <a:t>времени доезда </a:t>
            </a:r>
            <a:r>
              <a:rPr lang="ru-RU" b="1" dirty="0"/>
              <a:t>и затраченному на один </a:t>
            </a:r>
            <a:r>
              <a:rPr lang="ru-RU" b="1" dirty="0" smtClean="0"/>
              <a:t>выезд»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283990"/>
              </p:ext>
            </p:extLst>
          </p:nvPr>
        </p:nvGraphicFramePr>
        <p:xfrm>
          <a:off x="1195647" y="2689783"/>
          <a:ext cx="9800706" cy="3556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376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292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54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444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28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610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23613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Наименование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№</a:t>
                      </a:r>
                    </a:p>
                    <a:p>
                      <a:pPr algn="ctr"/>
                      <a:r>
                        <a:rPr lang="ru-RU" sz="1200" dirty="0" smtClean="0"/>
                        <a:t>строки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Число вызовов скорой медицинской помощи по времени: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2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доезда до места вызова скорой медицинской помощи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затраченному на выполнение одного вызова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3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всего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из них (гр.3):</a:t>
                      </a:r>
                      <a:r>
                        <a:rPr lang="ru-RU" sz="1200" b="1" baseline="0" dirty="0" smtClean="0"/>
                        <a:t> </a:t>
                      </a:r>
                      <a:r>
                        <a:rPr lang="ru-RU" sz="1200" b="1" dirty="0" smtClean="0"/>
                        <a:t>до места дорожно-транспортного происшествия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всего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из них (гр.</a:t>
                      </a:r>
                      <a:r>
                        <a:rPr lang="en-US" sz="1200" b="1" dirty="0" smtClean="0"/>
                        <a:t>5</a:t>
                      </a:r>
                      <a:r>
                        <a:rPr lang="ru-RU" sz="1200" b="1" dirty="0" smtClean="0"/>
                        <a:t>):</a:t>
                      </a:r>
                      <a:r>
                        <a:rPr lang="ru-RU" sz="1200" b="1" baseline="0" dirty="0" smtClean="0"/>
                        <a:t> </a:t>
                      </a:r>
                      <a:r>
                        <a:rPr lang="ru-RU" sz="1200" b="1" dirty="0" smtClean="0"/>
                        <a:t>до места дорожно-транспортного</a:t>
                      </a:r>
                      <a:r>
                        <a:rPr lang="ru-RU" sz="1200" b="1" baseline="0" dirty="0" smtClean="0"/>
                        <a:t> </a:t>
                      </a:r>
                      <a:r>
                        <a:rPr lang="ru-RU" sz="1200" b="1" dirty="0" smtClean="0"/>
                        <a:t>происшествия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Время</a:t>
                      </a:r>
                    </a:p>
                    <a:p>
                      <a:pPr algn="l"/>
                      <a:r>
                        <a:rPr lang="ru-RU" sz="1200" b="1" dirty="0" smtClean="0"/>
                        <a:t>- до 20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01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- от 21 до 40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02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- от 41 до 60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03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- более 60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04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Всего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05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9852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38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68552" y="659076"/>
            <a:ext cx="2307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Таблица 2350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063859"/>
              </p:ext>
            </p:extLst>
          </p:nvPr>
        </p:nvGraphicFramePr>
        <p:xfrm>
          <a:off x="1026801" y="1182296"/>
          <a:ext cx="10137192" cy="4876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07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99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527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3111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Наименование показателей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№ строки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 них: сельских жителей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2199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2802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пациентов с острым и повторным инфарктом миокарда (I21-I22), чел.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 (из стр. 1): пациентов, нуждавшихся в проведении </a:t>
                      </a:r>
                      <a:r>
                        <a:rPr lang="ru-RU" sz="1000" b="1" dirty="0" err="1" smtClean="0"/>
                        <a:t>тромболизиса</a:t>
                      </a:r>
                      <a:endParaRPr lang="ru-RU" sz="1000" b="1" dirty="0" smtClean="0"/>
                    </a:p>
                    <a:p>
                      <a:r>
                        <a:rPr lang="ru-RU" sz="1000" b="1" dirty="0" smtClean="0"/>
                        <a:t>                                  при оказании скорой медицинской помощи вне</a:t>
                      </a:r>
                    </a:p>
                    <a:p>
                      <a:r>
                        <a:rPr lang="ru-RU" sz="1000" b="1" dirty="0" smtClean="0"/>
                        <a:t>                                  медицинской организации при отсутствии</a:t>
                      </a:r>
                    </a:p>
                    <a:p>
                      <a:r>
                        <a:rPr lang="ru-RU" sz="1000" b="1" dirty="0" smtClean="0"/>
                        <a:t>                                  медицинских противопоказаний к проведению</a:t>
                      </a:r>
                    </a:p>
                    <a:p>
                      <a:r>
                        <a:rPr lang="ru-RU" sz="1000" b="1" dirty="0" smtClean="0"/>
                        <a:t>                                  </a:t>
                      </a:r>
                      <a:r>
                        <a:rPr lang="ru-RU" sz="1000" b="1" dirty="0" err="1" smtClean="0"/>
                        <a:t>тромболизиса</a:t>
                      </a:r>
                      <a:endParaRPr lang="ru-RU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1.1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80000"/>
                      <a:r>
                        <a:rPr lang="ru-RU" sz="1000" b="1" dirty="0" smtClean="0"/>
                        <a:t>из них: проведено </a:t>
                      </a:r>
                      <a:r>
                        <a:rPr lang="ru-RU" sz="1000" b="1" dirty="0" err="1" smtClean="0"/>
                        <a:t>тромболизисов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1.1.1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80000"/>
                      <a:r>
                        <a:rPr lang="ru-RU" sz="1000" b="1" dirty="0" smtClean="0"/>
                        <a:t>пациентов, у которых смерть наступила в транспортном средстве при выполнении медицинской эвакуации с места вызова скорой  медицинской помощи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1.2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1471">
                <a:tc>
                  <a:txBody>
                    <a:bodyPr/>
                    <a:lstStyle/>
                    <a:p>
                      <a:pPr marL="1080000"/>
                      <a:r>
                        <a:rPr lang="ru-RU" sz="1000" b="1" dirty="0" smtClean="0"/>
                        <a:t>пациентов, доставленных в региональные сосудистые центры и первичные сосудистые отделения с места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вызова скорой медицинской помощи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1.3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пациентов с острыми цереброваскулярными болезнями  (I60-I66),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 (из стр. 2):  пациентов, у которых смерть наступила в транспортном </a:t>
                      </a:r>
                    </a:p>
                    <a:p>
                      <a:r>
                        <a:rPr lang="ru-RU" sz="1000" b="1" dirty="0" smtClean="0"/>
                        <a:t>                                  средстве при выполнении медицинской эвакуации с </a:t>
                      </a:r>
                    </a:p>
                    <a:p>
                      <a:r>
                        <a:rPr lang="ru-RU" sz="1000" b="1" dirty="0" smtClean="0"/>
                        <a:t>                                  места вызова скорой  медицинской помощи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2.1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доставленных в региональные сосудистые </a:t>
                      </a:r>
                    </a:p>
                    <a:p>
                      <a:r>
                        <a:rPr lang="ru-RU" sz="1000" b="1" dirty="0" smtClean="0"/>
                        <a:t>                                  центры и первичные сосудистые отделения с места </a:t>
                      </a:r>
                    </a:p>
                    <a:p>
                      <a:r>
                        <a:rPr lang="ru-RU" sz="1000" b="1" dirty="0" smtClean="0"/>
                        <a:t>                                  вызова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2.2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61595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безрезультатных вызовов скорой медицинской помощи, ед.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Отказано в оказании скорой медицинской помощи по причине необоснованности в связи с отсутствием повода для вызова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4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9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68552" y="1058087"/>
            <a:ext cx="2307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Таблица 2350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682306"/>
              </p:ext>
            </p:extLst>
          </p:nvPr>
        </p:nvGraphicFramePr>
        <p:xfrm>
          <a:off x="1035114" y="1905503"/>
          <a:ext cx="10137192" cy="3931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07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99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527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3111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Наименование показателей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№ строки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 них: сельских жителей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2199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вызовов скорой медицинской помощи к пациентам, пострадавшим при дорожно-транспортных происшествиях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5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пациентов, пострадавших при дорожно-транспортных происшествиях,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6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 (из стр. 6):  со смертельным исходом до прибытия выездной бригады </a:t>
                      </a:r>
                    </a:p>
                    <a:p>
                      <a:r>
                        <a:rPr lang="ru-RU" sz="1000" b="1" dirty="0" smtClean="0"/>
                        <a:t>                                  скорой медицинской помощи на место дорожно-</a:t>
                      </a:r>
                    </a:p>
                    <a:p>
                      <a:r>
                        <a:rPr lang="ru-RU" sz="1000" b="1" dirty="0" smtClean="0"/>
                        <a:t>                                  транспортного происшествия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6.1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1471">
                <a:tc>
                  <a:txBody>
                    <a:bodyPr/>
                    <a:lstStyle/>
                    <a:p>
                      <a:pPr marL="1080000"/>
                      <a:r>
                        <a:rPr lang="ru-RU" sz="1000" b="1" dirty="0" smtClean="0"/>
                        <a:t>пациентов, у которых смерть наступила в транспортном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средстве при выполнении медицинской эвакуации с места дорожно-транспортного происшествия 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6.2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1471">
                <a:tc>
                  <a:txBody>
                    <a:bodyPr/>
                    <a:lstStyle/>
                    <a:p>
                      <a:pPr marL="1080000"/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пациентов, доставленных в стационары с места дорожно-транспортного происшествия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6.3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3611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60000"/>
                      <a:r>
                        <a:rPr lang="ru-RU" sz="1000" b="1" dirty="0" smtClean="0"/>
                        <a:t>из</a:t>
                      </a:r>
                      <a:r>
                        <a:rPr lang="ru-RU" sz="1000" b="1" baseline="0" dirty="0" smtClean="0"/>
                        <a:t> них </a:t>
                      </a:r>
                      <a:r>
                        <a:rPr lang="ru-RU" sz="1000" b="1" dirty="0" smtClean="0"/>
                        <a:t>пациентов, доставленных в </a:t>
                      </a:r>
                      <a:r>
                        <a:rPr lang="ru-RU" sz="1000" b="1" dirty="0" err="1" smtClean="0"/>
                        <a:t>травмоцентры</a:t>
                      </a:r>
                      <a:r>
                        <a:rPr lang="ru-RU" sz="1000" b="1" dirty="0" smtClean="0"/>
                        <a:t> 1 и 2 уровней с места дорожно-транспортного происшествия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6.3</a:t>
                      </a:r>
                      <a:r>
                        <a:rPr lang="en-US" sz="1000" b="1" dirty="0" smtClean="0"/>
                        <a:t>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вызовов скорой медицинской помощи по медицинскому обеспечению спортивных и других массовых мероприятий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7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пациентов,</a:t>
                      </a:r>
                      <a:r>
                        <a:rPr lang="ru-RU" sz="1000" b="1" baseline="0" dirty="0" smtClean="0"/>
                        <a:t> эвакуированных по экстренным медицинским показаниям в первые  24 часа в медицинские организации 2-го и 3-го уровней в рамках трехуровневой системы оказания медицинской помощи субъекта Российской Федерации</a:t>
                      </a:r>
                      <a:endParaRPr lang="ru-RU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8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8964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19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Строка 3</a:t>
            </a:r>
            <a:r>
              <a:rPr lang="ru-RU" b="1" dirty="0" smtClean="0"/>
              <a:t> Безрезультатные выезды –</a:t>
            </a:r>
            <a:r>
              <a:rPr lang="ru-RU" dirty="0" smtClean="0"/>
              <a:t> это случаи, когда:</a:t>
            </a:r>
          </a:p>
          <a:p>
            <a:r>
              <a:rPr lang="ru-RU" dirty="0" smtClean="0"/>
              <a:t>пациента не оказалось на месте</a:t>
            </a:r>
          </a:p>
          <a:p>
            <a:r>
              <a:rPr lang="ru-RU" dirty="0" smtClean="0"/>
              <a:t>вызов был ложным (по данному адресу </a:t>
            </a:r>
            <a:r>
              <a:rPr lang="ru-RU" dirty="0" err="1" smtClean="0"/>
              <a:t>смп</a:t>
            </a:r>
            <a:r>
              <a:rPr lang="ru-RU" dirty="0" smtClean="0"/>
              <a:t> не вызывали)</a:t>
            </a:r>
          </a:p>
          <a:p>
            <a:r>
              <a:rPr lang="ru-RU" dirty="0" smtClean="0"/>
              <a:t>не найден адрес, указанный при вызове</a:t>
            </a:r>
          </a:p>
          <a:p>
            <a:r>
              <a:rPr lang="ru-RU" dirty="0" smtClean="0"/>
              <a:t>пациент оказался практически здоровым и не нуждался в помощи</a:t>
            </a:r>
          </a:p>
          <a:p>
            <a:r>
              <a:rPr lang="ru-RU" dirty="0" smtClean="0"/>
              <a:t>пациент умер до приезда бригады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увезён до прибытия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обслужен врачом поликлиники до прибытия бригады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отказался от помощи (осмотра)</a:t>
            </a:r>
          </a:p>
          <a:p>
            <a:r>
              <a:rPr lang="ru-RU" dirty="0" smtClean="0"/>
              <a:t>вызов отменен</a:t>
            </a:r>
          </a:p>
        </p:txBody>
      </p:sp>
    </p:spTree>
    <p:extLst>
      <p:ext uri="{BB962C8B-B14F-4D97-AF65-F5344CB8AC3E}">
        <p14:creationId xmlns:p14="http://schemas.microsoft.com/office/powerpoint/2010/main" val="61522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752 от 01.12.2005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«Об оснащении санитарного автотранспорта»</a:t>
            </a:r>
          </a:p>
          <a:p>
            <a:pPr marL="0" indent="0">
              <a:buNone/>
            </a:pPr>
            <a:r>
              <a:rPr lang="ru-RU" dirty="0" smtClean="0"/>
              <a:t>Регламентировано разделение автомобилей скорой медицинской помощи по классам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59" y="4033330"/>
            <a:ext cx="10743480" cy="211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9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Подтабличная строка (5453)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Число станций (отделений) скорой медицинской помощи, оснащенных автоматизированной системой управления приема и обработки вызовов </a:t>
            </a:r>
            <a:r>
              <a:rPr lang="ru-RU" dirty="0" smtClean="0"/>
              <a:t>             1 __________,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*При сдаче отчётов следует указать название программы автоматизированной системы управления приёма и обработки вызовов скорой медицинской помощи, установленной на станциях (отделениях) скорой </a:t>
            </a:r>
            <a:r>
              <a:rPr lang="ru-RU" dirty="0"/>
              <a:t>медицинской </a:t>
            </a:r>
            <a:r>
              <a:rPr lang="ru-RU" dirty="0" smtClean="0"/>
              <a:t>помощи.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38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294390" y="2254510"/>
            <a:ext cx="9609137" cy="2243137"/>
          </a:xfrm>
        </p:spPr>
        <p:txBody>
          <a:bodyPr>
            <a:normAutofit fontScale="90000"/>
          </a:bodyPr>
          <a:lstStyle/>
          <a:p>
            <a:r>
              <a:rPr lang="ru-RU" sz="8800" dirty="0" smtClean="0"/>
              <a:t>Благодарю за внимание!!!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3421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5402" y="608013"/>
            <a:ext cx="9601198" cy="130333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Таблица 1060 «Категорийность </a:t>
            </a:r>
            <a:r>
              <a:rPr lang="ru-RU" sz="3600" b="1" dirty="0"/>
              <a:t>станции (отделения) скорой медицинской </a:t>
            </a:r>
            <a:r>
              <a:rPr lang="ru-RU" sz="3600" b="1" dirty="0" smtClean="0"/>
              <a:t>помощи»</a:t>
            </a:r>
            <a:endParaRPr lang="ru-RU" sz="36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177538"/>
              </p:ext>
            </p:extLst>
          </p:nvPr>
        </p:nvGraphicFramePr>
        <p:xfrm>
          <a:off x="931984" y="1906621"/>
          <a:ext cx="10339752" cy="4207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938">
                  <a:extLst>
                    <a:ext uri="{9D8B030D-6E8A-4147-A177-3AD203B41FA5}">
                      <a16:colId xmlns:a16="http://schemas.microsoft.com/office/drawing/2014/main" xmlns="" val="11580892"/>
                    </a:ext>
                  </a:extLst>
                </a:gridCol>
                <a:gridCol w="2584938">
                  <a:extLst>
                    <a:ext uri="{9D8B030D-6E8A-4147-A177-3AD203B41FA5}">
                      <a16:colId xmlns:a16="http://schemas.microsoft.com/office/drawing/2014/main" xmlns="" val="1990960915"/>
                    </a:ext>
                  </a:extLst>
                </a:gridCol>
                <a:gridCol w="2584938">
                  <a:extLst>
                    <a:ext uri="{9D8B030D-6E8A-4147-A177-3AD203B41FA5}">
                      <a16:colId xmlns:a16="http://schemas.microsoft.com/office/drawing/2014/main" xmlns="" val="842643885"/>
                    </a:ext>
                  </a:extLst>
                </a:gridCol>
                <a:gridCol w="2584938">
                  <a:extLst>
                    <a:ext uri="{9D8B030D-6E8A-4147-A177-3AD203B41FA5}">
                      <a16:colId xmlns:a16="http://schemas.microsoft.com/office/drawing/2014/main" xmlns="" val="4111397578"/>
                    </a:ext>
                  </a:extLst>
                </a:gridCol>
              </a:tblGrid>
              <a:tr h="880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Распределение станций и отделений скорой медицинской помощи по числу выполненных вызовов за календарный 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Станции скорой медицинской помощи (да – 1, нет – 0)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Отделения скорой медицинской помощи (да – 1, нет – 0) 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19830345"/>
                  </a:ext>
                </a:extLst>
              </a:tr>
              <a:tr h="1758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79229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выполненных вызовов скорой медицинской помощи в год </a:t>
                      </a:r>
                    </a:p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свыше 100 тысяч (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внекатегорийная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55288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75 до 100 тысяч (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категории)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48924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50 до 75 тысяч (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категории)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63932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25 до 50 тысяч (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категории)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82605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10 до 25 тысяч (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категории)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19134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5 до 10 тысяч (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категории)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50561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5 тысяч (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категории)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89241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34600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15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6211" y="711730"/>
            <a:ext cx="10490662" cy="1303337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Таблица 1105 «Сведения о штатных, занятых должностях, физических лицах всего персонала»</a:t>
            </a:r>
            <a:endParaRPr lang="ru-RU" sz="36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860616"/>
              </p:ext>
            </p:extLst>
          </p:nvPr>
        </p:nvGraphicFramePr>
        <p:xfrm>
          <a:off x="826487" y="1969475"/>
          <a:ext cx="10494011" cy="4071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6568">
                  <a:extLst>
                    <a:ext uri="{9D8B030D-6E8A-4147-A177-3AD203B41FA5}">
                      <a16:colId xmlns:a16="http://schemas.microsoft.com/office/drawing/2014/main" xmlns="" val="924851187"/>
                    </a:ext>
                  </a:extLst>
                </a:gridCol>
                <a:gridCol w="509954">
                  <a:extLst>
                    <a:ext uri="{9D8B030D-6E8A-4147-A177-3AD203B41FA5}">
                      <a16:colId xmlns:a16="http://schemas.microsoft.com/office/drawing/2014/main" xmlns="" val="1950056267"/>
                    </a:ext>
                  </a:extLst>
                </a:gridCol>
                <a:gridCol w="518746">
                  <a:extLst>
                    <a:ext uri="{9D8B030D-6E8A-4147-A177-3AD203B41FA5}">
                      <a16:colId xmlns:a16="http://schemas.microsoft.com/office/drawing/2014/main" xmlns="" val="74324033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388006529"/>
                    </a:ext>
                  </a:extLst>
                </a:gridCol>
                <a:gridCol w="545123">
                  <a:extLst>
                    <a:ext uri="{9D8B030D-6E8A-4147-A177-3AD203B41FA5}">
                      <a16:colId xmlns:a16="http://schemas.microsoft.com/office/drawing/2014/main" xmlns="" val="1103375300"/>
                    </a:ext>
                  </a:extLst>
                </a:gridCol>
                <a:gridCol w="580292">
                  <a:extLst>
                    <a:ext uri="{9D8B030D-6E8A-4147-A177-3AD203B41FA5}">
                      <a16:colId xmlns:a16="http://schemas.microsoft.com/office/drawing/2014/main" xmlns="" val="3468012762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xmlns="" val="2688285301"/>
                    </a:ext>
                  </a:extLst>
                </a:gridCol>
                <a:gridCol w="483577">
                  <a:extLst>
                    <a:ext uri="{9D8B030D-6E8A-4147-A177-3AD203B41FA5}">
                      <a16:colId xmlns:a16="http://schemas.microsoft.com/office/drawing/2014/main" xmlns="" val="3284812981"/>
                    </a:ext>
                  </a:extLst>
                </a:gridCol>
                <a:gridCol w="430823">
                  <a:extLst>
                    <a:ext uri="{9D8B030D-6E8A-4147-A177-3AD203B41FA5}">
                      <a16:colId xmlns:a16="http://schemas.microsoft.com/office/drawing/2014/main" xmlns="" val="2077431768"/>
                    </a:ext>
                  </a:extLst>
                </a:gridCol>
                <a:gridCol w="413239">
                  <a:extLst>
                    <a:ext uri="{9D8B030D-6E8A-4147-A177-3AD203B41FA5}">
                      <a16:colId xmlns:a16="http://schemas.microsoft.com/office/drawing/2014/main" xmlns="" val="392631309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xmlns="" val="2987846084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xmlns="" val="79686737"/>
                    </a:ext>
                  </a:extLst>
                </a:gridCol>
                <a:gridCol w="738553">
                  <a:extLst>
                    <a:ext uri="{9D8B030D-6E8A-4147-A177-3AD203B41FA5}">
                      <a16:colId xmlns:a16="http://schemas.microsoft.com/office/drawing/2014/main" xmlns="" val="1979749396"/>
                    </a:ext>
                  </a:extLst>
                </a:gridCol>
                <a:gridCol w="589085">
                  <a:extLst>
                    <a:ext uri="{9D8B030D-6E8A-4147-A177-3AD203B41FA5}">
                      <a16:colId xmlns:a16="http://schemas.microsoft.com/office/drawing/2014/main" xmlns="" val="200629498"/>
                    </a:ext>
                  </a:extLst>
                </a:gridCol>
                <a:gridCol w="586884">
                  <a:extLst>
                    <a:ext uri="{9D8B030D-6E8A-4147-A177-3AD203B41FA5}">
                      <a16:colId xmlns:a16="http://schemas.microsoft.com/office/drawing/2014/main" xmlns="" val="2545697387"/>
                    </a:ext>
                  </a:extLst>
                </a:gridCol>
                <a:gridCol w="346763">
                  <a:extLst>
                    <a:ext uri="{9D8B030D-6E8A-4147-A177-3AD203B41FA5}">
                      <a16:colId xmlns:a16="http://schemas.microsoft.com/office/drawing/2014/main" xmlns="" val="2946454443"/>
                    </a:ext>
                  </a:extLst>
                </a:gridCol>
                <a:gridCol w="495504">
                  <a:extLst>
                    <a:ext uri="{9D8B030D-6E8A-4147-A177-3AD203B41FA5}">
                      <a16:colId xmlns:a16="http://schemas.microsoft.com/office/drawing/2014/main" xmlns="" val="3018480136"/>
                    </a:ext>
                  </a:extLst>
                </a:gridCol>
              </a:tblGrid>
              <a:tr h="302108"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Персонал станций (отделений)</a:t>
                      </a:r>
                      <a:br>
                        <a:rPr lang="ru-RU" sz="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скорой медицинской помощи (из таблицы 1100)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них: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729699"/>
                  </a:ext>
                </a:extLst>
              </a:tr>
              <a:tr h="65598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врачи, всего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них: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средний медицинский</a:t>
                      </a:r>
                      <a:b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персонал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младший</a:t>
                      </a:r>
                      <a:b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медицинский персонал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прочий персонал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них</a:t>
                      </a:r>
                      <a:b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(из </a:t>
                      </a:r>
                      <a:b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гр. 16):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46276888"/>
                  </a:ext>
                </a:extLst>
              </a:tr>
              <a:tr h="30210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старшие врачи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врачи скорой мед. помощи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анестезиологи реаниматологи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психиатры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педиатры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водители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44747355"/>
                  </a:ext>
                </a:extLst>
              </a:tr>
              <a:tr h="65598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медсестры (фельдшеры) по приему вызовов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фельдшеры скорой мед.</a:t>
                      </a:r>
                      <a:b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помощи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мед.сестры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мед. сестры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анестезисты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0522086"/>
                  </a:ext>
                </a:extLst>
              </a:tr>
              <a:tr h="13072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3954787"/>
                  </a:ext>
                </a:extLst>
              </a:tr>
              <a:tr h="459954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общего числа должностей, </a:t>
                      </a: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  штатных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80682559"/>
                  </a:ext>
                </a:extLst>
              </a:tr>
              <a:tr h="13072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13733393"/>
                  </a:ext>
                </a:extLst>
              </a:tr>
              <a:tr h="205165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занятых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86386995"/>
                  </a:ext>
                </a:extLst>
              </a:tr>
              <a:tr h="1210502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физических лиц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основных работников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занятых должностях, чел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661712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712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40334" y="606829"/>
            <a:ext cx="10498228" cy="623455"/>
          </a:xfrm>
        </p:spPr>
        <p:txBody>
          <a:bodyPr>
            <a:noAutofit/>
          </a:bodyPr>
          <a:lstStyle/>
          <a:p>
            <a:r>
              <a:rPr lang="ru-RU" sz="2000" b="1" dirty="0"/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356187"/>
              </p:ext>
            </p:extLst>
          </p:nvPr>
        </p:nvGraphicFramePr>
        <p:xfrm>
          <a:off x="738554" y="1230284"/>
          <a:ext cx="10600010" cy="4953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89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254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4077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5507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0116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1489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92492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08673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20040">
                <a:tc rowSpan="4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Наименование 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№</a:t>
                      </a:r>
                    </a:p>
                    <a:p>
                      <a:pPr algn="ctr"/>
                      <a:r>
                        <a:rPr lang="ru-RU" sz="1000" b="1" dirty="0" smtClean="0"/>
                        <a:t>строки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Всего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 них: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Число лиц доставленных в медицинские организации</a:t>
                      </a:r>
                    </a:p>
                    <a:p>
                      <a:pPr algn="ctr"/>
                      <a:r>
                        <a:rPr lang="ru-RU" sz="1000" b="1" dirty="0" smtClean="0"/>
                        <a:t>(из гр. 3)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000" b="1" dirty="0" smtClean="0"/>
                        <a:t>оказание скорой медицинской помощи по поводу: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Медицинская эвакуация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травм, отравлений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внезапных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заболеваний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и состояний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родов и патологии беременности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всего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из них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58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межбольничная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беременных, рожениц и родильниц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3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4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5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6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7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8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10</a:t>
                      </a:r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Выполнено вызовов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 к детям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1.1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>
                        <a:spcBef>
                          <a:spcPts val="0"/>
                        </a:spcBef>
                      </a:pPr>
                      <a:r>
                        <a:rPr lang="ru-RU" sz="1000" b="1" baseline="0" dirty="0" smtClean="0"/>
                        <a:t>лицам старше трудоспособного возраста</a:t>
                      </a:r>
                      <a:endParaRPr lang="ru-RU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1.2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270684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лиц, которым оказана скорая медицинская помощь при выполнении вызовов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baseline="0" dirty="0" smtClean="0"/>
                        <a:t> из них: в сельских населенных пунктах</a:t>
                      </a:r>
                      <a:endParaRPr lang="ru-RU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05115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лиц, умерших в автомобиле скорой медицинской помощи из стр. 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детей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3.1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 в возрасте до 1 года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3.1.1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женщин старше</a:t>
                      </a:r>
                      <a:r>
                        <a:rPr lang="ru-RU" sz="1000" b="1" baseline="0" dirty="0" smtClean="0"/>
                        <a:t> трудоспособного возраста</a:t>
                      </a:r>
                      <a:endParaRPr lang="ru-RU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3.2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/>
                        <a:t>мужчин  старше</a:t>
                      </a:r>
                      <a:r>
                        <a:rPr lang="ru-RU" sz="1000" b="1" baseline="0" dirty="0" smtClean="0"/>
                        <a:t> трудоспособного возраста</a:t>
                      </a:r>
                      <a:endParaRPr lang="ru-RU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3.3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 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7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39839" y="606829"/>
            <a:ext cx="10107528" cy="175398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b="1" dirty="0" smtClean="0"/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39839" y="2360815"/>
            <a:ext cx="10107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 smtClean="0">
                <a:cs typeface="Times New Roman" pitchFamily="18" charset="0"/>
              </a:rPr>
              <a:t>Не </a:t>
            </a:r>
            <a:r>
              <a:rPr lang="ru-RU" dirty="0">
                <a:cs typeface="Times New Roman" pitchFamily="18" charset="0"/>
              </a:rPr>
              <a:t>заполняются сведения:</a:t>
            </a:r>
          </a:p>
          <a:p>
            <a:pPr algn="just">
              <a:buFont typeface="Arial" charset="0"/>
              <a:buChar char="•"/>
              <a:defRPr/>
            </a:pPr>
            <a:r>
              <a:rPr lang="ru-RU" dirty="0">
                <a:cs typeface="Times New Roman" pitchFamily="18" charset="0"/>
              </a:rPr>
              <a:t>по строкам с </a:t>
            </a:r>
            <a:r>
              <a:rPr lang="ru-RU" dirty="0" smtClean="0">
                <a:cs typeface="Times New Roman" pitchFamily="18" charset="0"/>
              </a:rPr>
              <a:t>3 </a:t>
            </a:r>
            <a:r>
              <a:rPr lang="ru-RU" dirty="0">
                <a:cs typeface="Times New Roman" pitchFamily="18" charset="0"/>
              </a:rPr>
              <a:t>по </a:t>
            </a:r>
            <a:r>
              <a:rPr lang="ru-RU" dirty="0" smtClean="0">
                <a:cs typeface="Times New Roman" pitchFamily="18" charset="0"/>
              </a:rPr>
              <a:t>3.3 </a:t>
            </a:r>
            <a:r>
              <a:rPr lang="ru-RU" dirty="0">
                <a:cs typeface="Times New Roman" pitchFamily="18" charset="0"/>
              </a:rPr>
              <a:t>графы 10;</a:t>
            </a:r>
          </a:p>
          <a:p>
            <a:pPr algn="just">
              <a:buFont typeface="Arial" charset="0"/>
              <a:buChar char="•"/>
              <a:defRPr/>
            </a:pPr>
            <a:r>
              <a:rPr lang="ru-RU" dirty="0">
                <a:cs typeface="Times New Roman" pitchFamily="18" charset="0"/>
              </a:rPr>
              <a:t>по строкам </a:t>
            </a:r>
            <a:r>
              <a:rPr lang="ru-RU" dirty="0" smtClean="0">
                <a:cs typeface="Times New Roman" pitchFamily="18" charset="0"/>
              </a:rPr>
              <a:t>3.1.1, 3.2, 3.3 </a:t>
            </a:r>
            <a:r>
              <a:rPr lang="ru-RU" dirty="0">
                <a:cs typeface="Times New Roman" pitchFamily="18" charset="0"/>
              </a:rPr>
              <a:t>графы 6 и 9.</a:t>
            </a:r>
          </a:p>
          <a:p>
            <a:pPr algn="just">
              <a:defRPr/>
            </a:pPr>
            <a:r>
              <a:rPr lang="ru-RU" dirty="0">
                <a:cs typeface="Times New Roman" pitchFamily="18" charset="0"/>
              </a:rPr>
              <a:t>В число выполненных вызовов бригадами скорой медицинской помощи (стр. 1 гр. 3) не включаются безрезультатные вызовы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algn="just">
              <a:defRPr/>
            </a:pPr>
            <a:r>
              <a:rPr lang="ru-RU" altLang="ru-RU" dirty="0">
                <a:cs typeface="Times New Roman" panose="02020603050405020304" pitchFamily="18" charset="0"/>
              </a:rPr>
              <a:t>Число выполненных вызовов к детям (форма 30 табл. 2120 стр. </a:t>
            </a:r>
            <a:r>
              <a:rPr lang="ru-RU" altLang="ru-RU" dirty="0" smtClean="0">
                <a:cs typeface="Times New Roman" panose="02020603050405020304" pitchFamily="18" charset="0"/>
              </a:rPr>
              <a:t>1.1 </a:t>
            </a:r>
            <a:r>
              <a:rPr lang="ru-RU" altLang="ru-RU" dirty="0">
                <a:cs typeface="Times New Roman" panose="02020603050405020304" pitchFamily="18" charset="0"/>
              </a:rPr>
              <a:t>гр. 3) не должно быть больше числа детей, которым оказана скорая медицинская помощь при вызовах (форма 30 табл. 2121 стр. </a:t>
            </a:r>
            <a:r>
              <a:rPr lang="ru-RU" altLang="ru-RU" dirty="0" smtClean="0">
                <a:cs typeface="Times New Roman" panose="02020603050405020304" pitchFamily="18" charset="0"/>
              </a:rPr>
              <a:t>3 </a:t>
            </a:r>
            <a:r>
              <a:rPr lang="ru-RU" altLang="ru-RU" dirty="0">
                <a:cs typeface="Times New Roman" panose="02020603050405020304" pitchFamily="18" charset="0"/>
              </a:rPr>
              <a:t>гр. 3</a:t>
            </a:r>
            <a:r>
              <a:rPr lang="ru-RU" altLang="ru-RU" dirty="0" smtClean="0">
                <a:cs typeface="Times New Roman" panose="02020603050405020304" pitchFamily="18" charset="0"/>
              </a:rPr>
              <a:t>).</a:t>
            </a:r>
          </a:p>
          <a:p>
            <a:pPr algn="just">
              <a:defRPr/>
            </a:pPr>
            <a:r>
              <a:rPr lang="ru-RU" dirty="0" smtClean="0">
                <a:cs typeface="Times New Roman" pitchFamily="18" charset="0"/>
              </a:rPr>
              <a:t>Число </a:t>
            </a:r>
            <a:r>
              <a:rPr lang="ru-RU" dirty="0">
                <a:cs typeface="Times New Roman" pitchFamily="18" charset="0"/>
              </a:rPr>
              <a:t>выполненных вызовов к лицам, доставленных в медицинские организации (форма 30 табл. 2120 стр. 1 гр. 10) не должно быть больше числа лиц, доставленных в медицинские организации (форма 30 табл. 2120 стр. </a:t>
            </a:r>
            <a:r>
              <a:rPr lang="ru-RU" dirty="0" smtClean="0">
                <a:cs typeface="Times New Roman" pitchFamily="18" charset="0"/>
              </a:rPr>
              <a:t>2 </a:t>
            </a:r>
            <a:r>
              <a:rPr lang="ru-RU" dirty="0">
                <a:cs typeface="Times New Roman" pitchFamily="18" charset="0"/>
              </a:rPr>
              <a:t>гр. 10</a:t>
            </a:r>
            <a:r>
              <a:rPr lang="ru-RU" dirty="0" smtClean="0">
                <a:cs typeface="Times New Roman" pitchFamily="18" charset="0"/>
              </a:rPr>
              <a:t>).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71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5037" y="641841"/>
            <a:ext cx="10508673" cy="130333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Сведения о деятельности бригад скорой медицинской помощи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5036" y="3247701"/>
            <a:ext cx="105086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Число </a:t>
            </a:r>
            <a:r>
              <a:rPr lang="ru-RU" dirty="0"/>
              <a:t>лиц, которым оказана скорая медицинская помощь при выполнении вызовов, всего  1 ____,</a:t>
            </a:r>
          </a:p>
          <a:p>
            <a:r>
              <a:rPr lang="ru-RU" dirty="0"/>
              <a:t>      из них: сельских жителей  2 ____________, </a:t>
            </a:r>
          </a:p>
          <a:p>
            <a:r>
              <a:rPr lang="ru-RU" dirty="0"/>
              <a:t>      в том числе (из стр. 1): </a:t>
            </a:r>
          </a:p>
          <a:p>
            <a:r>
              <a:rPr lang="ru-RU" dirty="0"/>
              <a:t>      дети  (0-17 лет) 3 __________, </a:t>
            </a:r>
          </a:p>
          <a:p>
            <a:r>
              <a:rPr lang="ru-RU" dirty="0"/>
              <a:t>      взрослые (18 лет и старше) 4 ______________, </a:t>
            </a:r>
          </a:p>
          <a:p>
            <a:r>
              <a:rPr lang="ru-RU" dirty="0"/>
              <a:t>      из них (из стр. 4):</a:t>
            </a:r>
          </a:p>
          <a:p>
            <a:r>
              <a:rPr lang="ru-RU" dirty="0"/>
              <a:t>      женщины </a:t>
            </a:r>
            <a:r>
              <a:rPr lang="ru-RU" dirty="0" smtClean="0"/>
              <a:t>(</a:t>
            </a:r>
            <a:r>
              <a:rPr lang="ru-RU" dirty="0"/>
              <a:t>старше трудоспособного </a:t>
            </a:r>
            <a:r>
              <a:rPr lang="ru-RU" dirty="0" smtClean="0"/>
              <a:t>возраста) </a:t>
            </a:r>
            <a:r>
              <a:rPr lang="ru-RU" dirty="0"/>
              <a:t>5 _____, </a:t>
            </a:r>
          </a:p>
          <a:p>
            <a:r>
              <a:rPr lang="ru-RU" dirty="0"/>
              <a:t>      мужчины </a:t>
            </a:r>
            <a:r>
              <a:rPr lang="ru-RU" dirty="0" smtClean="0"/>
              <a:t>(</a:t>
            </a:r>
            <a:r>
              <a:rPr lang="ru-RU" dirty="0"/>
              <a:t>старше трудоспособного </a:t>
            </a:r>
            <a:r>
              <a:rPr lang="ru-RU" dirty="0" smtClean="0"/>
              <a:t>возраста) </a:t>
            </a:r>
            <a:r>
              <a:rPr lang="ru-RU" dirty="0"/>
              <a:t>6 _____.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5037" y="2119386"/>
            <a:ext cx="105086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</a:rPr>
              <a:t>Подтабличная </a:t>
            </a:r>
            <a:r>
              <a:rPr lang="ru-RU" sz="2800" b="1" dirty="0">
                <a:latin typeface="+mj-lt"/>
              </a:rPr>
              <a:t>строка 2121 «Число лиц, которым оказана скорая медицинская помощь при выполнении вызовов» по возрастам.</a:t>
            </a:r>
          </a:p>
        </p:txBody>
      </p:sp>
    </p:spTree>
    <p:extLst>
      <p:ext uri="{BB962C8B-B14F-4D97-AF65-F5344CB8AC3E}">
        <p14:creationId xmlns:p14="http://schemas.microsoft.com/office/powerpoint/2010/main" val="214540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5400" y="518750"/>
            <a:ext cx="9601200" cy="113629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Сведения о деятельности бригад скорой медицинской помощи</a:t>
            </a:r>
            <a:endParaRPr lang="ru-RU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10033"/>
              </p:ext>
            </p:extLst>
          </p:nvPr>
        </p:nvGraphicFramePr>
        <p:xfrm>
          <a:off x="756138" y="1591414"/>
          <a:ext cx="10647485" cy="467750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6048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32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622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327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4981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04504">
                  <a:extLst>
                    <a:ext uri="{9D8B030D-6E8A-4147-A177-3AD203B41FA5}">
                      <a16:colId xmlns:a16="http://schemas.microsoft.com/office/drawing/2014/main" xmlns="" val="12926917"/>
                    </a:ext>
                  </a:extLst>
                </a:gridCol>
              </a:tblGrid>
              <a:tr h="55736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Состав и профиль бригад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№</a:t>
                      </a:r>
                    </a:p>
                    <a:p>
                      <a:pPr algn="ctr"/>
                      <a:r>
                        <a:rPr lang="ru-RU" sz="1000" dirty="0" smtClean="0"/>
                        <a:t>строк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 выездных</a:t>
                      </a:r>
                      <a:r>
                        <a:rPr lang="ru-RU" sz="1000" baseline="0" dirty="0" smtClean="0"/>
                        <a:t> </a:t>
                      </a:r>
                      <a:r>
                        <a:rPr lang="ru-RU" sz="1000" dirty="0" smtClean="0"/>
                        <a:t>бригад (смен)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 них:</a:t>
                      </a:r>
                    </a:p>
                    <a:p>
                      <a:pPr algn="ctr"/>
                      <a:r>
                        <a:rPr lang="ru-RU" sz="1000" dirty="0" smtClean="0"/>
                        <a:t>круглосуточных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 лиц, которым оказана скорая медицинская помощь  выездными бригадами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 медицинских эвакуаций, выполненных выездными бригадами(лиц)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</a:t>
                      </a:r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</a:t>
                      </a:r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3</a:t>
                      </a:r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4</a:t>
                      </a:r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5</a:t>
                      </a:r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6</a:t>
                      </a:r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Общепрофильные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marL="360000" algn="l"/>
                      <a:r>
                        <a:rPr lang="ru-RU" sz="1000" b="1" dirty="0" smtClean="0"/>
                        <a:t> в том числе: врачебные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2541">
                <a:tc>
                  <a:txBody>
                    <a:bodyPr/>
                    <a:lstStyle/>
                    <a:p>
                      <a:pPr marL="360000" algn="l"/>
                      <a:r>
                        <a:rPr lang="ru-RU" sz="1000" b="1" dirty="0" smtClean="0"/>
                        <a:t>из них:  для оказания медицинской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помощи детскому населению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1.1.1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фельдшерские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Специализированные, всего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в том числе: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анестезиологии-реанимации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анестезиологии-реанимации педиатрические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педиатрические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2.3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психиатрические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2.4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Выездные экстренные консультативные бригады, всего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из них:  кардиологические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неврологические 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2.5.2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инфекционные 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2.5.3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4771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Авиамедицинские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2.6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49561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Всего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29105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2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2201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Из числа лиц, которым оказана </a:t>
            </a:r>
            <a:r>
              <a:rPr lang="ru-RU" dirty="0"/>
              <a:t>помощь о</a:t>
            </a:r>
            <a:r>
              <a:rPr lang="ru-RU" dirty="0" smtClean="0"/>
              <a:t>бщепрофильными </a:t>
            </a:r>
            <a:r>
              <a:rPr lang="ru-RU" dirty="0"/>
              <a:t>фельдшерскими </a:t>
            </a:r>
            <a:r>
              <a:rPr lang="ru-RU" dirty="0" smtClean="0"/>
              <a:t>бригадами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dirty="0"/>
              <a:t>медицинская эвакуация </a:t>
            </a:r>
            <a:r>
              <a:rPr lang="ru-RU" dirty="0" smtClean="0"/>
              <a:t>пациентов 1 _________,</a:t>
            </a:r>
          </a:p>
          <a:p>
            <a:pPr marL="0" indent="0">
              <a:buNone/>
            </a:pPr>
            <a:r>
              <a:rPr lang="ru-RU" dirty="0" smtClean="0"/>
              <a:t>из них: сельских жителей 2 ________</a:t>
            </a:r>
            <a:r>
              <a:rPr lang="en-US" dirty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671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2202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Число лиц, которым оказана скорая медицинская помощь в амбулаторных условиях </a:t>
            </a:r>
            <a:r>
              <a:rPr lang="ru-RU" dirty="0" smtClean="0"/>
              <a:t>1 __________,                                                                                            из них: сельских жителей 2 ____________,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*В подтабличной строке показываются сведения о числе лиц, которым оказана амбулаторная медицинская помощь при непосредственном их обращении на станцию (отделение) скорой медицинской помощи. Сведения заполняются на основании данных, содержащихся в Журнале регистрации амбулаторных пациентов (учётная форма № 074/у).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4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1015</TotalTime>
  <Words>1573</Words>
  <Application>Microsoft Office PowerPoint</Application>
  <PresentationFormat>Широкоэкранный</PresentationFormat>
  <Paragraphs>397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Garamond</vt:lpstr>
      <vt:lpstr>Times New Roman</vt:lpstr>
      <vt:lpstr>Натуральные материалы</vt:lpstr>
      <vt:lpstr>ФОРМА ФЕДЕРАЛЬНОГО СТАТИСТИЧЕСКОГО НАБЛЮДЕНИЯ № 30</vt:lpstr>
      <vt:lpstr>Таблица 1060 «Категорийность станции (отделения) скорой медицинской помощи»</vt:lpstr>
      <vt:lpstr>Таблица 1105 «Сведения о штатных, занятых должностях, физических лицах всего персонала»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Презентация PowerPoint</vt:lpstr>
      <vt:lpstr>Презентация PowerPoint</vt:lpstr>
      <vt:lpstr>Сведения о деятельности бригад скорой медицинской помощи</vt:lpstr>
      <vt:lpstr>Подтабличная строка 2201</vt:lpstr>
      <vt:lpstr>Подтабличная строка 2202</vt:lpstr>
      <vt:lpstr>Приказ МЗ и социального развития РФ  № 942 от 02.12.2009 г.</vt:lpstr>
      <vt:lpstr>Таблица 2300 «Число выездов бригад скорой медицинской помощи по времени доезда и затраченному на один выезд»</vt:lpstr>
      <vt:lpstr>Презентация PowerPoint</vt:lpstr>
      <vt:lpstr>Презентация PowerPoint</vt:lpstr>
      <vt:lpstr>Приказ МЗ и социального развития РФ  № 942 от 02.12.2009 г.</vt:lpstr>
      <vt:lpstr>Приказ МЗ и социального развития РФ  № 752 от 01.12.2005 г.</vt:lpstr>
      <vt:lpstr>Подтабличная строка (5453)</vt:lpstr>
      <vt:lpstr>Благодарю за внимание!!!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Сондырев Георгий Алексеевич</dc:creator>
  <cp:lastModifiedBy>Максимук Евгения Дмитриевна</cp:lastModifiedBy>
  <cp:revision>59</cp:revision>
  <cp:lastPrinted>2019-12-17T06:29:09Z</cp:lastPrinted>
  <dcterms:created xsi:type="dcterms:W3CDTF">2017-12-13T01:22:57Z</dcterms:created>
  <dcterms:modified xsi:type="dcterms:W3CDTF">2022-12-19T03:32:07Z</dcterms:modified>
</cp:coreProperties>
</file>