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44" r:id="rId1"/>
  </p:sldMasterIdLst>
  <p:sldIdLst>
    <p:sldId id="256" r:id="rId2"/>
    <p:sldId id="260" r:id="rId3"/>
    <p:sldId id="265" r:id="rId4"/>
    <p:sldId id="271" r:id="rId5"/>
    <p:sldId id="266" r:id="rId6"/>
    <p:sldId id="261" r:id="rId7"/>
    <p:sldId id="267" r:id="rId8"/>
    <p:sldId id="262" r:id="rId9"/>
    <p:sldId id="268" r:id="rId10"/>
    <p:sldId id="263" r:id="rId11"/>
    <p:sldId id="269" r:id="rId12"/>
    <p:sldId id="270" r:id="rId13"/>
    <p:sldId id="258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75" d="100"/>
          <a:sy n="75" d="100"/>
        </p:scale>
        <p:origin x="-9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7143800" cy="23012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Порядок и требования к составлению сводных отчетов формы № </a:t>
            </a:r>
            <a:r>
              <a:rPr lang="ru-RU" dirty="0" smtClean="0">
                <a:solidFill>
                  <a:srgbClr val="FF0000"/>
                </a:solidFill>
              </a:rPr>
              <a:t>9</a:t>
            </a:r>
            <a:r>
              <a:rPr lang="ru-RU" dirty="0" smtClean="0">
                <a:solidFill>
                  <a:srgbClr val="FFFF00"/>
                </a:solidFill>
              </a:rPr>
              <a:t>, № </a:t>
            </a:r>
            <a:r>
              <a:rPr lang="ru-RU" dirty="0" smtClean="0">
                <a:solidFill>
                  <a:srgbClr val="FF0000"/>
                </a:solidFill>
              </a:rPr>
              <a:t>34</a:t>
            </a:r>
            <a:r>
              <a:rPr lang="ru-RU" dirty="0" smtClean="0">
                <a:solidFill>
                  <a:srgbClr val="FFFF00"/>
                </a:solidFill>
              </a:rPr>
              <a:t> (отчет о кожно-венерологических заболеваниях)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572008"/>
            <a:ext cx="6480048" cy="1752600"/>
          </a:xfrm>
        </p:spPr>
        <p:txBody>
          <a:bodyPr/>
          <a:lstStyle/>
          <a:p>
            <a:r>
              <a:rPr lang="ru-RU" dirty="0" smtClean="0"/>
              <a:t>ГУЗ «Краевой кожно-венерологический диспансер»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4811" y="188640"/>
            <a:ext cx="8881644" cy="136815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Таблица 2200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: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данные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таблицы отражают профилактическую работу медицинской организации по выявлению больных ИППП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274" y="1916832"/>
            <a:ext cx="8881644" cy="93610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841" y="3104716"/>
            <a:ext cx="8881644" cy="172819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</a:t>
            </a:r>
            <a:r>
              <a:rPr lang="ru-RU" b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графа 5 = ∑ графа 6 + графа 8 + графа 10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5333020"/>
            <a:ext cx="8881644" cy="94448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</a:p>
        </p:txBody>
      </p:sp>
    </p:spTree>
    <p:extLst>
      <p:ext uri="{BB962C8B-B14F-4D97-AF65-F5344CB8AC3E}">
        <p14:creationId xmlns="" xmlns:p14="http://schemas.microsoft.com/office/powerpoint/2010/main" val="357255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KB-200\Desktop\2022-12-19_17-04-3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6603551" cy="4525963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62356" y="4572008"/>
            <a:ext cx="8881644" cy="2016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Таблица 2300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число обследованных контактов на больного с вновь установленным диагнозом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поэтому число обследованных лиц показывается в этой таблице </a:t>
            </a:r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по диагнозу больного, а не его контактов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KB-200\Desktop\2022-12-19_17-14-4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7911657" cy="534036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28794" y="3929066"/>
            <a:ext cx="64294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43570" y="242886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3571868" y="3000372"/>
            <a:ext cx="1928826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262356" y="4572008"/>
            <a:ext cx="8881644" cy="2016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Таблица </a:t>
            </a:r>
            <a:r>
              <a:rPr lang="ru-RU" sz="2000" b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2500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данной таблице показывается </a:t>
            </a:r>
            <a:r>
              <a:rPr lang="ru-RU" sz="2000" b="1" u="sng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методы именно лабораторной диагностики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.</a:t>
            </a:r>
          </a:p>
          <a:p>
            <a:pPr algn="ctr"/>
            <a:endParaRPr lang="ru-RU" sz="2000" b="1" u="sng" dirty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467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Дополнительная информация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715040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ru-RU" sz="2800" dirty="0" smtClean="0"/>
              <a:t>Конъюнктурный отчет по дерматовенерологической службе за 2022год. </a:t>
            </a:r>
            <a:endParaRPr lang="ru-RU" sz="2400" dirty="0" smtClean="0"/>
          </a:p>
          <a:p>
            <a:pPr lvl="1"/>
            <a:r>
              <a:rPr lang="ru-RU" sz="2800" dirty="0" smtClean="0"/>
              <a:t>План работы дерматовенерологической службы на 2023 год.</a:t>
            </a:r>
            <a:endParaRPr lang="ru-RU" sz="2400" dirty="0" smtClean="0"/>
          </a:p>
          <a:p>
            <a:pPr lvl="1"/>
            <a:r>
              <a:rPr lang="ru-RU" sz="2800" dirty="0" smtClean="0"/>
              <a:t>Отчет по лабораторной диагностики ИППП и заразных кожных заболеваний.</a:t>
            </a:r>
            <a:endParaRPr lang="ru-RU" sz="2400" dirty="0" smtClean="0"/>
          </a:p>
          <a:p>
            <a:pPr lvl="1"/>
            <a:r>
              <a:rPr lang="ru-RU" sz="2800" dirty="0" smtClean="0"/>
              <a:t>Отчет по санитарно-гигиеническому обучению и воспитанию (ИППП и заразные кожные заболевания).</a:t>
            </a:r>
            <a:endParaRPr lang="ru-RU" sz="2400" dirty="0" smtClean="0"/>
          </a:p>
          <a:p>
            <a:pPr lvl="1"/>
            <a:r>
              <a:rPr lang="ru-RU" sz="2800" dirty="0" smtClean="0"/>
              <a:t>Списки больных с впервые установленным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  и другими ИППП.</a:t>
            </a:r>
            <a:endParaRPr lang="ru-RU" sz="2400" dirty="0" smtClean="0"/>
          </a:p>
          <a:p>
            <a:pPr lvl="1"/>
            <a:r>
              <a:rPr lang="ru-RU" sz="2800" dirty="0" smtClean="0"/>
              <a:t>Список больных с заболеваниями кожи и подкожной клетчатки, состоящие на   диспансерном учете. </a:t>
            </a:r>
            <a:endParaRPr lang="ru-RU" sz="2400" dirty="0" smtClean="0"/>
          </a:p>
          <a:p>
            <a:pPr lvl="1"/>
            <a:r>
              <a:rPr lang="ru-RU" sz="2800" dirty="0" smtClean="0"/>
              <a:t>Список с впервые установленным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  и гонорея у детей (0-14 лет) и подростков (15-17 лет).</a:t>
            </a:r>
            <a:endParaRPr lang="ru-RU" sz="2400" dirty="0" smtClean="0"/>
          </a:p>
          <a:p>
            <a:pPr lvl="1"/>
            <a:r>
              <a:rPr lang="ru-RU" sz="2800" dirty="0" smtClean="0"/>
              <a:t>Акты расследования с впервые установленным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  и гонорея у детей (0-14 лет) и подростков (15-17 лет).</a:t>
            </a:r>
            <a:endParaRPr lang="ru-RU" sz="2400" dirty="0" smtClean="0"/>
          </a:p>
          <a:p>
            <a:pPr lvl="1"/>
            <a:r>
              <a:rPr lang="ru-RU" sz="2800" dirty="0" smtClean="0"/>
              <a:t>Анкеты на беременных женщин  с впервые установленным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 в 2022 году.</a:t>
            </a:r>
            <a:endParaRPr lang="ru-RU" sz="2400" dirty="0" smtClean="0"/>
          </a:p>
          <a:p>
            <a:pPr lvl="1"/>
            <a:r>
              <a:rPr lang="ru-RU" sz="2800" dirty="0" smtClean="0"/>
              <a:t>Список больных с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Сифилис, состоящих на клинико-серологическом контроле.</a:t>
            </a:r>
            <a:endParaRPr lang="ru-RU" sz="2400" dirty="0" smtClean="0"/>
          </a:p>
          <a:p>
            <a:pPr lvl="1"/>
            <a:r>
              <a:rPr lang="ru-RU" sz="2800" dirty="0" smtClean="0"/>
              <a:t>Список больных с </a:t>
            </a:r>
            <a:r>
              <a:rPr lang="en-AU" sz="2800" dirty="0" smtClean="0"/>
              <a:t>DS</a:t>
            </a:r>
            <a:r>
              <a:rPr lang="ru-RU" sz="2800" dirty="0" smtClean="0"/>
              <a:t>: Сифилис, снятых с учета в 2022 году</a:t>
            </a:r>
            <a:r>
              <a:rPr lang="ru-RU" sz="2800" dirty="0" smtClean="0"/>
              <a:t>.</a:t>
            </a:r>
          </a:p>
          <a:p>
            <a:pPr lvl="1"/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3357562"/>
            <a:ext cx="2714612" cy="2968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Благодарю за внимание!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467600" cy="6072230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Заместитель главного врача по организационно-методической работе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Бокова Олеся </a:t>
            </a:r>
            <a:r>
              <a:rPr lang="ru-RU" sz="3200" dirty="0" err="1" smtClean="0">
                <a:solidFill>
                  <a:srgbClr val="FFFF00"/>
                </a:solidFill>
              </a:rPr>
              <a:t>Демуриевна</a:t>
            </a:r>
            <a:endParaRPr lang="ru-RU" sz="32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200" dirty="0" smtClean="0"/>
              <a:t>    + 7 914 135-07-88</a:t>
            </a:r>
          </a:p>
          <a:p>
            <a:pPr>
              <a:buNone/>
            </a:pPr>
            <a:r>
              <a:rPr lang="ru-RU" sz="3200" dirty="0" smtClean="0"/>
              <a:t>     8(3022) 21-18-84</a:t>
            </a:r>
          </a:p>
          <a:p>
            <a:pPr>
              <a:buNone/>
            </a:pPr>
            <a:r>
              <a:rPr lang="ru-RU" sz="3200" dirty="0" smtClean="0"/>
              <a:t>     </a:t>
            </a:r>
            <a:r>
              <a:rPr lang="en-AU" sz="3200" dirty="0" smtClean="0"/>
              <a:t>Chitokvd@mail.ru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Врач статистик </a:t>
            </a:r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dirty="0" err="1" smtClean="0">
                <a:solidFill>
                  <a:srgbClr val="FFFF00"/>
                </a:solidFill>
              </a:rPr>
              <a:t>Гурулева</a:t>
            </a:r>
            <a:r>
              <a:rPr lang="ru-RU" sz="3200" dirty="0" smtClean="0">
                <a:solidFill>
                  <a:srgbClr val="FFFF00"/>
                </a:solidFill>
              </a:rPr>
              <a:t> Ирина </a:t>
            </a:r>
            <a:r>
              <a:rPr lang="ru-RU" sz="3200" dirty="0" err="1" smtClean="0">
                <a:solidFill>
                  <a:srgbClr val="FFFF00"/>
                </a:solidFill>
              </a:rPr>
              <a:t>Зинатуллатовна</a:t>
            </a:r>
            <a:endParaRPr lang="ru-RU" sz="32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200" dirty="0" smtClean="0"/>
              <a:t>   + 7 914 440-37-81</a:t>
            </a:r>
          </a:p>
          <a:p>
            <a:pPr>
              <a:buNone/>
            </a:pPr>
            <a:r>
              <a:rPr lang="ru-RU" sz="3200" dirty="0" smtClean="0"/>
              <a:t>   + 7 924 274-70-89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45720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B-200\Desktop\2022-12-19_16-33-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8358246" cy="4469706"/>
          </a:xfrm>
          <a:prstGeom prst="rect">
            <a:avLst/>
          </a:prstGeom>
          <a:noFill/>
        </p:spPr>
      </p:pic>
      <p:pic>
        <p:nvPicPr>
          <p:cNvPr id="18435" name="Picture 3" descr="C:\Users\KB-200\Desktop\2022-12-19_16-55-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20674"/>
            <a:ext cx="8072462" cy="403732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857620" y="1571612"/>
            <a:ext cx="92869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28926" y="4214818"/>
            <a:ext cx="285752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3286116" y="5429264"/>
            <a:ext cx="500066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928926" y="6072206"/>
            <a:ext cx="21431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714348" y="0"/>
            <a:ext cx="7467600" cy="85723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№9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KB-200\Desktop\2022-12-19_17-22-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334250" cy="541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KB-200\Desktop\2022-12-19_16-57-0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7449750" cy="5715016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357422" y="2285992"/>
            <a:ext cx="500066" cy="1143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1514" y="642918"/>
            <a:ext cx="3512486" cy="52101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5008" y="3286124"/>
            <a:ext cx="12144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143900" y="3286124"/>
            <a:ext cx="6429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786578" y="3786190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0"/>
            <a:ext cx="7125113" cy="100811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№9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142984"/>
            <a:ext cx="8496944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defTabSz="457200">
              <a:spcBef>
                <a:spcPct val="20000"/>
              </a:spcBef>
              <a:spcAft>
                <a:spcPts val="600"/>
              </a:spcAft>
              <a:buClr>
                <a:srgbClr val="C5E1FE"/>
              </a:buClr>
              <a:buFont typeface="Wingdings 2" charset="2"/>
              <a:buChar char=""/>
            </a:pPr>
            <a:r>
              <a:rPr lang="ru-RU" sz="2000" b="1" u="sng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Таблица 2002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: данные должны соответствовать числу зарегистрированных </a:t>
            </a:r>
            <a:r>
              <a:rPr lang="ru-RU" sz="20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детей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в таблице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2000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(строка 1, графы 6-8)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428868"/>
            <a:ext cx="8496944" cy="199855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Таблица 2003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ВИЧ-инфекцией. 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285720" y="4643446"/>
            <a:ext cx="8358246" cy="1981679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u="sng" dirty="0">
                <a:solidFill>
                  <a:schemeClr val="tx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Таблицы 2005 и 2006</a:t>
            </a:r>
            <a:r>
              <a:rPr lang="ru-RU" sz="2000" b="1" dirty="0">
                <a:solidFill>
                  <a:schemeClr val="tx2">
                    <a:lumMod val="25000"/>
                  </a:schemeClr>
                </a:solidFill>
                <a:latin typeface="+mj-lt"/>
                <a:cs typeface="Times New Roman" pitchFamily="18" charset="0"/>
              </a:rPr>
              <a:t>: данные в таблицах (графы 8 и 10 соответственно) должны строго соответствовать числу вновь зарегистрированных случаев (таблица 2000, графа 5)</a:t>
            </a:r>
          </a:p>
        </p:txBody>
      </p:sp>
    </p:spTree>
    <p:extLst>
      <p:ext uri="{BB962C8B-B14F-4D97-AF65-F5344CB8AC3E}">
        <p14:creationId xmlns="" xmlns:p14="http://schemas.microsoft.com/office/powerpoint/2010/main" val="396141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KB-200\Desktop\2022-12-19_17-00-5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8092959" cy="562612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142852"/>
            <a:ext cx="7467600" cy="1143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№34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68" y="257174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429520" y="2643182"/>
            <a:ext cx="71438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2356" y="785794"/>
            <a:ext cx="8881644" cy="136815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Таблица 2100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: строка 01 должна строго отражать движение контингента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графа 4 + графа 5 – графа 9 = графа 10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строка 01 графы 9 = строка 01 графы 4 табл. 2101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2500306"/>
            <a:ext cx="8881644" cy="136815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 графе 8 должны быть показаны пролеченные больные из числа с вновь установленным диагнозом графы 6 </a:t>
            </a:r>
            <a:endParaRPr lang="ru-RU" sz="2000" b="1" dirty="0" smtClean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по всем срокам)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356" y="4071942"/>
            <a:ext cx="8881644" cy="205222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 графе 10 в строках 02-17 показываются больные, которые не момент составления отчета не успели получить полный курс лечения: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графа 10 = графа 6 – графа 8 (строки 2-17)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строка 01 графы  6 = строка 02 + строка 06 + строка 11 + строка 17 (по графе 10)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7629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KB-200\Desktop\2022-12-19_17-03-0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71546"/>
            <a:ext cx="7406214" cy="5174475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4643438" y="2143116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15008" y="2143116"/>
            <a:ext cx="428628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57752" y="4786322"/>
            <a:ext cx="500066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243</TotalTime>
  <Words>558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Порядок и требования к составлению сводных отчетов формы № 9, № 34 (отчет о кожно-венерологических заболеваниях)</vt:lpstr>
      <vt:lpstr>Слайд 2</vt:lpstr>
      <vt:lpstr>Форма №9</vt:lpstr>
      <vt:lpstr>Слайд 4</vt:lpstr>
      <vt:lpstr>Слайд 5</vt:lpstr>
      <vt:lpstr>Форма №9</vt:lpstr>
      <vt:lpstr>Форма №34</vt:lpstr>
      <vt:lpstr>Слайд 8</vt:lpstr>
      <vt:lpstr>Слайд 9</vt:lpstr>
      <vt:lpstr>Слайд 10</vt:lpstr>
      <vt:lpstr>Слайд 11</vt:lpstr>
      <vt:lpstr>Слайд 12</vt:lpstr>
      <vt:lpstr>Дополнительная информация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и требования к составлению сводных отчетов формы № 9, № 34 (отчет о кожно-венерологических заболеваниях)</dc:title>
  <dc:creator>KB-200</dc:creator>
  <cp:lastModifiedBy>KB-200</cp:lastModifiedBy>
  <cp:revision>32</cp:revision>
  <dcterms:created xsi:type="dcterms:W3CDTF">2022-12-12T05:09:58Z</dcterms:created>
  <dcterms:modified xsi:type="dcterms:W3CDTF">2022-12-20T03:34:58Z</dcterms:modified>
</cp:coreProperties>
</file>