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60" r:id="rId1"/>
  </p:sldMasterIdLst>
  <p:sldIdLst>
    <p:sldId id="268" r:id="rId2"/>
    <p:sldId id="270" r:id="rId3"/>
    <p:sldId id="271" r:id="rId4"/>
    <p:sldId id="272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>
      <p:cViewPr varScale="1">
        <p:scale>
          <a:sx n="110" d="100"/>
          <a:sy n="110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68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1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9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97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270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4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2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2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8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8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44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4582721-68E2-41C2-96BE-995FF014C44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38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0"/>
          <p:cNvSpPr txBox="1">
            <a:spLocks noGrp="1"/>
          </p:cNvSpPr>
          <p:nvPr>
            <p:ph type="title"/>
          </p:nvPr>
        </p:nvSpPr>
        <p:spPr>
          <a:xfrm>
            <a:off x="467544" y="1700808"/>
            <a:ext cx="7982204" cy="3540892"/>
          </a:xfrm>
          <a:prstGeom prst="rect">
            <a:avLst/>
          </a:prstGeom>
        </p:spPr>
        <p:txBody>
          <a:bodyPr vert="horz" wrap="square" lIns="0" tIns="763447" rIns="0" bIns="0" rtlCol="0">
            <a:spAutoFit/>
          </a:bodyPr>
          <a:lstStyle/>
          <a:p>
            <a:pPr marL="431800" algn="ctr">
              <a:lnSpc>
                <a:spcPct val="100000"/>
              </a:lnSpc>
              <a:spcBef>
                <a:spcPts val="95"/>
              </a:spcBef>
            </a:pPr>
            <a:r>
              <a:rPr sz="3600" b="1" spc="-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3600" b="1" spc="-3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СДАЧЕ ГОДОВОГО ОТЧЕТА</a:t>
            </a:r>
            <a:br>
              <a:rPr lang="ru-RU" sz="36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spc="-5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3600" b="1" spc="-7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-2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НАРКОЛОГИИ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spc="-1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ru-RU" sz="3600" b="1" spc="-2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ru-RU" sz="3600" b="1" spc="-1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br>
              <a:rPr lang="ru-RU" sz="36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(ФОРМЫ № 11 и № 37)</a:t>
            </a:r>
            <a:r>
              <a:rPr lang="ru-RU" sz="3600" dirty="0"/>
              <a:t/>
            </a:r>
            <a:br>
              <a:rPr lang="ru-RU" sz="3600" dirty="0"/>
            </a:b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327961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8"/>
          <p:cNvSpPr txBox="1"/>
          <p:nvPr/>
        </p:nvSpPr>
        <p:spPr>
          <a:xfrm>
            <a:off x="971600" y="1916832"/>
            <a:ext cx="7072630" cy="3968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2800" spc="-25" dirty="0" err="1" smtClean="0">
                <a:cs typeface="Arial" panose="020B0604020202020204" pitchFamily="34" charset="0"/>
              </a:rPr>
              <a:t>Бланки</a:t>
            </a:r>
            <a:r>
              <a:rPr sz="2800" spc="-15" dirty="0" smtClean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форм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№11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 </a:t>
            </a:r>
            <a:r>
              <a:rPr sz="2800" spc="50" dirty="0">
                <a:cs typeface="Arial" panose="020B0604020202020204" pitchFamily="34" charset="0"/>
              </a:rPr>
              <a:t>№37</a:t>
            </a:r>
            <a:r>
              <a:rPr sz="2800" spc="15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за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отчетный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2022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год </a:t>
            </a:r>
            <a:r>
              <a:rPr sz="2800" spc="-40" dirty="0">
                <a:cs typeface="Arial" panose="020B0604020202020204" pitchFamily="34" charset="0"/>
              </a:rPr>
              <a:t> </a:t>
            </a:r>
            <a:r>
              <a:rPr sz="2800" spc="-20" dirty="0">
                <a:cs typeface="Arial" panose="020B0604020202020204" pitchFamily="34" charset="0"/>
              </a:rPr>
              <a:t>соответствуют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20" dirty="0">
                <a:cs typeface="Arial" panose="020B0604020202020204" pitchFamily="34" charset="0"/>
              </a:rPr>
              <a:t>утвержденным</a:t>
            </a:r>
            <a:r>
              <a:rPr sz="2800" spc="-15" dirty="0">
                <a:cs typeface="Arial" panose="020B0604020202020204" pitchFamily="34" charset="0"/>
              </a:rPr>
              <a:t> </a:t>
            </a:r>
            <a:r>
              <a:rPr sz="2800" spc="-40" dirty="0">
                <a:cs typeface="Arial" panose="020B0604020202020204" pitchFamily="34" charset="0"/>
              </a:rPr>
              <a:t>приказом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Росстата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от </a:t>
            </a:r>
            <a:r>
              <a:rPr sz="2800" spc="-20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16.10.201</a:t>
            </a:r>
            <a:r>
              <a:rPr sz="2800" dirty="0">
                <a:cs typeface="Arial" panose="020B0604020202020204" pitchFamily="34" charset="0"/>
              </a:rPr>
              <a:t>3</a:t>
            </a:r>
            <a:r>
              <a:rPr sz="2800" spc="-15" dirty="0">
                <a:cs typeface="Arial" panose="020B0604020202020204" pitchFamily="34" charset="0"/>
              </a:rPr>
              <a:t> </a:t>
            </a:r>
            <a:r>
              <a:rPr sz="2800" spc="-275" dirty="0">
                <a:cs typeface="Arial" panose="020B0604020202020204" pitchFamily="34" charset="0"/>
              </a:rPr>
              <a:t>г</a:t>
            </a:r>
            <a:r>
              <a:rPr sz="2800" dirty="0">
                <a:cs typeface="Arial" panose="020B0604020202020204" pitchFamily="34" charset="0"/>
              </a:rPr>
              <a:t>. </a:t>
            </a:r>
            <a:r>
              <a:rPr sz="2800" spc="40" dirty="0">
                <a:cs typeface="Arial" panose="020B0604020202020204" pitchFamily="34" charset="0"/>
              </a:rPr>
              <a:t>№410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с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изменени</a:t>
            </a:r>
            <a:r>
              <a:rPr sz="2800" spc="-25" dirty="0">
                <a:cs typeface="Arial" panose="020B0604020202020204" pitchFamily="34" charset="0"/>
              </a:rPr>
              <a:t>ями</a:t>
            </a:r>
            <a:r>
              <a:rPr sz="2800" spc="-2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до</a:t>
            </a:r>
            <a:r>
              <a:rPr sz="2800" spc="-20" dirty="0">
                <a:cs typeface="Arial" panose="020B0604020202020204" pitchFamily="34" charset="0"/>
              </a:rPr>
              <a:t>п</a:t>
            </a:r>
            <a:r>
              <a:rPr sz="2800" spc="-50" dirty="0">
                <a:cs typeface="Arial" panose="020B0604020202020204" pitchFamily="34" charset="0"/>
              </a:rPr>
              <a:t>о</a:t>
            </a:r>
            <a:r>
              <a:rPr sz="2800" spc="5" dirty="0">
                <a:cs typeface="Arial" panose="020B0604020202020204" pitchFamily="34" charset="0"/>
              </a:rPr>
              <a:t>л</a:t>
            </a:r>
            <a:r>
              <a:rPr sz="2800" dirty="0">
                <a:cs typeface="Arial" panose="020B0604020202020204" pitchFamily="34" charset="0"/>
              </a:rPr>
              <a:t>н</a:t>
            </a:r>
            <a:r>
              <a:rPr sz="2800" spc="-10" dirty="0">
                <a:cs typeface="Arial" panose="020B0604020202020204" pitchFamily="34" charset="0"/>
              </a:rPr>
              <a:t>ени</a:t>
            </a:r>
            <a:r>
              <a:rPr sz="2800" spc="-20" dirty="0">
                <a:cs typeface="Arial" panose="020B0604020202020204" pitchFamily="34" charset="0"/>
              </a:rPr>
              <a:t>я</a:t>
            </a:r>
            <a:r>
              <a:rPr sz="2800" spc="-15" dirty="0">
                <a:cs typeface="Arial" panose="020B0604020202020204" pitchFamily="34" charset="0"/>
              </a:rPr>
              <a:t>ми,  </a:t>
            </a:r>
            <a:r>
              <a:rPr sz="2800" spc="-10" dirty="0">
                <a:cs typeface="Arial" panose="020B0604020202020204" pitchFamily="34" charset="0"/>
              </a:rPr>
              <a:t>внесенными</a:t>
            </a:r>
            <a:r>
              <a:rPr sz="2800" spc="-35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Минздравом</a:t>
            </a:r>
            <a:r>
              <a:rPr sz="2800" spc="-10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России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в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spc="-10" dirty="0">
                <a:cs typeface="Arial" panose="020B0604020202020204" pitchFamily="34" charset="0"/>
              </a:rPr>
              <a:t>последующие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30" dirty="0">
                <a:cs typeface="Arial" panose="020B0604020202020204" pitchFamily="34" charset="0"/>
              </a:rPr>
              <a:t>годы. </a:t>
            </a:r>
            <a:endParaRPr lang="ru-RU" sz="2800" spc="-30" dirty="0" smtClean="0">
              <a:cs typeface="Arial" panose="020B0604020202020204" pitchFamily="34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2800" spc="-10" dirty="0" err="1" smtClean="0">
                <a:cs typeface="Arial" panose="020B0604020202020204" pitchFamily="34" charset="0"/>
              </a:rPr>
              <a:t>Принципы</a:t>
            </a:r>
            <a:r>
              <a:rPr sz="2800" spc="5" dirty="0" smtClean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проверки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форм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№11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50" dirty="0">
                <a:cs typeface="Arial" panose="020B0604020202020204" pitchFamily="34" charset="0"/>
              </a:rPr>
              <a:t>№37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за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20" dirty="0">
                <a:cs typeface="Arial" panose="020B0604020202020204" pitchFamily="34" charset="0"/>
              </a:rPr>
              <a:t>отчетный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2022 </a:t>
            </a:r>
            <a:r>
              <a:rPr sz="2800" spc="-515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год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по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сравнению</a:t>
            </a:r>
            <a:r>
              <a:rPr sz="2800" spc="-2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с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10" dirty="0">
                <a:cs typeface="Arial" panose="020B0604020202020204" pitchFamily="34" charset="0"/>
              </a:rPr>
              <a:t>прошлым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40" dirty="0">
                <a:cs typeface="Arial" panose="020B0604020202020204" pitchFamily="34" charset="0"/>
              </a:rPr>
              <a:t>годом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не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изменились.</a:t>
            </a:r>
            <a:endParaRPr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32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9"/>
          <p:cNvSpPr txBox="1">
            <a:spLocks noGrp="1"/>
          </p:cNvSpPr>
          <p:nvPr>
            <p:ph type="title"/>
          </p:nvPr>
        </p:nvSpPr>
        <p:spPr>
          <a:xfrm>
            <a:off x="822960" y="432517"/>
            <a:ext cx="7543800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46150" marR="5080" algn="ctr">
              <a:lnSpc>
                <a:spcPct val="100000"/>
              </a:lnSpc>
              <a:spcBef>
                <a:spcPts val="95"/>
              </a:spcBef>
            </a:pPr>
            <a:r>
              <a:rPr sz="2800" b="1" spc="-1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Новое</a:t>
            </a:r>
            <a:r>
              <a:rPr sz="2800" b="1" spc="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в </a:t>
            </a:r>
            <a:r>
              <a:rPr sz="2800" b="1" spc="-1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представлении</a:t>
            </a:r>
            <a:r>
              <a:rPr sz="2800" b="1" spc="4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сведений</a:t>
            </a:r>
            <a:r>
              <a:rPr sz="2800" b="1" spc="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 </a:t>
            </a:r>
            <a:r>
              <a:rPr sz="28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профилактической</a:t>
            </a:r>
            <a:r>
              <a:rPr sz="2800" b="1" spc="3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2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работе</a:t>
            </a:r>
            <a:r>
              <a:rPr sz="2800" b="1" spc="3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2800" b="1" spc="3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2800" b="1" spc="3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sz="2800" b="1" spc="-5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психиатра</a:t>
            </a:r>
            <a:r>
              <a:rPr sz="2800" b="1" spc="-5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</a:t>
            </a:r>
            <a:r>
              <a:rPr sz="2800" b="1" spc="-765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8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нарколога</a:t>
            </a:r>
            <a:endParaRPr sz="2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object 20"/>
          <p:cNvSpPr txBox="1"/>
          <p:nvPr/>
        </p:nvSpPr>
        <p:spPr>
          <a:xfrm>
            <a:off x="1015510" y="1916832"/>
            <a:ext cx="7876970" cy="4210127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algn="just"/>
            <a:r>
              <a:rPr spc="-10" dirty="0">
                <a:cs typeface="Microsoft Sans Serif"/>
              </a:rPr>
              <a:t>Начиная</a:t>
            </a:r>
            <a:r>
              <a:rPr spc="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с</a:t>
            </a:r>
            <a:r>
              <a:rPr spc="20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отчета</a:t>
            </a:r>
            <a:r>
              <a:rPr spc="-30" dirty="0">
                <a:cs typeface="Microsoft Sans Serif"/>
              </a:rPr>
              <a:t> за</a:t>
            </a:r>
            <a:r>
              <a:rPr dirty="0">
                <a:cs typeface="Microsoft Sans Serif"/>
              </a:rPr>
              <a:t> </a:t>
            </a:r>
            <a:r>
              <a:rPr spc="-5" dirty="0">
                <a:cs typeface="Microsoft Sans Serif"/>
              </a:rPr>
              <a:t>2022</a:t>
            </a:r>
            <a:r>
              <a:rPr dirty="0">
                <a:cs typeface="Microsoft Sans Serif"/>
              </a:rPr>
              <a:t> </a:t>
            </a:r>
            <a:r>
              <a:rPr spc="-35" dirty="0">
                <a:cs typeface="Microsoft Sans Serif"/>
              </a:rPr>
              <a:t>год</a:t>
            </a:r>
            <a:r>
              <a:rPr spc="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в</a:t>
            </a:r>
            <a:r>
              <a:rPr spc="20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таблицах</a:t>
            </a:r>
            <a:r>
              <a:rPr spc="-15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1100,</a:t>
            </a:r>
            <a:r>
              <a:rPr spc="-5" dirty="0">
                <a:cs typeface="Microsoft Sans Serif"/>
              </a:rPr>
              <a:t> 2100, 3100, 4100</a:t>
            </a:r>
            <a:r>
              <a:rPr spc="-10" dirty="0">
                <a:cs typeface="Microsoft Sans Serif"/>
              </a:rPr>
              <a:t> формы</a:t>
            </a:r>
            <a:r>
              <a:rPr spc="15" dirty="0">
                <a:cs typeface="Microsoft Sans Serif"/>
              </a:rPr>
              <a:t> </a:t>
            </a:r>
            <a:r>
              <a:rPr spc="30" dirty="0">
                <a:cs typeface="Microsoft Sans Serif"/>
              </a:rPr>
              <a:t>№12</a:t>
            </a:r>
            <a:endParaRPr dirty="0">
              <a:cs typeface="Microsoft Sans Serif"/>
            </a:endParaRPr>
          </a:p>
          <a:p>
            <a:pPr marL="12700" marR="316230" algn="just"/>
            <a:r>
              <a:rPr spc="-10" dirty="0">
                <a:cs typeface="Microsoft Sans Serif"/>
              </a:rPr>
              <a:t>«Сведения</a:t>
            </a:r>
            <a:r>
              <a:rPr spc="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о</a:t>
            </a:r>
            <a:r>
              <a:rPr spc="2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числе</a:t>
            </a:r>
            <a:r>
              <a:rPr spc="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заболеваний,</a:t>
            </a:r>
            <a:r>
              <a:rPr spc="5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зарегистрированных</a:t>
            </a:r>
            <a:r>
              <a:rPr spc="-1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у</a:t>
            </a:r>
            <a:r>
              <a:rPr spc="25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пациентов,</a:t>
            </a:r>
            <a:r>
              <a:rPr spc="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проживающих</a:t>
            </a:r>
            <a:r>
              <a:rPr spc="1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в </a:t>
            </a:r>
            <a:r>
              <a:rPr spc="-355" dirty="0">
                <a:cs typeface="Microsoft Sans Serif"/>
              </a:rPr>
              <a:t> </a:t>
            </a:r>
            <a:r>
              <a:rPr spc="-5" dirty="0">
                <a:cs typeface="Microsoft Sans Serif"/>
              </a:rPr>
              <a:t>районе</a:t>
            </a:r>
            <a:r>
              <a:rPr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обслуживания</a:t>
            </a:r>
            <a:r>
              <a:rPr spc="25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медицинской</a:t>
            </a:r>
            <a:r>
              <a:rPr spc="2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организации»</a:t>
            </a:r>
            <a:r>
              <a:rPr spc="-10" dirty="0">
                <a:cs typeface="Microsoft Sans Serif"/>
              </a:rPr>
              <a:t> добавлены</a:t>
            </a:r>
            <a:r>
              <a:rPr spc="3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строки,</a:t>
            </a:r>
            <a:r>
              <a:rPr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касающиеся </a:t>
            </a:r>
            <a:r>
              <a:rPr spc="-5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сведений</a:t>
            </a:r>
            <a:r>
              <a:rPr spc="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о</a:t>
            </a:r>
            <a:r>
              <a:rPr spc="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числе</a:t>
            </a:r>
            <a:r>
              <a:rPr spc="-5" dirty="0">
                <a:cs typeface="Microsoft Sans Serif"/>
              </a:rPr>
              <a:t> обращений</a:t>
            </a:r>
            <a:r>
              <a:rPr spc="-2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в</a:t>
            </a:r>
            <a:r>
              <a:rPr spc="15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медицинские</a:t>
            </a:r>
            <a:r>
              <a:rPr spc="3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организации</a:t>
            </a:r>
            <a:r>
              <a:rPr spc="-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по</a:t>
            </a:r>
            <a:r>
              <a:rPr spc="10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поводу:</a:t>
            </a:r>
            <a:endParaRPr dirty="0">
              <a:cs typeface="Microsoft Sans Serif"/>
            </a:endParaRPr>
          </a:p>
          <a:p>
            <a:pPr marL="295910" marR="5080" indent="-283845" algn="just">
              <a:buClr>
                <a:srgbClr val="3891A7"/>
              </a:buClr>
              <a:buSzPct val="78571"/>
              <a:buFont typeface="Wingdings"/>
              <a:buChar char=""/>
              <a:tabLst>
                <a:tab pos="295910" algn="l"/>
                <a:tab pos="296545" algn="l"/>
              </a:tabLst>
            </a:pPr>
            <a:r>
              <a:rPr spc="-5" dirty="0">
                <a:cs typeface="Microsoft Sans Serif"/>
              </a:rPr>
              <a:t>реабилитации</a:t>
            </a:r>
            <a:r>
              <a:rPr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пациентов</a:t>
            </a:r>
            <a:r>
              <a:rPr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алкоголизмом,</a:t>
            </a:r>
            <a:r>
              <a:rPr spc="-5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наркоманией</a:t>
            </a:r>
            <a:r>
              <a:rPr dirty="0">
                <a:cs typeface="Microsoft Sans Serif"/>
              </a:rPr>
              <a:t> и</a:t>
            </a:r>
            <a:r>
              <a:rPr spc="20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при</a:t>
            </a:r>
            <a:r>
              <a:rPr spc="55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табакокурении</a:t>
            </a:r>
            <a:r>
              <a:rPr spc="-10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(коды</a:t>
            </a:r>
            <a:r>
              <a:rPr spc="10"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по </a:t>
            </a:r>
            <a:r>
              <a:rPr spc="-355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МКБ-10</a:t>
            </a:r>
            <a:r>
              <a:rPr spc="-10" dirty="0">
                <a:cs typeface="Microsoft Sans Serif"/>
              </a:rPr>
              <a:t> </a:t>
            </a:r>
            <a:r>
              <a:rPr spc="-5" dirty="0">
                <a:cs typeface="Microsoft Sans Serif"/>
              </a:rPr>
              <a:t>Z50.2,</a:t>
            </a:r>
            <a:r>
              <a:rPr spc="-2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Z50.3,</a:t>
            </a:r>
            <a:r>
              <a:rPr spc="-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Z50.8)*</a:t>
            </a:r>
          </a:p>
          <a:p>
            <a:pPr marL="295910" marR="461645" indent="-283845" algn="just">
              <a:buClr>
                <a:srgbClr val="3891A7"/>
              </a:buClr>
              <a:buSzPct val="78571"/>
              <a:buFont typeface="Wingdings"/>
              <a:buChar char=""/>
              <a:tabLst>
                <a:tab pos="295910" algn="l"/>
                <a:tab pos="296545" algn="l"/>
              </a:tabLst>
            </a:pPr>
            <a:r>
              <a:rPr spc="-20" dirty="0">
                <a:cs typeface="Microsoft Sans Serif"/>
              </a:rPr>
              <a:t>консультирования</a:t>
            </a:r>
            <a:r>
              <a:rPr spc="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и</a:t>
            </a:r>
            <a:r>
              <a:rPr spc="25"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наблюдения</a:t>
            </a:r>
            <a:r>
              <a:rPr dirty="0">
                <a:cs typeface="Microsoft Sans Serif"/>
              </a:rPr>
              <a:t> </a:t>
            </a:r>
            <a:r>
              <a:rPr spc="-10" dirty="0">
                <a:cs typeface="Microsoft Sans Serif"/>
              </a:rPr>
              <a:t>при</a:t>
            </a:r>
            <a:r>
              <a:rPr spc="25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алкоголизме,</a:t>
            </a:r>
            <a:r>
              <a:rPr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наркомании,</a:t>
            </a:r>
            <a:r>
              <a:rPr spc="40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табакокурении </a:t>
            </a:r>
            <a:r>
              <a:rPr spc="-355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(коды</a:t>
            </a:r>
            <a:r>
              <a:rPr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по</a:t>
            </a:r>
            <a:r>
              <a:rPr spc="20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МКБ-10</a:t>
            </a:r>
            <a:r>
              <a:rPr spc="-1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Z71.4,</a:t>
            </a:r>
            <a:r>
              <a:rPr spc="-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Z71.5,</a:t>
            </a:r>
            <a:r>
              <a:rPr spc="-2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Z71.6)**</a:t>
            </a:r>
          </a:p>
          <a:p>
            <a:pPr marL="295910" marR="99695" indent="-283845" algn="just">
              <a:buClr>
                <a:srgbClr val="3891A7"/>
              </a:buClr>
              <a:buSzPct val="78571"/>
              <a:buFont typeface="Wingdings"/>
              <a:buChar char=""/>
              <a:tabLst>
                <a:tab pos="295910" algn="l"/>
                <a:tab pos="296545" algn="l"/>
              </a:tabLst>
            </a:pPr>
            <a:r>
              <a:rPr spc="-20" dirty="0">
                <a:cs typeface="Microsoft Sans Serif"/>
              </a:rPr>
              <a:t>проблем, </a:t>
            </a:r>
            <a:r>
              <a:rPr spc="-10" dirty="0">
                <a:cs typeface="Microsoft Sans Serif"/>
              </a:rPr>
              <a:t>связанных </a:t>
            </a:r>
            <a:r>
              <a:rPr dirty="0">
                <a:cs typeface="Microsoft Sans Serif"/>
              </a:rPr>
              <a:t>с </a:t>
            </a:r>
            <a:r>
              <a:rPr spc="-20" dirty="0">
                <a:cs typeface="Microsoft Sans Serif"/>
              </a:rPr>
              <a:t>образом </a:t>
            </a:r>
            <a:r>
              <a:rPr spc="-25" dirty="0">
                <a:cs typeface="Microsoft Sans Serif"/>
              </a:rPr>
              <a:t>жизни </a:t>
            </a:r>
            <a:r>
              <a:rPr spc="370" dirty="0">
                <a:cs typeface="Microsoft Sans Serif"/>
              </a:rPr>
              <a:t>– </a:t>
            </a:r>
            <a:r>
              <a:rPr spc="-15" dirty="0">
                <a:cs typeface="Microsoft Sans Serif"/>
              </a:rPr>
              <a:t>употребление </a:t>
            </a:r>
            <a:r>
              <a:rPr spc="-20" dirty="0">
                <a:cs typeface="Microsoft Sans Serif"/>
              </a:rPr>
              <a:t>табака, алкоголя, </a:t>
            </a:r>
            <a:r>
              <a:rPr spc="-25" dirty="0">
                <a:cs typeface="Microsoft Sans Serif"/>
              </a:rPr>
              <a:t>наркотиков </a:t>
            </a:r>
            <a:r>
              <a:rPr spc="-360" dirty="0">
                <a:cs typeface="Microsoft Sans Serif"/>
              </a:rPr>
              <a:t> </a:t>
            </a:r>
            <a:r>
              <a:rPr spc="-25" dirty="0">
                <a:cs typeface="Microsoft Sans Serif"/>
              </a:rPr>
              <a:t>(коды</a:t>
            </a:r>
            <a:r>
              <a:rPr dirty="0">
                <a:cs typeface="Microsoft Sans Serif"/>
              </a:rPr>
              <a:t> </a:t>
            </a:r>
            <a:r>
              <a:rPr spc="-15" dirty="0">
                <a:cs typeface="Microsoft Sans Serif"/>
              </a:rPr>
              <a:t>по</a:t>
            </a:r>
            <a:r>
              <a:rPr spc="20" dirty="0">
                <a:cs typeface="Microsoft Sans Serif"/>
              </a:rPr>
              <a:t> </a:t>
            </a:r>
            <a:r>
              <a:rPr spc="-20" dirty="0">
                <a:cs typeface="Microsoft Sans Serif"/>
              </a:rPr>
              <a:t>МКБ-10</a:t>
            </a:r>
            <a:r>
              <a:rPr spc="-15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Z72.0,</a:t>
            </a:r>
            <a:r>
              <a:rPr spc="-1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Z72.1,</a:t>
            </a:r>
            <a:r>
              <a:rPr spc="-20" dirty="0">
                <a:cs typeface="Microsoft Sans Serif"/>
              </a:rPr>
              <a:t> </a:t>
            </a:r>
            <a:r>
              <a:rPr dirty="0">
                <a:cs typeface="Microsoft Sans Serif"/>
              </a:rPr>
              <a:t>Z72.2)**</a:t>
            </a:r>
          </a:p>
          <a:p>
            <a:pPr marL="12700" algn="just"/>
            <a:r>
              <a:rPr dirty="0">
                <a:cs typeface="Microsoft Sans Serif"/>
              </a:rPr>
              <a:t>*)</a:t>
            </a:r>
            <a:r>
              <a:rPr spc="5" dirty="0">
                <a:cs typeface="Microsoft Sans Serif"/>
              </a:rPr>
              <a:t> </a:t>
            </a:r>
            <a:r>
              <a:rPr b="1" spc="-15" dirty="0">
                <a:cs typeface="Arial"/>
              </a:rPr>
              <a:t>Заполняется</a:t>
            </a:r>
            <a:r>
              <a:rPr b="1" spc="-10" dirty="0">
                <a:cs typeface="Arial"/>
              </a:rPr>
              <a:t> </a:t>
            </a:r>
            <a:r>
              <a:rPr b="1" spc="-20" dirty="0">
                <a:cs typeface="Arial"/>
              </a:rPr>
              <a:t>только</a:t>
            </a:r>
            <a:r>
              <a:rPr b="1" spc="-5" dirty="0">
                <a:cs typeface="Arial"/>
              </a:rPr>
              <a:t> психиатрами-наркологами.</a:t>
            </a:r>
            <a:endParaRPr dirty="0">
              <a:cs typeface="Arial"/>
            </a:endParaRPr>
          </a:p>
          <a:p>
            <a:pPr marL="12700" marR="524510" algn="just"/>
            <a:r>
              <a:rPr b="1" dirty="0">
                <a:cs typeface="Arial"/>
              </a:rPr>
              <a:t>**) </a:t>
            </a:r>
            <a:r>
              <a:rPr b="1" spc="-15" dirty="0">
                <a:cs typeface="Arial"/>
              </a:rPr>
              <a:t>Заполняется </a:t>
            </a:r>
            <a:r>
              <a:rPr b="1" dirty="0">
                <a:cs typeface="Arial"/>
              </a:rPr>
              <a:t>как </a:t>
            </a:r>
            <a:r>
              <a:rPr b="1" spc="-5" dirty="0">
                <a:cs typeface="Arial"/>
              </a:rPr>
              <a:t>психиатрами-наркологами, </a:t>
            </a:r>
            <a:r>
              <a:rPr b="1" spc="-10" dirty="0">
                <a:cs typeface="Arial"/>
              </a:rPr>
              <a:t>так </a:t>
            </a:r>
            <a:r>
              <a:rPr b="1" dirty="0">
                <a:cs typeface="Arial"/>
              </a:rPr>
              <a:t>и </a:t>
            </a:r>
            <a:r>
              <a:rPr b="1" spc="-5" dirty="0">
                <a:cs typeface="Arial"/>
              </a:rPr>
              <a:t>специалистами </a:t>
            </a:r>
            <a:r>
              <a:rPr b="1" spc="-20" dirty="0">
                <a:cs typeface="Arial"/>
              </a:rPr>
              <a:t>другого </a:t>
            </a:r>
            <a:r>
              <a:rPr b="1" spc="-375" dirty="0">
                <a:cs typeface="Arial"/>
              </a:rPr>
              <a:t> </a:t>
            </a:r>
            <a:r>
              <a:rPr b="1" spc="-5" dirty="0">
                <a:cs typeface="Arial"/>
              </a:rPr>
              <a:t>профиля,</a:t>
            </a:r>
            <a:r>
              <a:rPr b="1" dirty="0">
                <a:cs typeface="Arial"/>
              </a:rPr>
              <a:t> </a:t>
            </a:r>
            <a:r>
              <a:rPr b="1" spc="-10" dirty="0">
                <a:cs typeface="Arial"/>
              </a:rPr>
              <a:t>осуществляющими</a:t>
            </a:r>
            <a:r>
              <a:rPr b="1" spc="45" dirty="0">
                <a:cs typeface="Arial"/>
              </a:rPr>
              <a:t> </a:t>
            </a:r>
            <a:r>
              <a:rPr b="1" spc="-5" dirty="0">
                <a:cs typeface="Arial"/>
              </a:rPr>
              <a:t>медицинское</a:t>
            </a:r>
            <a:r>
              <a:rPr b="1" spc="-40" dirty="0">
                <a:cs typeface="Arial"/>
              </a:rPr>
              <a:t> </a:t>
            </a:r>
            <a:r>
              <a:rPr b="1" spc="-20" dirty="0">
                <a:cs typeface="Arial"/>
              </a:rPr>
              <a:t>консультирование</a:t>
            </a:r>
            <a:r>
              <a:rPr b="1" spc="35" dirty="0">
                <a:cs typeface="Arial"/>
              </a:rPr>
              <a:t> </a:t>
            </a:r>
            <a:r>
              <a:rPr b="1" dirty="0">
                <a:cs typeface="Arial"/>
              </a:rPr>
              <a:t>по</a:t>
            </a:r>
            <a:r>
              <a:rPr b="1" spc="-10" dirty="0">
                <a:cs typeface="Arial"/>
              </a:rPr>
              <a:t> вопросам </a:t>
            </a:r>
            <a:r>
              <a:rPr b="1" spc="-5" dirty="0">
                <a:cs typeface="Arial"/>
              </a:rPr>
              <a:t> </a:t>
            </a:r>
            <a:r>
              <a:rPr b="1" spc="-20" dirty="0">
                <a:cs typeface="Arial"/>
              </a:rPr>
              <a:t>употребления</a:t>
            </a:r>
            <a:r>
              <a:rPr b="1" spc="35" dirty="0">
                <a:cs typeface="Arial"/>
              </a:rPr>
              <a:t> </a:t>
            </a:r>
            <a:r>
              <a:rPr b="1" spc="-5" dirty="0">
                <a:cs typeface="Arial"/>
              </a:rPr>
              <a:t>табака,</a:t>
            </a:r>
            <a:r>
              <a:rPr b="1" spc="-15" dirty="0">
                <a:cs typeface="Arial"/>
              </a:rPr>
              <a:t> алкоголя, </a:t>
            </a:r>
            <a:r>
              <a:rPr b="1" spc="-10" dirty="0">
                <a:cs typeface="Arial"/>
              </a:rPr>
              <a:t>наркотиков.</a:t>
            </a:r>
            <a:endParaRPr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459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0"/>
          <p:cNvSpPr txBox="1">
            <a:spLocks noGrp="1"/>
          </p:cNvSpPr>
          <p:nvPr>
            <p:ph type="title"/>
          </p:nvPr>
        </p:nvSpPr>
        <p:spPr>
          <a:xfrm>
            <a:off x="1194612" y="231140"/>
            <a:ext cx="7055484" cy="1921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25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Таблица</a:t>
            </a:r>
            <a:r>
              <a:rPr sz="2500" b="1" spc="-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2500 </a:t>
            </a:r>
            <a:r>
              <a:rPr sz="25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«Наркологическое </a:t>
            </a:r>
            <a:r>
              <a:rPr sz="2500" b="1" spc="-1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освидетельствование</a:t>
            </a:r>
            <a:r>
              <a:rPr sz="2500" b="1" spc="5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лиц</a:t>
            </a:r>
            <a:r>
              <a:rPr sz="2500" b="1" spc="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для</a:t>
            </a:r>
            <a:r>
              <a:rPr sz="25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определения </a:t>
            </a:r>
            <a:r>
              <a:rPr sz="2500" b="1" spc="-68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2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состояния</a:t>
            </a:r>
            <a:r>
              <a:rPr sz="2500" b="1" spc="6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алкогольного</a:t>
            </a:r>
            <a:r>
              <a:rPr sz="25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опьянения,</a:t>
            </a:r>
            <a:r>
              <a:rPr sz="2500" b="1" spc="3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а </a:t>
            </a:r>
            <a:r>
              <a:rPr sz="25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также </a:t>
            </a:r>
            <a:r>
              <a:rPr sz="2500" b="1" spc="-68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2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употребления</a:t>
            </a:r>
            <a:r>
              <a:rPr sz="2500" b="1" spc="4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и</a:t>
            </a:r>
            <a:r>
              <a:rPr sz="2500" b="1" spc="1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(или)</a:t>
            </a:r>
            <a:r>
              <a:rPr sz="2500" b="1" spc="1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опьянения</a:t>
            </a:r>
            <a:endParaRPr sz="25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12700" algn="ctr">
              <a:lnSpc>
                <a:spcPts val="2930"/>
              </a:lnSpc>
            </a:pPr>
            <a:r>
              <a:rPr sz="2500" b="1" spc="-2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наркотическими</a:t>
            </a:r>
            <a:r>
              <a:rPr sz="2500" b="1" spc="4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и</a:t>
            </a:r>
            <a:r>
              <a:rPr sz="25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иными</a:t>
            </a:r>
            <a:r>
              <a:rPr sz="2500" b="1" spc="1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2500" b="1" spc="-5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ПАВ»</a:t>
            </a:r>
            <a:endParaRPr sz="25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object 21"/>
          <p:cNvSpPr txBox="1"/>
          <p:nvPr/>
        </p:nvSpPr>
        <p:spPr>
          <a:xfrm>
            <a:off x="1043608" y="2420888"/>
            <a:ext cx="7566659" cy="3421706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256540" algn="just">
              <a:lnSpc>
                <a:spcPct val="90000"/>
              </a:lnSpc>
              <a:spcBef>
                <a:spcPts val="305"/>
              </a:spcBef>
            </a:pPr>
            <a:r>
              <a:rPr spc="-10" dirty="0">
                <a:cs typeface="Arial" panose="020B0604020202020204" pitchFamily="34" charset="0"/>
              </a:rPr>
              <a:t>Начиная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с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25" dirty="0">
                <a:cs typeface="Arial" panose="020B0604020202020204" pitchFamily="34" charset="0"/>
              </a:rPr>
              <a:t>отчета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-40" dirty="0">
                <a:cs typeface="Arial" panose="020B0604020202020204" pitchFamily="34" charset="0"/>
              </a:rPr>
              <a:t>за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2020</a:t>
            </a:r>
            <a:r>
              <a:rPr spc="40" dirty="0">
                <a:cs typeface="Arial" panose="020B0604020202020204" pitchFamily="34" charset="0"/>
              </a:rPr>
              <a:t> </a:t>
            </a:r>
            <a:r>
              <a:rPr spc="-35" dirty="0">
                <a:cs typeface="Arial" panose="020B0604020202020204" pitchFamily="34" charset="0"/>
              </a:rPr>
              <a:t>год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в</a:t>
            </a:r>
            <a:r>
              <a:rPr spc="5" dirty="0">
                <a:cs typeface="Arial" panose="020B0604020202020204" pitchFamily="34" charset="0"/>
              </a:rPr>
              <a:t> </a:t>
            </a:r>
            <a:r>
              <a:rPr b="1" spc="-15" dirty="0">
                <a:cs typeface="Arial" panose="020B0604020202020204" pitchFamily="34" charset="0"/>
              </a:rPr>
              <a:t>таблицу</a:t>
            </a:r>
            <a:r>
              <a:rPr b="1" spc="30" dirty="0">
                <a:cs typeface="Arial" panose="020B0604020202020204" pitchFamily="34" charset="0"/>
              </a:rPr>
              <a:t> </a:t>
            </a:r>
            <a:r>
              <a:rPr b="1" spc="-5" dirty="0">
                <a:cs typeface="Arial" panose="020B0604020202020204" pitchFamily="34" charset="0"/>
              </a:rPr>
              <a:t>2500</a:t>
            </a:r>
            <a:r>
              <a:rPr b="1" spc="25" dirty="0">
                <a:cs typeface="Arial" panose="020B0604020202020204" pitchFamily="34" charset="0"/>
              </a:rPr>
              <a:t> </a:t>
            </a:r>
            <a:r>
              <a:rPr b="1" spc="-10" dirty="0">
                <a:cs typeface="Arial" panose="020B0604020202020204" pitchFamily="34" charset="0"/>
              </a:rPr>
              <a:t>формы</a:t>
            </a:r>
            <a:r>
              <a:rPr b="1" spc="15" dirty="0">
                <a:cs typeface="Arial" panose="020B0604020202020204" pitchFamily="34" charset="0"/>
              </a:rPr>
              <a:t> </a:t>
            </a:r>
            <a:r>
              <a:rPr b="1" spc="45" dirty="0">
                <a:cs typeface="Arial" panose="020B0604020202020204" pitchFamily="34" charset="0"/>
              </a:rPr>
              <a:t>№37</a:t>
            </a:r>
            <a:r>
              <a:rPr b="1" spc="2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включаются 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сведения</a:t>
            </a:r>
            <a:r>
              <a:rPr spc="45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о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25" dirty="0">
                <a:cs typeface="Arial" panose="020B0604020202020204" pitchFamily="34" charset="0"/>
              </a:rPr>
              <a:t>медицинском</a:t>
            </a:r>
            <a:r>
              <a:rPr spc="4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освидетельствовании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на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состояние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опьянения </a:t>
            </a:r>
            <a:r>
              <a:rPr spc="-434" dirty="0">
                <a:cs typeface="Arial" panose="020B0604020202020204" pitchFamily="34" charset="0"/>
              </a:rPr>
              <a:t> </a:t>
            </a:r>
            <a:r>
              <a:rPr spc="5" dirty="0">
                <a:cs typeface="Arial" panose="020B0604020202020204" pitchFamily="34" charset="0"/>
              </a:rPr>
              <a:t>(далее </a:t>
            </a:r>
            <a:r>
              <a:rPr spc="450" dirty="0">
                <a:cs typeface="Arial" panose="020B0604020202020204" pitchFamily="34" charset="0"/>
              </a:rPr>
              <a:t>– </a:t>
            </a:r>
            <a:r>
              <a:rPr spc="-10" dirty="0">
                <a:cs typeface="Arial" panose="020B0604020202020204" pitchFamily="34" charset="0"/>
              </a:rPr>
              <a:t>МОСО), </a:t>
            </a:r>
            <a:r>
              <a:rPr spc="-15" dirty="0">
                <a:cs typeface="Arial" panose="020B0604020202020204" pitchFamily="34" charset="0"/>
              </a:rPr>
              <a:t>проведенном </a:t>
            </a:r>
            <a:r>
              <a:rPr b="1" spc="-20" dirty="0">
                <a:cs typeface="Arial" panose="020B0604020202020204" pitchFamily="34" charset="0"/>
              </a:rPr>
              <a:t>только </a:t>
            </a:r>
            <a:r>
              <a:rPr b="1" spc="-5" dirty="0">
                <a:cs typeface="Arial" panose="020B0604020202020204" pitchFamily="34" charset="0"/>
              </a:rPr>
              <a:t>психиатрами-наркологами</a:t>
            </a:r>
            <a:r>
              <a:rPr spc="-5" dirty="0">
                <a:cs typeface="Arial" panose="020B0604020202020204" pitchFamily="34" charset="0"/>
              </a:rPr>
              <a:t>, </a:t>
            </a:r>
            <a:r>
              <a:rPr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строка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02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(медицинское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освидетельствование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врачами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общей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сети) 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таблицы</a:t>
            </a:r>
            <a:r>
              <a:rPr spc="1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2500</a:t>
            </a:r>
            <a:r>
              <a:rPr spc="4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не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заполняется.</a:t>
            </a:r>
            <a:endParaRPr dirty="0">
              <a:cs typeface="Arial" panose="020B0604020202020204" pitchFamily="34" charset="0"/>
            </a:endParaRPr>
          </a:p>
          <a:p>
            <a:pPr marL="469265" marR="259715" indent="-457200" algn="just">
              <a:lnSpc>
                <a:spcPct val="90100"/>
              </a:lnSpc>
              <a:spcBef>
                <a:spcPts val="1200"/>
              </a:spcBef>
              <a:buClr>
                <a:srgbClr val="3891A7"/>
              </a:buClr>
              <a:buSzPct val="79411"/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b="1" spc="-20" dirty="0">
                <a:cs typeface="Arial" panose="020B0604020202020204" pitchFamily="34" charset="0"/>
              </a:rPr>
              <a:t>Таблица</a:t>
            </a:r>
            <a:r>
              <a:rPr b="1" dirty="0">
                <a:cs typeface="Arial" panose="020B0604020202020204" pitchFamily="34" charset="0"/>
              </a:rPr>
              <a:t> </a:t>
            </a:r>
            <a:r>
              <a:rPr b="1" spc="-5" dirty="0">
                <a:cs typeface="Arial" panose="020B0604020202020204" pitchFamily="34" charset="0"/>
              </a:rPr>
              <a:t>2515</a:t>
            </a:r>
            <a:r>
              <a:rPr b="1" spc="25" dirty="0">
                <a:cs typeface="Arial" panose="020B0604020202020204" pitchFamily="34" charset="0"/>
              </a:rPr>
              <a:t> </a:t>
            </a:r>
            <a:r>
              <a:rPr b="1" spc="-10" dirty="0" err="1">
                <a:cs typeface="Arial" panose="020B0604020202020204" pitchFamily="34" charset="0"/>
              </a:rPr>
              <a:t>формы</a:t>
            </a:r>
            <a:r>
              <a:rPr b="1" spc="20" dirty="0">
                <a:cs typeface="Arial" panose="020B0604020202020204" pitchFamily="34" charset="0"/>
              </a:rPr>
              <a:t> </a:t>
            </a:r>
            <a:r>
              <a:rPr b="1" spc="45" dirty="0" smtClean="0">
                <a:cs typeface="Arial" panose="020B0604020202020204" pitchFamily="34" charset="0"/>
              </a:rPr>
              <a:t>№</a:t>
            </a:r>
            <a:r>
              <a:rPr lang="ru-RU" b="1" spc="45" dirty="0" smtClean="0">
                <a:cs typeface="Arial" panose="020B0604020202020204" pitchFamily="34" charset="0"/>
              </a:rPr>
              <a:t> </a:t>
            </a:r>
            <a:r>
              <a:rPr b="1" spc="45" dirty="0" smtClean="0">
                <a:cs typeface="Arial" panose="020B0604020202020204" pitchFamily="34" charset="0"/>
              </a:rPr>
              <a:t>30</a:t>
            </a:r>
            <a:r>
              <a:rPr b="1" spc="20" dirty="0" smtClean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содержит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данные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о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25" dirty="0">
                <a:cs typeface="Arial" panose="020B0604020202020204" pitchFamily="34" charset="0"/>
              </a:rPr>
              <a:t>медицинском </a:t>
            </a:r>
            <a:r>
              <a:rPr spc="-2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освидетельствовании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на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состояние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опьянения,</a:t>
            </a:r>
            <a:r>
              <a:rPr spc="45" dirty="0">
                <a:cs typeface="Arial" panose="020B0604020202020204" pitchFamily="34" charset="0"/>
              </a:rPr>
              <a:t> </a:t>
            </a:r>
            <a:r>
              <a:rPr spc="-25" dirty="0">
                <a:cs typeface="Arial" panose="020B0604020202020204" pitchFamily="34" charset="0"/>
              </a:rPr>
              <a:t>которое</a:t>
            </a:r>
            <a:r>
              <a:rPr spc="5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проводится </a:t>
            </a:r>
            <a:r>
              <a:rPr spc="-434" dirty="0">
                <a:cs typeface="Arial" panose="020B0604020202020204" pitchFamily="34" charset="0"/>
              </a:rPr>
              <a:t> </a:t>
            </a:r>
            <a:r>
              <a:rPr spc="-65" dirty="0">
                <a:cs typeface="Arial" panose="020B0604020202020204" pitchFamily="34" charset="0"/>
              </a:rPr>
              <a:t>как</a:t>
            </a:r>
            <a:r>
              <a:rPr spc="4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психиатрами-наркологами,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45" dirty="0">
                <a:cs typeface="Arial" panose="020B0604020202020204" pitchFamily="34" charset="0"/>
              </a:rPr>
              <a:t>так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и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врачами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общей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сети.</a:t>
            </a:r>
            <a:endParaRPr dirty="0">
              <a:cs typeface="Arial" panose="020B0604020202020204" pitchFamily="34" charset="0"/>
            </a:endParaRPr>
          </a:p>
          <a:p>
            <a:pPr marL="12700" marR="89535" algn="just">
              <a:lnSpc>
                <a:spcPts val="1839"/>
              </a:lnSpc>
              <a:spcBef>
                <a:spcPts val="1225"/>
              </a:spcBef>
            </a:pPr>
            <a:r>
              <a:rPr spc="-20" dirty="0">
                <a:cs typeface="Arial" panose="020B0604020202020204" pitchFamily="34" charset="0"/>
              </a:rPr>
              <a:t>Таблица</a:t>
            </a:r>
            <a:r>
              <a:rPr spc="1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2500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формы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45" dirty="0">
                <a:cs typeface="Arial" panose="020B0604020202020204" pitchFamily="34" charset="0"/>
              </a:rPr>
              <a:t>№37</a:t>
            </a:r>
            <a:r>
              <a:rPr spc="509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и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таблица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2515</a:t>
            </a:r>
            <a:r>
              <a:rPr spc="4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формы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45" dirty="0">
                <a:cs typeface="Arial" panose="020B0604020202020204" pitchFamily="34" charset="0"/>
              </a:rPr>
              <a:t>№30</a:t>
            </a:r>
            <a:r>
              <a:rPr spc="515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координируются </a:t>
            </a:r>
            <a:r>
              <a:rPr spc="-434" dirty="0">
                <a:cs typeface="Arial" panose="020B0604020202020204" pitchFamily="34" charset="0"/>
              </a:rPr>
              <a:t> </a:t>
            </a:r>
            <a:r>
              <a:rPr spc="-25" dirty="0">
                <a:cs typeface="Arial" panose="020B0604020202020204" pitchFamily="34" charset="0"/>
              </a:rPr>
              <a:t>между</a:t>
            </a:r>
            <a:r>
              <a:rPr spc="1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собой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по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соответствующим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графам.</a:t>
            </a:r>
            <a:endParaRPr dirty="0">
              <a:cs typeface="Arial" panose="020B0604020202020204" pitchFamily="34" charset="0"/>
            </a:endParaRPr>
          </a:p>
          <a:p>
            <a:pPr marL="12700" algn="just">
              <a:lnSpc>
                <a:spcPts val="1939"/>
              </a:lnSpc>
              <a:spcBef>
                <a:spcPts val="960"/>
              </a:spcBef>
            </a:pPr>
            <a:r>
              <a:rPr spc="-30" dirty="0">
                <a:cs typeface="Arial" panose="020B0604020202020204" pitchFamily="34" charset="0"/>
              </a:rPr>
              <a:t>Показатели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в</a:t>
            </a:r>
            <a:r>
              <a:rPr spc="1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соответствующих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графах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таблицы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2500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формы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40" dirty="0">
                <a:cs typeface="Arial" panose="020B0604020202020204" pitchFamily="34" charset="0"/>
              </a:rPr>
              <a:t>№37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30" dirty="0">
                <a:cs typeface="Arial" panose="020B0604020202020204" pitchFamily="34" charset="0"/>
              </a:rPr>
              <a:t>будут</a:t>
            </a:r>
            <a:endParaRPr dirty="0">
              <a:cs typeface="Arial" panose="020B0604020202020204" pitchFamily="34" charset="0"/>
            </a:endParaRPr>
          </a:p>
          <a:p>
            <a:pPr marL="12700" marR="5080" algn="just">
              <a:lnSpc>
                <a:spcPts val="1839"/>
              </a:lnSpc>
              <a:spcBef>
                <a:spcPts val="130"/>
              </a:spcBef>
            </a:pPr>
            <a:r>
              <a:rPr spc="-20" dirty="0">
                <a:cs typeface="Arial" panose="020B0604020202020204" pitchFamily="34" charset="0"/>
              </a:rPr>
              <a:t>иметь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меньшее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значение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по</a:t>
            </a:r>
            <a:r>
              <a:rPr spc="3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сравнению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с</a:t>
            </a:r>
            <a:r>
              <a:rPr spc="20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таблицей</a:t>
            </a:r>
            <a:r>
              <a:rPr spc="2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2515</a:t>
            </a:r>
            <a:r>
              <a:rPr spc="3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формы</a:t>
            </a:r>
            <a:r>
              <a:rPr spc="30" dirty="0">
                <a:cs typeface="Arial" panose="020B0604020202020204" pitchFamily="34" charset="0"/>
              </a:rPr>
              <a:t> №30. </a:t>
            </a:r>
            <a:r>
              <a:rPr spc="35" dirty="0">
                <a:cs typeface="Arial" panose="020B0604020202020204" pitchFamily="34" charset="0"/>
              </a:rPr>
              <a:t> </a:t>
            </a:r>
            <a:endParaRPr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73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07288" cy="5184576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/>
              <a:t>№ </a:t>
            </a:r>
            <a:r>
              <a:rPr lang="ru-RU" sz="2800" dirty="0" smtClean="0"/>
              <a:t>10</a:t>
            </a:r>
            <a:r>
              <a:rPr lang="en-US" sz="2800" dirty="0" smtClean="0"/>
              <a:t>84/</a:t>
            </a:r>
            <a:r>
              <a:rPr lang="ru-RU" sz="2800" dirty="0" smtClean="0"/>
              <a:t>р от 14.09.2021 </a:t>
            </a:r>
            <a:r>
              <a:rPr lang="ru-RU" sz="2800" dirty="0" smtClean="0"/>
              <a:t>«Об организации медицинского освидетельствования на состояние опьянения (алкогольного, наркотического или иного токсического)»</a:t>
            </a:r>
          </a:p>
          <a:p>
            <a:pPr marL="514350" indent="-514350" algn="just">
              <a:buAutoNum type="arabicPeriod"/>
            </a:pPr>
            <a:r>
              <a:rPr lang="ru-RU" sz="2800" dirty="0" smtClean="0"/>
              <a:t>№ 1098 от 28.07.2015 «О мониторинге обследования лиц наркологического контингента»</a:t>
            </a:r>
          </a:p>
          <a:p>
            <a:pPr marL="514350" indent="-514350" algn="just">
              <a:buAutoNum type="arabicPeriod"/>
            </a:pPr>
            <a:r>
              <a:rPr lang="ru-RU" sz="2800" dirty="0" smtClean="0"/>
              <a:t>№ 637 от 26.05.2017 «Концепция…»</a:t>
            </a:r>
          </a:p>
          <a:p>
            <a:pPr marL="514350" indent="-514350" algn="just">
              <a:buAutoNum type="arabicPeriod"/>
            </a:pPr>
            <a:r>
              <a:rPr lang="ru-RU" sz="2800" dirty="0" smtClean="0"/>
              <a:t>№ 1235 от 04.07.2012 «О </a:t>
            </a:r>
            <a:r>
              <a:rPr lang="ru-RU" sz="2800" dirty="0"/>
              <a:t>проведении мероприятий по организации </a:t>
            </a:r>
            <a:r>
              <a:rPr lang="ru-RU" sz="2800" dirty="0" smtClean="0"/>
              <a:t>помощи </a:t>
            </a:r>
            <a:r>
              <a:rPr lang="ru-RU" sz="2800" dirty="0"/>
              <a:t>лицам, находящимся в состоянии </a:t>
            </a:r>
            <a:r>
              <a:rPr lang="ru-RU" sz="2800" dirty="0" smtClean="0"/>
              <a:t>опьянения»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8944" y="332656"/>
            <a:ext cx="7543800" cy="75663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РАСПОРЯЖЕНИЯ МЗ ЗК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3744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780</TotalTime>
  <Words>396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Microsoft Sans Serif</vt:lpstr>
      <vt:lpstr>Wingdings</vt:lpstr>
      <vt:lpstr>Ретро</vt:lpstr>
      <vt:lpstr>О СДАЧЕ ГОДОВОГО ОТЧЕТА ПО  НАРКОЛОГИИ ЗА 2022 ГОД (ФОРМЫ № 11 и № 37) </vt:lpstr>
      <vt:lpstr>Презентация PowerPoint</vt:lpstr>
      <vt:lpstr>Новое в представлении сведений о  профилактической работе  психиатра- нарколога</vt:lpstr>
      <vt:lpstr>Таблица 2500 «Наркологическое  освидетельствование лиц для определения  состояния алкогольного опьянения, а также  употребления и (или) опьянения наркотическими и иными ПАВ»</vt:lpstr>
      <vt:lpstr>РАСПОРЯЖЕНИЯ МЗ ЗК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35</cp:revision>
  <dcterms:created xsi:type="dcterms:W3CDTF">2020-12-15T23:32:14Z</dcterms:created>
  <dcterms:modified xsi:type="dcterms:W3CDTF">2022-12-20T06:37:34Z</dcterms:modified>
</cp:coreProperties>
</file>