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32"/>
  </p:notesMasterIdLst>
  <p:sldIdLst>
    <p:sldId id="256" r:id="rId2"/>
    <p:sldId id="295" r:id="rId3"/>
    <p:sldId id="300" r:id="rId4"/>
    <p:sldId id="299" r:id="rId5"/>
    <p:sldId id="266" r:id="rId6"/>
    <p:sldId id="258" r:id="rId7"/>
    <p:sldId id="282" r:id="rId8"/>
    <p:sldId id="263" r:id="rId9"/>
    <p:sldId id="267" r:id="rId10"/>
    <p:sldId id="296" r:id="rId11"/>
    <p:sldId id="262" r:id="rId12"/>
    <p:sldId id="264" r:id="rId13"/>
    <p:sldId id="265" r:id="rId14"/>
    <p:sldId id="284" r:id="rId15"/>
    <p:sldId id="280" r:id="rId16"/>
    <p:sldId id="301" r:id="rId17"/>
    <p:sldId id="285" r:id="rId18"/>
    <p:sldId id="302" r:id="rId19"/>
    <p:sldId id="286" r:id="rId20"/>
    <p:sldId id="287" r:id="rId21"/>
    <p:sldId id="288" r:id="rId22"/>
    <p:sldId id="298" r:id="rId23"/>
    <p:sldId id="297" r:id="rId24"/>
    <p:sldId id="292" r:id="rId25"/>
    <p:sldId id="293" r:id="rId26"/>
    <p:sldId id="289" r:id="rId27"/>
    <p:sldId id="290" r:id="rId28"/>
    <p:sldId id="291" r:id="rId29"/>
    <p:sldId id="304" r:id="rId30"/>
    <p:sldId id="283"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2"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55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6DE60-AADA-46F1-BEE3-0316CC8BCF33}" type="datetimeFigureOut">
              <a:rPr lang="ru-RU" smtClean="0"/>
              <a:t>12.12.2023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757797-6BFE-4002-9B23-C11BF138B544}" type="slidenum">
              <a:rPr lang="ru-RU" smtClean="0"/>
              <a:t>‹#›</a:t>
            </a:fld>
            <a:endParaRPr lang="ru-RU"/>
          </a:p>
        </p:txBody>
      </p:sp>
    </p:spTree>
    <p:extLst>
      <p:ext uri="{BB962C8B-B14F-4D97-AF65-F5344CB8AC3E}">
        <p14:creationId xmlns:p14="http://schemas.microsoft.com/office/powerpoint/2010/main" val="1642992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12.12.2023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12.12.2023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12.12.2023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12.12.2023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package" Target="../embeddings/Microsoft_Word_Document.docx"/></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1.emf"/><Relationship Id="rId4" Type="http://schemas.openxmlformats.org/officeDocument/2006/relationships/package" Target="../embeddings/Microsoft_Word_Document1.docx"/></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jpg"/><Relationship Id="rId5" Type="http://schemas.openxmlformats.org/officeDocument/2006/relationships/image" Target="../media/image6.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vector-athlete-5a3aecd5ca7ca4.38046102151381115782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61456"/>
            <a:ext cx="5687616" cy="489654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0" y="0"/>
            <a:ext cx="9252520" cy="2420888"/>
          </a:xfrm>
        </p:spPr>
        <p:txBody>
          <a:bodyPr>
            <a:normAutofit fontScale="90000"/>
          </a:bodyPr>
          <a:lstStyle/>
          <a:p>
            <a:r>
              <a:rPr lang="ru-RU" dirty="0">
                <a:latin typeface="Times New Roman"/>
                <a:ea typeface="Calibri"/>
              </a:rPr>
              <a:t>   </a:t>
            </a:r>
            <a:br>
              <a:rPr lang="ru-RU" dirty="0">
                <a:latin typeface="Times New Roman"/>
                <a:ea typeface="Calibri"/>
              </a:rPr>
            </a:br>
            <a:r>
              <a:rPr lang="ru-RU" sz="2800" b="1" dirty="0">
                <a:latin typeface="Times New Roman"/>
                <a:ea typeface="Calibri"/>
              </a:rPr>
              <a:t>«Медицинский контроль за лицами,</a:t>
            </a:r>
            <a:br>
              <a:rPr lang="ru-RU" sz="2800" b="1" dirty="0">
                <a:latin typeface="Times New Roman"/>
                <a:ea typeface="Calibri"/>
              </a:rPr>
            </a:br>
            <a:r>
              <a:rPr lang="ru-RU" sz="2800" b="1" dirty="0">
                <a:latin typeface="Times New Roman"/>
                <a:ea typeface="Calibri"/>
              </a:rPr>
              <a:t> занимающимися физической культурой и спортом» по форме №53</a:t>
            </a:r>
            <a:br>
              <a:rPr lang="ru-RU" sz="2800" b="1" dirty="0">
                <a:latin typeface="Times New Roman"/>
                <a:ea typeface="Calibri"/>
              </a:rPr>
            </a:br>
            <a:endParaRPr lang="ru-RU" sz="3600" b="1" i="1" dirty="0"/>
          </a:p>
        </p:txBody>
      </p:sp>
      <p:sp>
        <p:nvSpPr>
          <p:cNvPr id="3" name="Подзаголовок 2"/>
          <p:cNvSpPr>
            <a:spLocks noGrp="1"/>
          </p:cNvSpPr>
          <p:nvPr>
            <p:ph type="subTitle" idx="1"/>
          </p:nvPr>
        </p:nvSpPr>
        <p:spPr>
          <a:xfrm>
            <a:off x="5543600" y="4941168"/>
            <a:ext cx="3600400" cy="1440160"/>
          </a:xfrm>
        </p:spPr>
        <p:txBody>
          <a:bodyPr>
            <a:normAutofit fontScale="92500" lnSpcReduction="10000"/>
          </a:bodyPr>
          <a:lstStyle/>
          <a:p>
            <a:pPr algn="l"/>
            <a:r>
              <a:rPr lang="ru-RU" sz="1800" dirty="0">
                <a:solidFill>
                  <a:schemeClr val="tx2">
                    <a:lumMod val="75000"/>
                  </a:schemeClr>
                </a:solidFill>
                <a:latin typeface="Times New Roman" pitchFamily="18" charset="0"/>
                <a:cs typeface="Times New Roman" pitchFamily="18" charset="0"/>
              </a:rPr>
              <a:t>ГУЗ «Краевой врачебно- физкультурный диспансер»</a:t>
            </a:r>
          </a:p>
          <a:p>
            <a:pPr algn="l"/>
            <a:r>
              <a:rPr lang="ru-RU" sz="1800" dirty="0">
                <a:solidFill>
                  <a:schemeClr val="tx2">
                    <a:lumMod val="75000"/>
                  </a:schemeClr>
                </a:solidFill>
                <a:latin typeface="Times New Roman" pitchFamily="18" charset="0"/>
                <a:cs typeface="Times New Roman" pitchFamily="18" charset="0"/>
              </a:rPr>
              <a:t>Заведующая ОМК</a:t>
            </a:r>
          </a:p>
          <a:p>
            <a:pPr algn="l"/>
            <a:r>
              <a:rPr lang="ru-RU" sz="1800" dirty="0">
                <a:solidFill>
                  <a:schemeClr val="tx2">
                    <a:lumMod val="75000"/>
                  </a:schemeClr>
                </a:solidFill>
                <a:latin typeface="Times New Roman" pitchFamily="18" charset="0"/>
                <a:cs typeface="Times New Roman" pitchFamily="18" charset="0"/>
              </a:rPr>
              <a:t>Плотникова Мария Ивановна</a:t>
            </a:r>
          </a:p>
          <a:p>
            <a:pPr algn="l"/>
            <a:r>
              <a:rPr lang="ru-RU" sz="1800" dirty="0">
                <a:solidFill>
                  <a:schemeClr val="tx2">
                    <a:lumMod val="75000"/>
                  </a:schemeClr>
                </a:solidFill>
                <a:latin typeface="Times New Roman" pitchFamily="18" charset="0"/>
                <a:cs typeface="Times New Roman" pitchFamily="18" charset="0"/>
              </a:rPr>
              <a:t>2023 год</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 y="-14138"/>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6804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a:latin typeface="Times New Roman" pitchFamily="18" charset="0"/>
                <a:cs typeface="Times New Roman" pitchFamily="18" charset="0"/>
              </a:rPr>
              <a:t>РАСЧЕТЫ</a:t>
            </a:r>
          </a:p>
        </p:txBody>
      </p:sp>
      <p:sp>
        <p:nvSpPr>
          <p:cNvPr id="3" name="Объект 2"/>
          <p:cNvSpPr>
            <a:spLocks noGrp="1"/>
          </p:cNvSpPr>
          <p:nvPr>
            <p:ph idx="1"/>
          </p:nvPr>
        </p:nvSpPr>
        <p:spPr/>
        <p:txBody>
          <a:bodyPr>
            <a:normAutofit fontScale="92500" lnSpcReduction="10000"/>
          </a:bodyPr>
          <a:lstStyle/>
          <a:p>
            <a:pPr marL="0" lvl="0" indent="0" algn="ctr">
              <a:buNone/>
            </a:pPr>
            <a:r>
              <a:rPr lang="ru-RU" sz="2600" dirty="0">
                <a:solidFill>
                  <a:prstClr val="black"/>
                </a:solidFill>
                <a:latin typeface="Times New Roman" pitchFamily="18" charset="0"/>
                <a:cs typeface="Times New Roman" pitchFamily="18" charset="0"/>
              </a:rPr>
              <a:t>Контроль: строка </a:t>
            </a:r>
            <a:r>
              <a:rPr lang="ru-RU" sz="2600" b="1" dirty="0">
                <a:solidFill>
                  <a:prstClr val="black"/>
                </a:solidFill>
                <a:latin typeface="Times New Roman" pitchFamily="18" charset="0"/>
                <a:cs typeface="Times New Roman" pitchFamily="18" charset="0"/>
              </a:rPr>
              <a:t>01= строки 02 + 03 + 04 + 05 </a:t>
            </a:r>
            <a:r>
              <a:rPr lang="ru-RU" sz="2600" dirty="0">
                <a:solidFill>
                  <a:prstClr val="black"/>
                </a:solidFill>
                <a:latin typeface="Times New Roman" pitchFamily="18" charset="0"/>
                <a:cs typeface="Times New Roman" pitchFamily="18" charset="0"/>
              </a:rPr>
              <a:t>по всем группам</a:t>
            </a:r>
          </a:p>
          <a:p>
            <a:pPr marL="0" lvl="0" indent="0" algn="ctr">
              <a:buNone/>
            </a:pPr>
            <a:r>
              <a:rPr lang="ru-RU" sz="2600" dirty="0">
                <a:solidFill>
                  <a:prstClr val="black"/>
                </a:solidFill>
                <a:latin typeface="Times New Roman" pitchFamily="18" charset="0"/>
                <a:cs typeface="Times New Roman" pitchFamily="18" charset="0"/>
              </a:rPr>
              <a:t>Числа в графе 4 и 5 должны быть значительно меньше чисел в графе 3 т.к. обычно нуждается в лечении лишь часть спортсменов</a:t>
            </a:r>
          </a:p>
          <a:p>
            <a:pPr marL="0" lvl="0" indent="0" algn="ctr">
              <a:buNone/>
            </a:pPr>
            <a:r>
              <a:rPr lang="ru-RU" sz="2600" dirty="0">
                <a:solidFill>
                  <a:prstClr val="black"/>
                </a:solidFill>
                <a:latin typeface="Times New Roman" pitchFamily="18" charset="0"/>
                <a:cs typeface="Times New Roman" pitchFamily="18" charset="0"/>
              </a:rPr>
              <a:t>В строке 01 графы 3 отражается общее число прошедших углубленное медицинское обследование</a:t>
            </a:r>
          </a:p>
          <a:p>
            <a:pPr marL="0" lvl="0" indent="0" algn="ctr">
              <a:buNone/>
            </a:pPr>
            <a:r>
              <a:rPr lang="ru-RU" sz="2600" dirty="0">
                <a:solidFill>
                  <a:prstClr val="black"/>
                </a:solidFill>
                <a:latin typeface="Times New Roman" pitchFamily="18" charset="0"/>
                <a:cs typeface="Times New Roman" pitchFamily="18" charset="0"/>
              </a:rPr>
              <a:t>В строке 01 графы 4 указывается общее число лиц, нуждающихся в лечении, а в строке 01 графы 5 – закончивших лечение </a:t>
            </a:r>
          </a:p>
          <a:p>
            <a:pPr marL="0" lvl="0" indent="0" algn="ctr">
              <a:buNone/>
            </a:pPr>
            <a:r>
              <a:rPr lang="ru-RU" sz="2600" dirty="0">
                <a:solidFill>
                  <a:prstClr val="black"/>
                </a:solidFill>
                <a:latin typeface="Times New Roman" pitchFamily="18" charset="0"/>
                <a:cs typeface="Times New Roman" pitchFamily="18" charset="0"/>
              </a:rPr>
              <a:t>В строке 05 показываются сведения о лицах, занимающихся в группах общей физической подготовки (ОФП), «Здоровья»</a:t>
            </a:r>
          </a:p>
          <a:p>
            <a:pPr marL="0" lvl="0" indent="0">
              <a:buNone/>
            </a:pPr>
            <a:endParaRPr lang="ru-RU" sz="2600" dirty="0">
              <a:solidFill>
                <a:prstClr val="black"/>
              </a:solidFill>
            </a:endParaRPr>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90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94320"/>
            <a:ext cx="9252520" cy="288032"/>
          </a:xfrm>
        </p:spPr>
        <p:txBody>
          <a:bodyPr>
            <a:normAutofit fontScale="90000"/>
          </a:bodyPr>
          <a:lstStyle/>
          <a:p>
            <a:r>
              <a:rPr lang="ru-RU" sz="1800" b="1" dirty="0">
                <a:latin typeface="Times New Roman" pitchFamily="18" charset="0"/>
                <a:cs typeface="Times New Roman" pitchFamily="18" charset="0"/>
              </a:rPr>
              <a:t>2. Медицинская помощь при спортивно- массовых мероприятиях</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85543198"/>
              </p:ext>
            </p:extLst>
          </p:nvPr>
        </p:nvGraphicFramePr>
        <p:xfrm>
          <a:off x="0" y="908720"/>
          <a:ext cx="5256583" cy="5854960"/>
        </p:xfrm>
        <a:graphic>
          <a:graphicData uri="http://schemas.openxmlformats.org/drawingml/2006/table">
            <a:tbl>
              <a:tblPr firstRow="1" bandRow="1">
                <a:tableStyleId>{5C22544A-7EE6-4342-B048-85BDC9FD1C3A}</a:tableStyleId>
              </a:tblPr>
              <a:tblGrid>
                <a:gridCol w="1065819">
                  <a:extLst>
                    <a:ext uri="{9D8B030D-6E8A-4147-A177-3AD203B41FA5}">
                      <a16:colId xmlns:a16="http://schemas.microsoft.com/office/drawing/2014/main" val="20000"/>
                    </a:ext>
                  </a:extLst>
                </a:gridCol>
                <a:gridCol w="414471">
                  <a:extLst>
                    <a:ext uri="{9D8B030D-6E8A-4147-A177-3AD203B41FA5}">
                      <a16:colId xmlns:a16="http://schemas.microsoft.com/office/drawing/2014/main" val="20001"/>
                    </a:ext>
                  </a:extLst>
                </a:gridCol>
                <a:gridCol w="598681">
                  <a:extLst>
                    <a:ext uri="{9D8B030D-6E8A-4147-A177-3AD203B41FA5}">
                      <a16:colId xmlns:a16="http://schemas.microsoft.com/office/drawing/2014/main" val="20002"/>
                    </a:ext>
                  </a:extLst>
                </a:gridCol>
                <a:gridCol w="598681">
                  <a:extLst>
                    <a:ext uri="{9D8B030D-6E8A-4147-A177-3AD203B41FA5}">
                      <a16:colId xmlns:a16="http://schemas.microsoft.com/office/drawing/2014/main" val="20003"/>
                    </a:ext>
                  </a:extLst>
                </a:gridCol>
                <a:gridCol w="874995">
                  <a:extLst>
                    <a:ext uri="{9D8B030D-6E8A-4147-A177-3AD203B41FA5}">
                      <a16:colId xmlns:a16="http://schemas.microsoft.com/office/drawing/2014/main" val="20004"/>
                    </a:ext>
                  </a:extLst>
                </a:gridCol>
                <a:gridCol w="690785">
                  <a:extLst>
                    <a:ext uri="{9D8B030D-6E8A-4147-A177-3AD203B41FA5}">
                      <a16:colId xmlns:a16="http://schemas.microsoft.com/office/drawing/2014/main" val="20005"/>
                    </a:ext>
                  </a:extLst>
                </a:gridCol>
                <a:gridCol w="1013151">
                  <a:extLst>
                    <a:ext uri="{9D8B030D-6E8A-4147-A177-3AD203B41FA5}">
                      <a16:colId xmlns:a16="http://schemas.microsoft.com/office/drawing/2014/main" val="20006"/>
                    </a:ext>
                  </a:extLst>
                </a:gridCol>
              </a:tblGrid>
              <a:tr h="1101740">
                <a:tc rowSpan="2">
                  <a:txBody>
                    <a:bodyPr/>
                    <a:lstStyle/>
                    <a:p>
                      <a:r>
                        <a:rPr lang="ru-RU" dirty="0"/>
                        <a:t>     </a:t>
                      </a:r>
                    </a:p>
                  </a:txBody>
                  <a:tcPr/>
                </a:tc>
                <a:tc rowSpan="2">
                  <a:txBody>
                    <a:bodyPr/>
                    <a:lstStyle/>
                    <a:p>
                      <a:r>
                        <a:rPr lang="ru-RU" sz="1600" dirty="0">
                          <a:latin typeface="Times New Roman" pitchFamily="18" charset="0"/>
                          <a:cs typeface="Times New Roman" pitchFamily="18" charset="0"/>
                        </a:rPr>
                        <a:t>№ строки</a:t>
                      </a:r>
                    </a:p>
                  </a:txBody>
                  <a:tcPr/>
                </a:tc>
                <a:tc rowSpan="2">
                  <a:txBody>
                    <a:bodyPr/>
                    <a:lstStyle/>
                    <a:p>
                      <a:r>
                        <a:rPr lang="ru-RU" sz="1600" dirty="0">
                          <a:latin typeface="Times New Roman" pitchFamily="18" charset="0"/>
                          <a:cs typeface="Times New Roman" pitchFamily="18" charset="0"/>
                        </a:rPr>
                        <a:t>Всего обслужено мероприятий</a:t>
                      </a:r>
                    </a:p>
                  </a:txBody>
                  <a:tcPr/>
                </a:tc>
                <a:tc rowSpan="2">
                  <a:txBody>
                    <a:bodyPr/>
                    <a:lstStyle/>
                    <a:p>
                      <a:r>
                        <a:rPr lang="ru-RU" sz="1600" dirty="0">
                          <a:latin typeface="Times New Roman" pitchFamily="18" charset="0"/>
                          <a:cs typeface="Times New Roman" pitchFamily="18" charset="0"/>
                        </a:rPr>
                        <a:t>Число участников</a:t>
                      </a:r>
                    </a:p>
                  </a:txBody>
                  <a:tcPr/>
                </a:tc>
                <a:tc rowSpan="2">
                  <a:txBody>
                    <a:bodyPr/>
                    <a:lstStyle/>
                    <a:p>
                      <a:r>
                        <a:rPr lang="ru-RU" sz="1600" dirty="0">
                          <a:latin typeface="Times New Roman" pitchFamily="18" charset="0"/>
                          <a:cs typeface="Times New Roman" pitchFamily="18" charset="0"/>
                        </a:rPr>
                        <a:t>Число обращений за </a:t>
                      </a:r>
                      <a:r>
                        <a:rPr lang="ru-RU" sz="1600" dirty="0" err="1">
                          <a:latin typeface="Times New Roman" pitchFamily="18" charset="0"/>
                          <a:cs typeface="Times New Roman" pitchFamily="18" charset="0"/>
                        </a:rPr>
                        <a:t>мед.помощью</a:t>
                      </a:r>
                      <a:endParaRPr lang="ru-RU" sz="1600" dirty="0">
                        <a:latin typeface="Times New Roman" pitchFamily="18" charset="0"/>
                        <a:cs typeface="Times New Roman" pitchFamily="18" charset="0"/>
                      </a:endParaRPr>
                    </a:p>
                  </a:txBody>
                  <a:tcPr/>
                </a:tc>
                <a:tc gridSpan="2">
                  <a:txBody>
                    <a:bodyPr/>
                    <a:lstStyle/>
                    <a:p>
                      <a:r>
                        <a:rPr lang="ru-RU" sz="1600" dirty="0">
                          <a:latin typeface="Times New Roman" pitchFamily="18" charset="0"/>
                          <a:cs typeface="Times New Roman" pitchFamily="18" charset="0"/>
                        </a:rPr>
                        <a:t>Число лиц, получивших спортивные травмы</a:t>
                      </a:r>
                    </a:p>
                  </a:txBody>
                  <a:tcPr/>
                </a:tc>
                <a:tc hMerge="1">
                  <a:txBody>
                    <a:bodyPr/>
                    <a:lstStyle/>
                    <a:p>
                      <a:endParaRPr lang="ru-RU"/>
                    </a:p>
                  </a:txBody>
                  <a:tcPr/>
                </a:tc>
                <a:extLst>
                  <a:ext uri="{0D108BD9-81ED-4DB2-BD59-A6C34878D82A}">
                    <a16:rowId xmlns:a16="http://schemas.microsoft.com/office/drawing/2014/main" val="10000"/>
                  </a:ext>
                </a:extLst>
              </a:tr>
              <a:tr h="160539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r>
                        <a:rPr lang="ru-RU" sz="1600" dirty="0">
                          <a:latin typeface="Times New Roman" pitchFamily="18" charset="0"/>
                          <a:cs typeface="Times New Roman" pitchFamily="18" charset="0"/>
                        </a:rPr>
                        <a:t>всего</a:t>
                      </a:r>
                    </a:p>
                  </a:txBody>
                  <a:tcPr/>
                </a:tc>
                <a:tc>
                  <a:txBody>
                    <a:bodyPr/>
                    <a:lstStyle/>
                    <a:p>
                      <a:r>
                        <a:rPr lang="ru-RU" sz="1600" dirty="0">
                          <a:latin typeface="Times New Roman" pitchFamily="18" charset="0"/>
                          <a:cs typeface="Times New Roman" pitchFamily="18" charset="0"/>
                        </a:rPr>
                        <a:t>Из них тяжелые, потребовавшие госпитализации</a:t>
                      </a:r>
                    </a:p>
                  </a:txBody>
                  <a:tcPr/>
                </a:tc>
                <a:extLst>
                  <a:ext uri="{0D108BD9-81ED-4DB2-BD59-A6C34878D82A}">
                    <a16:rowId xmlns:a16="http://schemas.microsoft.com/office/drawing/2014/main" val="10001"/>
                  </a:ext>
                </a:extLst>
              </a:tr>
              <a:tr h="346261">
                <a:tc>
                  <a:txBody>
                    <a:bodyPr/>
                    <a:lstStyle/>
                    <a:p>
                      <a:r>
                        <a:rPr lang="ru-RU" sz="1600" dirty="0">
                          <a:latin typeface="Times New Roman" pitchFamily="18" charset="0"/>
                          <a:cs typeface="Times New Roman" pitchFamily="18" charset="0"/>
                        </a:rPr>
                        <a:t>1</a:t>
                      </a:r>
                    </a:p>
                  </a:txBody>
                  <a:tcPr/>
                </a:tc>
                <a:tc>
                  <a:txBody>
                    <a:bodyPr/>
                    <a:lstStyle/>
                    <a:p>
                      <a:r>
                        <a:rPr lang="ru-RU" sz="1600" dirty="0">
                          <a:latin typeface="Times New Roman" pitchFamily="18" charset="0"/>
                          <a:cs typeface="Times New Roman" pitchFamily="18" charset="0"/>
                        </a:rPr>
                        <a:t>2</a:t>
                      </a:r>
                    </a:p>
                  </a:txBody>
                  <a:tcPr/>
                </a:tc>
                <a:tc>
                  <a:txBody>
                    <a:bodyPr/>
                    <a:lstStyle/>
                    <a:p>
                      <a:r>
                        <a:rPr lang="ru-RU" sz="1600" dirty="0">
                          <a:latin typeface="Times New Roman" pitchFamily="18" charset="0"/>
                          <a:cs typeface="Times New Roman" pitchFamily="18" charset="0"/>
                        </a:rPr>
                        <a:t>3</a:t>
                      </a:r>
                    </a:p>
                  </a:txBody>
                  <a:tcPr/>
                </a:tc>
                <a:tc>
                  <a:txBody>
                    <a:bodyPr/>
                    <a:lstStyle/>
                    <a:p>
                      <a:r>
                        <a:rPr lang="ru-RU" sz="1600" dirty="0">
                          <a:latin typeface="Times New Roman" pitchFamily="18" charset="0"/>
                          <a:cs typeface="Times New Roman" pitchFamily="18" charset="0"/>
                        </a:rPr>
                        <a:t>4</a:t>
                      </a:r>
                    </a:p>
                  </a:txBody>
                  <a:tcPr/>
                </a:tc>
                <a:tc>
                  <a:txBody>
                    <a:bodyPr/>
                    <a:lstStyle/>
                    <a:p>
                      <a:r>
                        <a:rPr lang="ru-RU" sz="1600" dirty="0">
                          <a:latin typeface="Times New Roman" pitchFamily="18" charset="0"/>
                          <a:cs typeface="Times New Roman" pitchFamily="18" charset="0"/>
                        </a:rPr>
                        <a:t>5</a:t>
                      </a:r>
                    </a:p>
                  </a:txBody>
                  <a:tcPr/>
                </a:tc>
                <a:tc>
                  <a:txBody>
                    <a:bodyPr/>
                    <a:lstStyle/>
                    <a:p>
                      <a:r>
                        <a:rPr lang="ru-RU" sz="1600" dirty="0">
                          <a:latin typeface="Times New Roman" pitchFamily="18" charset="0"/>
                          <a:cs typeface="Times New Roman" pitchFamily="18" charset="0"/>
                        </a:rPr>
                        <a:t>6</a:t>
                      </a:r>
                    </a:p>
                  </a:txBody>
                  <a:tcPr/>
                </a:tc>
                <a:tc>
                  <a:txBody>
                    <a:bodyPr/>
                    <a:lstStyle/>
                    <a:p>
                      <a:r>
                        <a:rPr lang="ru-RU" sz="1600" dirty="0">
                          <a:latin typeface="Times New Roman" pitchFamily="18" charset="0"/>
                          <a:cs typeface="Times New Roman" pitchFamily="18" charset="0"/>
                        </a:rPr>
                        <a:t>7</a:t>
                      </a:r>
                    </a:p>
                  </a:txBody>
                  <a:tcPr/>
                </a:tc>
                <a:extLst>
                  <a:ext uri="{0D108BD9-81ED-4DB2-BD59-A6C34878D82A}">
                    <a16:rowId xmlns:a16="http://schemas.microsoft.com/office/drawing/2014/main" val="10002"/>
                  </a:ext>
                </a:extLst>
              </a:tr>
              <a:tr h="598087">
                <a:tc>
                  <a:txBody>
                    <a:bodyPr/>
                    <a:lstStyle/>
                    <a:p>
                      <a:r>
                        <a:rPr lang="ru-RU" sz="1600" dirty="0">
                          <a:latin typeface="Times New Roman" pitchFamily="18" charset="0"/>
                          <a:cs typeface="Times New Roman" pitchFamily="18" charset="0"/>
                        </a:rPr>
                        <a:t>Соревнования </a:t>
                      </a:r>
                    </a:p>
                  </a:txBody>
                  <a:tcPr/>
                </a:tc>
                <a:tc>
                  <a:txBody>
                    <a:bodyPr/>
                    <a:lstStyle/>
                    <a:p>
                      <a:r>
                        <a:rPr lang="ru-RU" sz="1600" dirty="0">
                          <a:latin typeface="Times New Roman" pitchFamily="18" charset="0"/>
                          <a:cs typeface="Times New Roman" pitchFamily="18" charset="0"/>
                        </a:rPr>
                        <a:t>01</a:t>
                      </a: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1101740">
                <a:tc>
                  <a:txBody>
                    <a:bodyPr/>
                    <a:lstStyle/>
                    <a:p>
                      <a:r>
                        <a:rPr lang="ru-RU" sz="1600" dirty="0">
                          <a:latin typeface="Times New Roman" pitchFamily="18" charset="0"/>
                          <a:cs typeface="Times New Roman" pitchFamily="18" charset="0"/>
                        </a:rPr>
                        <a:t>Учебно- тренировочные занятия</a:t>
                      </a:r>
                    </a:p>
                  </a:txBody>
                  <a:tcPr/>
                </a:tc>
                <a:tc>
                  <a:txBody>
                    <a:bodyPr/>
                    <a:lstStyle/>
                    <a:p>
                      <a:r>
                        <a:rPr lang="ru-RU" sz="1600" dirty="0">
                          <a:latin typeface="Times New Roman" pitchFamily="18" charset="0"/>
                          <a:cs typeface="Times New Roman" pitchFamily="18" charset="0"/>
                        </a:rPr>
                        <a:t>02</a:t>
                      </a: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1101740">
                <a:tc>
                  <a:txBody>
                    <a:bodyPr/>
                    <a:lstStyle/>
                    <a:p>
                      <a:r>
                        <a:rPr lang="ru-RU" sz="1600" dirty="0">
                          <a:latin typeface="Times New Roman" pitchFamily="18" charset="0"/>
                          <a:cs typeface="Times New Roman" pitchFamily="18" charset="0"/>
                        </a:rPr>
                        <a:t>Учебно- тренировочные сборы</a:t>
                      </a:r>
                    </a:p>
                  </a:txBody>
                  <a:tcPr/>
                </a:tc>
                <a:tc>
                  <a:txBody>
                    <a:bodyPr/>
                    <a:lstStyle/>
                    <a:p>
                      <a:r>
                        <a:rPr lang="ru-RU" sz="1600" dirty="0">
                          <a:latin typeface="Times New Roman" pitchFamily="18" charset="0"/>
                          <a:cs typeface="Times New Roman" pitchFamily="18" charset="0"/>
                        </a:rPr>
                        <a:t>03</a:t>
                      </a: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bl>
          </a:graphicData>
        </a:graphic>
      </p:graphicFrame>
      <p:sp>
        <p:nvSpPr>
          <p:cNvPr id="3" name="Прямоугольник 2">
            <a:extLst>
              <a:ext uri="{FF2B5EF4-FFF2-40B4-BE49-F238E27FC236}">
                <a16:creationId xmlns:a16="http://schemas.microsoft.com/office/drawing/2014/main" id="{2BBEDEEA-A4CF-45A6-A72A-43EB7B451415}"/>
              </a:ext>
            </a:extLst>
          </p:cNvPr>
          <p:cNvSpPr/>
          <p:nvPr/>
        </p:nvSpPr>
        <p:spPr>
          <a:xfrm>
            <a:off x="4956795" y="-35337"/>
            <a:ext cx="4104456" cy="7201972"/>
          </a:xfrm>
          <a:prstGeom prst="rect">
            <a:avLst/>
          </a:prstGeom>
        </p:spPr>
        <p:txBody>
          <a:bodyPr wrap="square">
            <a:spAutoFit/>
          </a:bodyPr>
          <a:lstStyle/>
          <a:p>
            <a:pPr algn="ctr"/>
            <a:r>
              <a:rPr lang="ru-RU" sz="1200" b="1" dirty="0">
                <a:solidFill>
                  <a:prstClr val="black"/>
                </a:solidFill>
                <a:latin typeface="Times New Roman" pitchFamily="18" charset="0"/>
                <a:cs typeface="Times New Roman" pitchFamily="18" charset="0"/>
              </a:rPr>
              <a:t> </a:t>
            </a:r>
            <a:endParaRPr lang="ru-RU"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a:p>
            <a:pPr algn="ctr"/>
            <a:r>
              <a:rPr lang="ru-RU" b="1" dirty="0">
                <a:latin typeface="Times New Roman" pitchFamily="18" charset="0"/>
                <a:cs typeface="Times New Roman" pitchFamily="18" charset="0"/>
              </a:rPr>
              <a:t>Графа 4</a:t>
            </a:r>
            <a:r>
              <a:rPr lang="ru-RU" dirty="0">
                <a:latin typeface="Times New Roman" pitchFamily="18" charset="0"/>
                <a:cs typeface="Times New Roman" pitchFamily="18" charset="0"/>
              </a:rPr>
              <a:t> – показывает общее число участников соревнований, учебно- тренировочных занятий, учебно- тренировочных сборов</a:t>
            </a:r>
          </a:p>
          <a:p>
            <a:pPr algn="ctr"/>
            <a:r>
              <a:rPr lang="ru-RU" b="1" dirty="0">
                <a:latin typeface="Times New Roman" pitchFamily="18" charset="0"/>
                <a:cs typeface="Times New Roman" pitchFamily="18" charset="0"/>
              </a:rPr>
              <a:t>Графа 5</a:t>
            </a:r>
            <a:r>
              <a:rPr lang="ru-RU" dirty="0">
                <a:latin typeface="Times New Roman" pitchFamily="18" charset="0"/>
                <a:cs typeface="Times New Roman" pitchFamily="18" charset="0"/>
              </a:rPr>
              <a:t>- все обращения за медицинской помощью участников мероприятий</a:t>
            </a:r>
          </a:p>
          <a:p>
            <a:pPr algn="ctr"/>
            <a:r>
              <a:rPr lang="ru-RU" dirty="0">
                <a:latin typeface="Times New Roman" pitchFamily="18" charset="0"/>
                <a:cs typeface="Times New Roman" pitchFamily="18" charset="0"/>
              </a:rPr>
              <a:t>По </a:t>
            </a:r>
            <a:r>
              <a:rPr lang="ru-RU" b="1" dirty="0">
                <a:latin typeface="Times New Roman" pitchFamily="18" charset="0"/>
                <a:cs typeface="Times New Roman" pitchFamily="18" charset="0"/>
              </a:rPr>
              <a:t>строке 03 </a:t>
            </a:r>
            <a:r>
              <a:rPr lang="ru-RU" dirty="0">
                <a:latin typeface="Times New Roman" pitchFamily="18" charset="0"/>
                <a:cs typeface="Times New Roman" pitchFamily="18" charset="0"/>
              </a:rPr>
              <a:t>число обращений может превышать число участников, т.к. в течение сбора, длящегося несколько дней, могут быть неоднократные обращения за медицинской помощью</a:t>
            </a:r>
          </a:p>
          <a:p>
            <a:pPr algn="ctr"/>
            <a:r>
              <a:rPr lang="ru-RU" b="1" dirty="0">
                <a:latin typeface="Times New Roman" pitchFamily="18" charset="0"/>
                <a:cs typeface="Times New Roman" pitchFamily="18" charset="0"/>
              </a:rPr>
              <a:t>Графа 6</a:t>
            </a:r>
            <a:r>
              <a:rPr lang="ru-RU" dirty="0">
                <a:latin typeface="Times New Roman" pitchFamily="18" charset="0"/>
                <a:cs typeface="Times New Roman" pitchFamily="18" charset="0"/>
              </a:rPr>
              <a:t>- лица, получившие спортивные травмы, в том числе и легкие, зарегистрированные в журналах (ф. №067/У, ф. №068/У)</a:t>
            </a:r>
          </a:p>
          <a:p>
            <a:pPr algn="ctr"/>
            <a:r>
              <a:rPr lang="ru-RU" b="1" dirty="0">
                <a:latin typeface="Times New Roman" pitchFamily="18" charset="0"/>
                <a:cs typeface="Times New Roman" pitchFamily="18" charset="0"/>
              </a:rPr>
              <a:t>Графа 7</a:t>
            </a:r>
            <a:r>
              <a:rPr lang="ru-RU" dirty="0">
                <a:latin typeface="Times New Roman" pitchFamily="18" charset="0"/>
                <a:cs typeface="Times New Roman" pitchFamily="18" charset="0"/>
              </a:rPr>
              <a:t>- лица, получившие тяжелые спортивные травмы, требующие госпитализации</a:t>
            </a:r>
          </a:p>
          <a:p>
            <a:pPr algn="ctr"/>
            <a:r>
              <a:rPr lang="ru-RU" b="1" dirty="0">
                <a:solidFill>
                  <a:srgbClr val="C00000"/>
                </a:solidFill>
                <a:latin typeface="Times New Roman" pitchFamily="18" charset="0"/>
                <a:cs typeface="Times New Roman" pitchFamily="18" charset="0"/>
              </a:rPr>
              <a:t>Контроль: графа 6 </a:t>
            </a:r>
            <a:r>
              <a:rPr lang="ru-RU" b="1" dirty="0" err="1">
                <a:solidFill>
                  <a:srgbClr val="C00000"/>
                </a:solidFill>
                <a:latin typeface="Times New Roman" pitchFamily="18" charset="0"/>
                <a:cs typeface="Times New Roman" pitchFamily="18" charset="0"/>
              </a:rPr>
              <a:t>д.б</a:t>
            </a:r>
            <a:r>
              <a:rPr lang="ru-RU" b="1" dirty="0">
                <a:solidFill>
                  <a:srgbClr val="C00000"/>
                </a:solidFill>
                <a:latin typeface="Times New Roman" pitchFamily="18" charset="0"/>
                <a:cs typeface="Times New Roman" pitchFamily="18" charset="0"/>
              </a:rPr>
              <a:t>. </a:t>
            </a:r>
            <a:r>
              <a:rPr lang="en-US" b="1" dirty="0">
                <a:solidFill>
                  <a:srgbClr val="C00000"/>
                </a:solidFill>
                <a:latin typeface="Times New Roman" pitchFamily="18" charset="0"/>
                <a:cs typeface="Times New Roman" pitchFamily="18" charset="0"/>
              </a:rPr>
              <a:t>&lt;</a:t>
            </a:r>
            <a:r>
              <a:rPr lang="ru-RU" b="1" dirty="0">
                <a:solidFill>
                  <a:srgbClr val="C00000"/>
                </a:solidFill>
                <a:latin typeface="Times New Roman" pitchFamily="18" charset="0"/>
                <a:cs typeface="Times New Roman" pitchFamily="18" charset="0"/>
              </a:rPr>
              <a:t> графы 4 по строкам 01, 02, 03</a:t>
            </a:r>
          </a:p>
          <a:p>
            <a:pPr algn="ctr"/>
            <a:r>
              <a:rPr lang="ru-RU" b="1" dirty="0">
                <a:solidFill>
                  <a:srgbClr val="C00000"/>
                </a:solidFill>
                <a:latin typeface="Times New Roman" pitchFamily="18" charset="0"/>
                <a:cs typeface="Times New Roman" pitchFamily="18" charset="0"/>
              </a:rPr>
              <a:t>Графа 7 </a:t>
            </a:r>
            <a:r>
              <a:rPr lang="ru-RU" b="1" dirty="0" err="1">
                <a:solidFill>
                  <a:srgbClr val="C00000"/>
                </a:solidFill>
                <a:latin typeface="Times New Roman" pitchFamily="18" charset="0"/>
                <a:cs typeface="Times New Roman" pitchFamily="18" charset="0"/>
              </a:rPr>
              <a:t>д.б</a:t>
            </a:r>
            <a:r>
              <a:rPr lang="ru-RU" b="1" dirty="0">
                <a:solidFill>
                  <a:srgbClr val="C00000"/>
                </a:solidFill>
                <a:latin typeface="Times New Roman" pitchFamily="18" charset="0"/>
                <a:cs typeface="Times New Roman" pitchFamily="18" charset="0"/>
              </a:rPr>
              <a:t>. </a:t>
            </a:r>
            <a:r>
              <a:rPr lang="en-US" b="1" dirty="0">
                <a:solidFill>
                  <a:srgbClr val="C00000"/>
                </a:solidFill>
                <a:latin typeface="Times New Roman" pitchFamily="18" charset="0"/>
                <a:cs typeface="Times New Roman" pitchFamily="18" charset="0"/>
              </a:rPr>
              <a:t>≤</a:t>
            </a:r>
            <a:r>
              <a:rPr lang="ru-RU" b="1" dirty="0">
                <a:solidFill>
                  <a:srgbClr val="C00000"/>
                </a:solidFill>
                <a:latin typeface="Times New Roman" pitchFamily="18" charset="0"/>
                <a:cs typeface="Times New Roman" pitchFamily="18" charset="0"/>
              </a:rPr>
              <a:t> графы 6 по строкам 01, 02, 03</a:t>
            </a:r>
          </a:p>
          <a:p>
            <a:pPr algn="ct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877148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96"/>
            <a:ext cx="9145016" cy="1143000"/>
          </a:xfrm>
        </p:spPr>
        <p:txBody>
          <a:bodyPr/>
          <a:lstStyle/>
          <a:p>
            <a:r>
              <a:rPr lang="ru-RU" sz="2400" b="1" dirty="0">
                <a:solidFill>
                  <a:prstClr val="black"/>
                </a:solidFill>
                <a:latin typeface="Times New Roman" pitchFamily="18" charset="0"/>
                <a:cs typeface="Times New Roman" pitchFamily="18" charset="0"/>
              </a:rPr>
              <a:t>Форма №53</a:t>
            </a:r>
            <a:endParaRPr lang="ru-RU" dirty="0"/>
          </a:p>
        </p:txBody>
      </p:sp>
      <p:sp>
        <p:nvSpPr>
          <p:cNvPr id="3" name="Объект 2"/>
          <p:cNvSpPr>
            <a:spLocks noGrp="1"/>
          </p:cNvSpPr>
          <p:nvPr>
            <p:ph idx="1"/>
          </p:nvPr>
        </p:nvSpPr>
        <p:spPr>
          <a:xfrm>
            <a:off x="179512" y="836712"/>
            <a:ext cx="9145016" cy="6264696"/>
          </a:xfrm>
        </p:spPr>
        <p:txBody>
          <a:bodyPr>
            <a:noAutofit/>
          </a:bodyPr>
          <a:lstStyle/>
          <a:p>
            <a:pPr marL="0" indent="0" algn="ctr">
              <a:lnSpc>
                <a:spcPct val="200000"/>
              </a:lnSpc>
              <a:buNone/>
            </a:pPr>
            <a:r>
              <a:rPr lang="ru-RU" sz="2400" dirty="0">
                <a:latin typeface="Times New Roman" pitchFamily="18" charset="0"/>
                <a:cs typeface="Times New Roman" pitchFamily="18" charset="0"/>
              </a:rPr>
              <a:t>При предоставлении сформированного годового отчета следует:</a:t>
            </a:r>
          </a:p>
          <a:p>
            <a:pPr marL="514350" indent="-514350" algn="ctr">
              <a:lnSpc>
                <a:spcPct val="200000"/>
              </a:lnSpc>
              <a:buAutoNum type="arabicParenR"/>
            </a:pPr>
            <a:r>
              <a:rPr lang="ru-RU" sz="2400" dirty="0">
                <a:latin typeface="Times New Roman" pitchFamily="18" charset="0"/>
                <a:cs typeface="Times New Roman" pitchFamily="18" charset="0"/>
              </a:rPr>
              <a:t>Сопоставить данные текущего отчета с данными за предыдущий год</a:t>
            </a:r>
          </a:p>
          <a:p>
            <a:pPr marL="0" indent="0" algn="ctr">
              <a:lnSpc>
                <a:spcPct val="200000"/>
              </a:lnSpc>
              <a:buNone/>
            </a:pPr>
            <a:r>
              <a:rPr lang="ru-RU" sz="2400" dirty="0">
                <a:latin typeface="Times New Roman" pitchFamily="18" charset="0"/>
                <a:cs typeface="Times New Roman" pitchFamily="18" charset="0"/>
              </a:rPr>
              <a:t>2) Уточнить причины резких изменений (роста, снижения) отдельных показателей</a:t>
            </a:r>
          </a:p>
          <a:p>
            <a:pPr marL="0" indent="0" algn="ctr">
              <a:lnSpc>
                <a:spcPct val="200000"/>
              </a:lnSpc>
              <a:buNone/>
            </a:pPr>
            <a:r>
              <a:rPr lang="ru-RU" sz="2400" dirty="0">
                <a:latin typeface="Times New Roman" pitchFamily="18" charset="0"/>
                <a:cs typeface="Times New Roman" pitchFamily="18" charset="0"/>
              </a:rPr>
              <a:t>Все значительные расхождения сведений отчетного периода с данными предыдущего года необходимо пояснить</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0025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62074"/>
          </a:xfrm>
        </p:spPr>
        <p:txBody>
          <a:bodyPr>
            <a:normAutofit/>
          </a:bodyPr>
          <a:lstStyle/>
          <a:p>
            <a:r>
              <a:rPr lang="ru-RU" sz="2400" b="1" dirty="0">
                <a:latin typeface="Times New Roman" pitchFamily="18" charset="0"/>
                <a:cs typeface="Times New Roman" pitchFamily="18" charset="0"/>
              </a:rPr>
              <a:t>Пояснительная записка</a:t>
            </a:r>
          </a:p>
        </p:txBody>
      </p:sp>
      <p:sp>
        <p:nvSpPr>
          <p:cNvPr id="3" name="Объект 2"/>
          <p:cNvSpPr>
            <a:spLocks noGrp="1"/>
          </p:cNvSpPr>
          <p:nvPr>
            <p:ph idx="1"/>
          </p:nvPr>
        </p:nvSpPr>
        <p:spPr>
          <a:xfrm>
            <a:off x="0" y="764704"/>
            <a:ext cx="5148064" cy="6093296"/>
          </a:xfrm>
        </p:spPr>
        <p:txBody>
          <a:bodyPr>
            <a:normAutofit/>
          </a:bodyPr>
          <a:lstStyle/>
          <a:p>
            <a:pPr marL="0" indent="0" algn="ctr">
              <a:buNone/>
            </a:pPr>
            <a:r>
              <a:rPr lang="ru-RU" sz="2400" b="1" dirty="0">
                <a:latin typeface="Times New Roman" pitchFamily="18" charset="0"/>
                <a:cs typeface="Times New Roman" pitchFamily="18" charset="0"/>
              </a:rPr>
              <a:t>Пункт 1- </a:t>
            </a:r>
            <a:r>
              <a:rPr lang="ru-RU" sz="2400" dirty="0">
                <a:latin typeface="Times New Roman" pitchFamily="18" charset="0"/>
                <a:cs typeface="Times New Roman" pitchFamily="18" charset="0"/>
              </a:rPr>
              <a:t>указать № приказа о назначении ответственного врача за отчетный год, приложить его копию</a:t>
            </a:r>
          </a:p>
          <a:p>
            <a:pPr marL="0" indent="0" algn="ctr">
              <a:buNone/>
            </a:pPr>
            <a:r>
              <a:rPr lang="ru-RU" sz="2400" b="1" dirty="0">
                <a:latin typeface="Times New Roman" pitchFamily="18" charset="0"/>
                <a:cs typeface="Times New Roman" pitchFamily="18" charset="0"/>
              </a:rPr>
              <a:t>Пункты 2, 3, 4- </a:t>
            </a:r>
            <a:r>
              <a:rPr lang="ru-RU" sz="2400" b="1" dirty="0">
                <a:solidFill>
                  <a:srgbClr val="FF0000"/>
                </a:solidFill>
                <a:latin typeface="Times New Roman" pitchFamily="18" charset="0"/>
                <a:cs typeface="Times New Roman" pitchFamily="18" charset="0"/>
              </a:rPr>
              <a:t>!!!</a:t>
            </a:r>
            <a:r>
              <a:rPr lang="ru-RU" sz="2400" dirty="0">
                <a:latin typeface="Times New Roman" pitchFamily="18" charset="0"/>
                <a:cs typeface="Times New Roman" pitchFamily="18" charset="0"/>
              </a:rPr>
              <a:t> Обязательно указывается ФИО (полностью) ответственного врача, его основная должность и </a:t>
            </a:r>
            <a:r>
              <a:rPr lang="ru-RU" sz="2400" b="1" dirty="0">
                <a:solidFill>
                  <a:srgbClr val="FF0000"/>
                </a:solidFill>
                <a:latin typeface="Times New Roman" pitchFamily="18" charset="0"/>
                <a:cs typeface="Times New Roman" pitchFamily="18" charset="0"/>
              </a:rPr>
              <a:t>сотовый телефон</a:t>
            </a:r>
            <a:r>
              <a:rPr lang="ru-RU" sz="2400" dirty="0">
                <a:latin typeface="Times New Roman" pitchFamily="18" charset="0"/>
                <a:cs typeface="Times New Roman" pitchFamily="18" charset="0"/>
              </a:rPr>
              <a:t>, стаж работы ответственным врачом</a:t>
            </a:r>
          </a:p>
          <a:p>
            <a:pPr marL="0" indent="0" algn="ctr">
              <a:buNone/>
            </a:pPr>
            <a:r>
              <a:rPr lang="ru-RU" sz="2400" b="1" dirty="0">
                <a:latin typeface="Times New Roman" pitchFamily="18" charset="0"/>
                <a:cs typeface="Times New Roman" pitchFamily="18" charset="0"/>
              </a:rPr>
              <a:t>Пункты 5,6- </a:t>
            </a:r>
            <a:r>
              <a:rPr lang="ru-RU" sz="2400" dirty="0">
                <a:latin typeface="Times New Roman" pitchFamily="18" charset="0"/>
                <a:cs typeface="Times New Roman" pitchFamily="18" charset="0"/>
              </a:rPr>
              <a:t>отметить наличие графика медицинского обследования (подчеркнуть нужное)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99392"/>
            <a:ext cx="1077118" cy="9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a:extLst>
              <a:ext uri="{FF2B5EF4-FFF2-40B4-BE49-F238E27FC236}">
                <a16:creationId xmlns:a16="http://schemas.microsoft.com/office/drawing/2014/main" id="{25C0AB45-5FFD-479E-A7FC-74E4354D83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4107" y="865721"/>
            <a:ext cx="4207396" cy="5891262"/>
          </a:xfrm>
          <a:prstGeom prst="rect">
            <a:avLst/>
          </a:prstGeom>
        </p:spPr>
      </p:pic>
    </p:spTree>
    <p:extLst>
      <p:ext uri="{BB962C8B-B14F-4D97-AF65-F5344CB8AC3E}">
        <p14:creationId xmlns:p14="http://schemas.microsoft.com/office/powerpoint/2010/main" val="3681841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33266"/>
            <a:ext cx="9252520" cy="1734074"/>
          </a:xfrm>
        </p:spPr>
        <p:txBody>
          <a:bodyPr>
            <a:normAutofit/>
          </a:bodyPr>
          <a:lstStyle/>
          <a:p>
            <a:r>
              <a:rPr lang="ru-RU" sz="2400" b="1" dirty="0">
                <a:latin typeface="Times New Roman" pitchFamily="18" charset="0"/>
                <a:cs typeface="Times New Roman" pitchFamily="18" charset="0"/>
              </a:rPr>
              <a:t>График обслуживания и наблюдения за лицами,        занимающимися физической культурой и спортом</a:t>
            </a:r>
          </a:p>
        </p:txBody>
      </p:sp>
      <p:sp>
        <p:nvSpPr>
          <p:cNvPr id="3" name="Объект 2"/>
          <p:cNvSpPr>
            <a:spLocks noGrp="1"/>
          </p:cNvSpPr>
          <p:nvPr>
            <p:ph idx="1"/>
          </p:nvPr>
        </p:nvSpPr>
        <p:spPr>
          <a:xfrm>
            <a:off x="0" y="1772816"/>
            <a:ext cx="4932040" cy="5184576"/>
          </a:xfrm>
        </p:spPr>
        <p:txBody>
          <a:bodyPr>
            <a:normAutofit/>
          </a:bodyPr>
          <a:lstStyle/>
          <a:p>
            <a:pPr marL="0" indent="0" algn="ctr">
              <a:buNone/>
            </a:pPr>
            <a:r>
              <a:rPr lang="ru-RU" sz="2400" dirty="0">
                <a:latin typeface="Times New Roman" pitchFamily="18" charset="0"/>
                <a:cs typeface="Times New Roman" pitchFamily="18" charset="0"/>
              </a:rPr>
              <a:t>К Пояснительной записке должен быть приложен </a:t>
            </a:r>
            <a:r>
              <a:rPr lang="ru-RU" sz="2400" b="1" dirty="0">
                <a:latin typeface="Times New Roman" pitchFamily="18" charset="0"/>
                <a:cs typeface="Times New Roman" pitchFamily="18" charset="0"/>
              </a:rPr>
              <a:t>График</a:t>
            </a:r>
            <a:r>
              <a:rPr lang="ru-RU" sz="2400" dirty="0">
                <a:latin typeface="Times New Roman" pitchFamily="18" charset="0"/>
                <a:cs typeface="Times New Roman" pitchFamily="18" charset="0"/>
              </a:rPr>
              <a:t> медицинских осмотров отражает даты осмотра, численность спортсменов, заверенный печатью и подписью руководителя</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26288"/>
            <a:ext cx="1077118" cy="9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a:extLst>
              <a:ext uri="{FF2B5EF4-FFF2-40B4-BE49-F238E27FC236}">
                <a16:creationId xmlns:a16="http://schemas.microsoft.com/office/drawing/2014/main" id="{11F9503A-A3EA-4326-A8F1-84FF27681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39" y="1268760"/>
            <a:ext cx="4211961" cy="5589240"/>
          </a:xfrm>
          <a:prstGeom prst="rect">
            <a:avLst/>
          </a:prstGeom>
        </p:spPr>
      </p:pic>
    </p:spTree>
    <p:extLst>
      <p:ext uri="{BB962C8B-B14F-4D97-AF65-F5344CB8AC3E}">
        <p14:creationId xmlns:p14="http://schemas.microsoft.com/office/powerpoint/2010/main" val="3917950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48680"/>
          </a:xfrm>
        </p:spPr>
        <p:txBody>
          <a:bodyPr>
            <a:normAutofit fontScale="90000"/>
          </a:bodyPr>
          <a:lstStyle/>
          <a:p>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Договор о медицинском обеспечении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спортивной деятельности</a:t>
            </a:r>
          </a:p>
        </p:txBody>
      </p:sp>
      <p:sp>
        <p:nvSpPr>
          <p:cNvPr id="3" name="Объект 2"/>
          <p:cNvSpPr>
            <a:spLocks noGrp="1"/>
          </p:cNvSpPr>
          <p:nvPr>
            <p:ph idx="1"/>
          </p:nvPr>
        </p:nvSpPr>
        <p:spPr>
          <a:xfrm>
            <a:off x="179512" y="692696"/>
            <a:ext cx="8640960" cy="6048672"/>
          </a:xfrm>
        </p:spPr>
        <p:txBody>
          <a:bodyPr>
            <a:normAutofit/>
          </a:bodyPr>
          <a:lstStyle/>
          <a:p>
            <a:pPr marL="0" indent="0" algn="ctr">
              <a:buNone/>
            </a:pPr>
            <a:endParaRPr lang="ru-RU" sz="2800" dirty="0">
              <a:latin typeface="Times New Roman" pitchFamily="18" charset="0"/>
              <a:cs typeface="Times New Roman" pitchFamily="18" charset="0"/>
            </a:endParaRPr>
          </a:p>
          <a:p>
            <a:pPr marL="0" indent="0" algn="ctr">
              <a:buNone/>
            </a:pPr>
            <a:r>
              <a:rPr lang="ru-RU" sz="2800" dirty="0">
                <a:latin typeface="Times New Roman" pitchFamily="18" charset="0"/>
                <a:cs typeface="Times New Roman" pitchFamily="18" charset="0"/>
              </a:rPr>
              <a:t>При наличии в населенном пункте, обслуживаемом медицинской организацией, ДЮСШ и других физкультурно-спортивных организаций, к  пояснительной записке прилагается </a:t>
            </a:r>
          </a:p>
          <a:p>
            <a:pPr marL="0" indent="0" algn="ctr">
              <a:buNone/>
            </a:pPr>
            <a:r>
              <a:rPr lang="ru-RU" sz="2800" b="1" dirty="0">
                <a:latin typeface="Times New Roman" pitchFamily="18" charset="0"/>
                <a:cs typeface="Times New Roman" pitchFamily="18" charset="0"/>
              </a:rPr>
              <a:t>Договор</a:t>
            </a:r>
            <a:r>
              <a:rPr lang="ru-RU" sz="2800" dirty="0">
                <a:latin typeface="Times New Roman" pitchFamily="18" charset="0"/>
                <a:cs typeface="Times New Roman" pitchFamily="18" charset="0"/>
              </a:rPr>
              <a:t> </a:t>
            </a:r>
            <a:r>
              <a:rPr lang="ru-RU" sz="2800" b="1" dirty="0">
                <a:latin typeface="Times New Roman" pitchFamily="18" charset="0"/>
                <a:cs typeface="Times New Roman" pitchFamily="18" charset="0"/>
              </a:rPr>
              <a:t>о медицинском обеспечении спортивной деятельности</a:t>
            </a:r>
            <a:r>
              <a:rPr lang="ru-RU" sz="2800" dirty="0">
                <a:latin typeface="Times New Roman" pitchFamily="18" charset="0"/>
                <a:cs typeface="Times New Roman" pitchFamily="18" charset="0"/>
              </a:rPr>
              <a:t>. </a:t>
            </a:r>
          </a:p>
          <a:p>
            <a:pPr marL="0" indent="0" algn="ctr">
              <a:buNone/>
            </a:pPr>
            <a:r>
              <a:rPr lang="ru-RU" sz="2800" dirty="0">
                <a:latin typeface="Times New Roman" pitchFamily="18" charset="0"/>
                <a:cs typeface="Times New Roman" pitchFamily="18" charset="0"/>
              </a:rPr>
              <a:t>В Договоре должны быть подробно оговорены  условия предоставления медицинских услуг согласно графика медицинских осмотров, заверены с двух сторон, где спортивная организация выступает в качестве «Заказчика», а медицинская организация в качестве «Исполнителя»</a:t>
            </a:r>
          </a:p>
          <a:p>
            <a:pPr marL="0" indent="0">
              <a:buNone/>
            </a:pP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06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6026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4561EE3-4029-4EE6-8F72-6C793F6352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06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a:extLst>
              <a:ext uri="{FF2B5EF4-FFF2-40B4-BE49-F238E27FC236}">
                <a16:creationId xmlns:a16="http://schemas.microsoft.com/office/drawing/2014/main" id="{77E0316B-5443-4247-878E-8E407CF7F8FA}"/>
              </a:ext>
            </a:extLst>
          </p:cNvPr>
          <p:cNvSpPr>
            <a:spLocks noGrp="1"/>
          </p:cNvSpPr>
          <p:nvPr>
            <p:ph type="title"/>
          </p:nvPr>
        </p:nvSpPr>
        <p:spPr>
          <a:xfrm>
            <a:off x="1317625" y="274638"/>
            <a:ext cx="7369174" cy="1143000"/>
          </a:xfrm>
        </p:spPr>
        <p:txBody>
          <a:bodyPr>
            <a:normAutofit fontScale="90000"/>
          </a:bodyPr>
          <a:lstStyle/>
          <a:p>
            <a:r>
              <a:rPr lang="ru-RU" sz="2500" b="1" dirty="0">
                <a:solidFill>
                  <a:prstClr val="black"/>
                </a:solidFill>
                <a:latin typeface="Times New Roman" pitchFamily="18" charset="0"/>
                <a:cs typeface="Times New Roman" pitchFamily="18" charset="0"/>
              </a:rPr>
              <a:t>Отчет по медицинскому сопровождению Всероссийского физкультурно- спортивного комплекса ГТО </a:t>
            </a:r>
            <a:br>
              <a:rPr lang="ru-RU" sz="2500" b="1" dirty="0">
                <a:solidFill>
                  <a:prstClr val="black"/>
                </a:solidFill>
                <a:latin typeface="Times New Roman" pitchFamily="18" charset="0"/>
                <a:cs typeface="Times New Roman" pitchFamily="18" charset="0"/>
              </a:rPr>
            </a:br>
            <a:r>
              <a:rPr lang="ru-RU" sz="2500" b="1" dirty="0">
                <a:solidFill>
                  <a:prstClr val="black"/>
                </a:solidFill>
                <a:latin typeface="Times New Roman" pitchFamily="18" charset="0"/>
                <a:cs typeface="Times New Roman" pitchFamily="18" charset="0"/>
              </a:rPr>
              <a:t>(дополнение к ф.№53)</a:t>
            </a:r>
            <a:endParaRPr lang="ru-RU" dirty="0"/>
          </a:p>
        </p:txBody>
      </p:sp>
      <p:graphicFrame>
        <p:nvGraphicFramePr>
          <p:cNvPr id="4" name="Объект 3">
            <a:extLst>
              <a:ext uri="{FF2B5EF4-FFF2-40B4-BE49-F238E27FC236}">
                <a16:creationId xmlns:a16="http://schemas.microsoft.com/office/drawing/2014/main" id="{FC2B3F5D-B0AD-4A6E-BA9C-4E4C23625B49}"/>
              </a:ext>
            </a:extLst>
          </p:cNvPr>
          <p:cNvGraphicFramePr>
            <a:graphicFrameLocks noGrp="1" noChangeAspect="1"/>
          </p:cNvGraphicFramePr>
          <p:nvPr>
            <p:ph idx="1"/>
            <p:extLst>
              <p:ext uri="{D42A27DB-BD31-4B8C-83A1-F6EECF244321}">
                <p14:modId xmlns:p14="http://schemas.microsoft.com/office/powerpoint/2010/main" val="407767377"/>
              </p:ext>
            </p:extLst>
          </p:nvPr>
        </p:nvGraphicFramePr>
        <p:xfrm>
          <a:off x="323528" y="1600200"/>
          <a:ext cx="8928991" cy="5229736"/>
        </p:xfrm>
        <a:graphic>
          <a:graphicData uri="http://schemas.openxmlformats.org/presentationml/2006/ole">
            <mc:AlternateContent xmlns:mc="http://schemas.openxmlformats.org/markup-compatibility/2006">
              <mc:Choice xmlns:v="urn:schemas-microsoft-com:vml" Requires="v">
                <p:oleObj spid="_x0000_s2061" name="Document" r:id="rId4" imgW="9907351" imgH="6022458" progId="Word.Document.12">
                  <p:embed/>
                </p:oleObj>
              </mc:Choice>
              <mc:Fallback>
                <p:oleObj name="Document" r:id="rId4" imgW="9907351" imgH="6022458" progId="Word.Document.12">
                  <p:embed/>
                  <p:pic>
                    <p:nvPicPr>
                      <p:cNvPr id="0" name=""/>
                      <p:cNvPicPr/>
                      <p:nvPr/>
                    </p:nvPicPr>
                    <p:blipFill>
                      <a:blip r:embed="rId5"/>
                      <a:stretch>
                        <a:fillRect/>
                      </a:stretch>
                    </p:blipFill>
                    <p:spPr>
                      <a:xfrm>
                        <a:off x="323528" y="1600200"/>
                        <a:ext cx="8928991" cy="5229736"/>
                      </a:xfrm>
                      <a:prstGeom prst="rect">
                        <a:avLst/>
                      </a:prstGeom>
                    </p:spPr>
                  </p:pic>
                </p:oleObj>
              </mc:Fallback>
            </mc:AlternateContent>
          </a:graphicData>
        </a:graphic>
      </p:graphicFrame>
    </p:spTree>
    <p:extLst>
      <p:ext uri="{BB962C8B-B14F-4D97-AF65-F5344CB8AC3E}">
        <p14:creationId xmlns:p14="http://schemas.microsoft.com/office/powerpoint/2010/main" val="2444953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3352"/>
            <a:ext cx="1196796"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1826" y="0"/>
            <a:ext cx="9252520" cy="1052736"/>
          </a:xfrm>
        </p:spPr>
        <p:txBody>
          <a:bodyPr>
            <a:normAutofit fontScale="90000"/>
          </a:bodyPr>
          <a:lstStyle/>
          <a:p>
            <a:r>
              <a:rPr lang="ru-RU" sz="2800" b="1" dirty="0">
                <a:latin typeface="Times New Roman" pitchFamily="18" charset="0"/>
                <a:cs typeface="Times New Roman" pitchFamily="18" charset="0"/>
              </a:rPr>
              <a:t>Отчет по медицинскому сопровождению Всероссийского физкультурно- спортивного комплекса ГТО </a:t>
            </a:r>
            <a:br>
              <a:rPr lang="ru-RU" sz="2800" b="1" dirty="0">
                <a:latin typeface="Times New Roman" pitchFamily="18" charset="0"/>
                <a:cs typeface="Times New Roman" pitchFamily="18" charset="0"/>
              </a:rPr>
            </a:br>
            <a:r>
              <a:rPr lang="ru-RU" sz="2800" b="1" dirty="0">
                <a:latin typeface="Times New Roman" pitchFamily="18" charset="0"/>
                <a:cs typeface="Times New Roman" pitchFamily="18" charset="0"/>
              </a:rPr>
              <a:t>(дополнение к ф.№53)</a:t>
            </a:r>
          </a:p>
        </p:txBody>
      </p:sp>
      <p:sp>
        <p:nvSpPr>
          <p:cNvPr id="3" name="Объект 2"/>
          <p:cNvSpPr>
            <a:spLocks noGrp="1"/>
          </p:cNvSpPr>
          <p:nvPr>
            <p:ph idx="1"/>
          </p:nvPr>
        </p:nvSpPr>
        <p:spPr>
          <a:xfrm>
            <a:off x="467544" y="1343352"/>
            <a:ext cx="8748464" cy="5398016"/>
          </a:xfrm>
        </p:spPr>
        <p:txBody>
          <a:bodyPr>
            <a:normAutofit fontScale="77500" lnSpcReduction="20000"/>
          </a:bodyPr>
          <a:lstStyle/>
          <a:p>
            <a:pPr marL="0" indent="0" algn="ctr">
              <a:buNone/>
            </a:pPr>
            <a:endParaRPr lang="ru-RU" sz="2000" dirty="0">
              <a:latin typeface="Times New Roman" pitchFamily="18" charset="0"/>
              <a:cs typeface="Times New Roman" pitchFamily="18" charset="0"/>
            </a:endParaRPr>
          </a:p>
          <a:p>
            <a:pPr marL="0" indent="0" algn="ctr">
              <a:buNone/>
            </a:pPr>
            <a:r>
              <a:rPr lang="ru-RU" sz="2600" dirty="0">
                <a:latin typeface="Times New Roman" pitchFamily="18" charset="0"/>
                <a:cs typeface="Times New Roman" pitchFamily="18" charset="0"/>
              </a:rPr>
              <a:t>Отчет представлен в виде таблиц, отражающих следующую информацию:</a:t>
            </a:r>
          </a:p>
          <a:p>
            <a:pPr marL="514350" indent="-514350" algn="ctr">
              <a:buAutoNum type="arabicPeriod"/>
            </a:pPr>
            <a:r>
              <a:rPr lang="ru-RU" sz="2600" dirty="0">
                <a:latin typeface="Times New Roman" pitchFamily="18" charset="0"/>
                <a:cs typeface="Times New Roman" pitchFamily="18" charset="0"/>
              </a:rPr>
              <a:t>Количество проведенных медосмотров для сдачи нормативов комплекса ГТО – возрастные градации спортсменов по ступеням, количество которых в сумме должно быть равно конечной колонке справа («Итого»)</a:t>
            </a:r>
          </a:p>
          <a:p>
            <a:pPr marL="514350" indent="-514350" algn="ctr">
              <a:buAutoNum type="arabicPeriod"/>
            </a:pPr>
            <a:r>
              <a:rPr lang="ru-RU" sz="2600" dirty="0">
                <a:latin typeface="Times New Roman" pitchFamily="18" charset="0"/>
                <a:cs typeface="Times New Roman" pitchFamily="18" charset="0"/>
              </a:rPr>
              <a:t>Количество не допущенных до сдачи нормативов комплекса ГТО по результатам медосмотра - так же градируется по возрастным ступеням</a:t>
            </a:r>
          </a:p>
          <a:p>
            <a:pPr marL="514350" indent="-514350" algn="ctr">
              <a:buAutoNum type="arabicPeriod"/>
            </a:pPr>
            <a:r>
              <a:rPr lang="ru-RU" sz="2600" dirty="0">
                <a:latin typeface="Times New Roman" pitchFamily="18" charset="0"/>
                <a:cs typeface="Times New Roman" pitchFamily="18" charset="0"/>
              </a:rPr>
              <a:t>Медицинское сопровождение сдачи нормативов ГТО (тестирование)- аналогичная таблица, заполняется по результатам медицинского обеспечения сдачи нормативов ГТО, если оно проводилось силами МО</a:t>
            </a:r>
          </a:p>
          <a:p>
            <a:pPr marL="514350" indent="-514350" algn="ctr">
              <a:buAutoNum type="arabicPeriod"/>
            </a:pPr>
            <a:r>
              <a:rPr lang="ru-RU" sz="2600" dirty="0">
                <a:latin typeface="Times New Roman" pitchFamily="18" charset="0"/>
                <a:cs typeface="Times New Roman" pitchFamily="18" charset="0"/>
              </a:rPr>
              <a:t>Медицинская помощь при сопровождении тестирования ГТО- отражает число обслуженных мероприятий ГТО (цифра может быть вариативной), следующая графа («Число участников») должна соответствовать конечной колонке справа («Итого») третьей таблицы. Также заполняются колонки («Число обращений за медицинской помощью»), из них- («Число лиц, получивших спортивную травму») </a:t>
            </a:r>
          </a:p>
          <a:p>
            <a:pPr marL="514350" indent="-514350">
              <a:buAutoNum type="arabicPeriod"/>
            </a:pPr>
            <a:endParaRPr lang="ru-RU" sz="2600" dirty="0"/>
          </a:p>
          <a:p>
            <a:pPr marL="514350" indent="-514350">
              <a:buAutoNum type="arabicPeriod"/>
            </a:pPr>
            <a:endParaRPr lang="ru-RU" sz="2600" dirty="0"/>
          </a:p>
        </p:txBody>
      </p:sp>
    </p:spTree>
    <p:extLst>
      <p:ext uri="{BB962C8B-B14F-4D97-AF65-F5344CB8AC3E}">
        <p14:creationId xmlns:p14="http://schemas.microsoft.com/office/powerpoint/2010/main" val="3658195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5A69BFAE-D669-4695-B497-42F938033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06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a:extLst>
              <a:ext uri="{FF2B5EF4-FFF2-40B4-BE49-F238E27FC236}">
                <a16:creationId xmlns:a16="http://schemas.microsoft.com/office/drawing/2014/main" id="{438A7F30-760B-44FF-B2F4-A7792EDE5AF6}"/>
              </a:ext>
            </a:extLst>
          </p:cNvPr>
          <p:cNvSpPr>
            <a:spLocks noGrp="1"/>
          </p:cNvSpPr>
          <p:nvPr>
            <p:ph type="title"/>
          </p:nvPr>
        </p:nvSpPr>
        <p:spPr>
          <a:xfrm>
            <a:off x="-252536" y="-3271"/>
            <a:ext cx="9649072" cy="1143000"/>
          </a:xfrm>
        </p:spPr>
        <p:txBody>
          <a:bodyPr>
            <a:normAutofit fontScale="90000"/>
          </a:bodyPr>
          <a:lstStyle/>
          <a:p>
            <a:r>
              <a:rPr lang="ru-RU" dirty="0"/>
              <a:t>Пример заполнения отчета по медицинскому сопровождению ВФСК ГТО</a:t>
            </a:r>
          </a:p>
        </p:txBody>
      </p:sp>
      <p:graphicFrame>
        <p:nvGraphicFramePr>
          <p:cNvPr id="5" name="Объект 4">
            <a:extLst>
              <a:ext uri="{FF2B5EF4-FFF2-40B4-BE49-F238E27FC236}">
                <a16:creationId xmlns:a16="http://schemas.microsoft.com/office/drawing/2014/main" id="{91767938-661E-4920-9984-3CA0C17B9823}"/>
              </a:ext>
            </a:extLst>
          </p:cNvPr>
          <p:cNvGraphicFramePr>
            <a:graphicFrameLocks noGrp="1" noChangeAspect="1"/>
          </p:cNvGraphicFramePr>
          <p:nvPr>
            <p:ph idx="1"/>
            <p:extLst>
              <p:ext uri="{D42A27DB-BD31-4B8C-83A1-F6EECF244321}">
                <p14:modId xmlns:p14="http://schemas.microsoft.com/office/powerpoint/2010/main" val="2768773362"/>
              </p:ext>
            </p:extLst>
          </p:nvPr>
        </p:nvGraphicFramePr>
        <p:xfrm>
          <a:off x="323528" y="1268760"/>
          <a:ext cx="8820472" cy="5400600"/>
        </p:xfrm>
        <a:graphic>
          <a:graphicData uri="http://schemas.openxmlformats.org/presentationml/2006/ole">
            <mc:AlternateContent xmlns:mc="http://schemas.openxmlformats.org/markup-compatibility/2006">
              <mc:Choice xmlns:v="urn:schemas-microsoft-com:vml" Requires="v">
                <p:oleObj spid="_x0000_s3084" name="Document" r:id="rId4" imgW="9907351" imgH="6182994" progId="Word.Document.12">
                  <p:embed/>
                </p:oleObj>
              </mc:Choice>
              <mc:Fallback>
                <p:oleObj name="Document" r:id="rId4" imgW="9907351" imgH="6182994" progId="Word.Document.12">
                  <p:embed/>
                  <p:pic>
                    <p:nvPicPr>
                      <p:cNvPr id="0" name=""/>
                      <p:cNvPicPr/>
                      <p:nvPr/>
                    </p:nvPicPr>
                    <p:blipFill>
                      <a:blip r:embed="rId5"/>
                      <a:stretch>
                        <a:fillRect/>
                      </a:stretch>
                    </p:blipFill>
                    <p:spPr>
                      <a:xfrm>
                        <a:off x="323528" y="1268760"/>
                        <a:ext cx="8820472" cy="5400600"/>
                      </a:xfrm>
                      <a:prstGeom prst="rect">
                        <a:avLst/>
                      </a:prstGeom>
                    </p:spPr>
                  </p:pic>
                </p:oleObj>
              </mc:Fallback>
            </mc:AlternateContent>
          </a:graphicData>
        </a:graphic>
      </p:graphicFrame>
    </p:spTree>
    <p:extLst>
      <p:ext uri="{BB962C8B-B14F-4D97-AF65-F5344CB8AC3E}">
        <p14:creationId xmlns:p14="http://schemas.microsoft.com/office/powerpoint/2010/main" val="936551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252520" cy="836712"/>
          </a:xfrm>
        </p:spPr>
        <p:txBody>
          <a:bodyPr>
            <a:normAutofit/>
          </a:bodyPr>
          <a:lstStyle/>
          <a:p>
            <a:r>
              <a:rPr lang="ru-RU" sz="2400" b="1" dirty="0">
                <a:latin typeface="Times New Roman" pitchFamily="18" charset="0"/>
                <a:cs typeface="Times New Roman" pitchFamily="18" charset="0"/>
              </a:rPr>
              <a:t>Отчет по службе ЛФК и массажа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Приложение №3 </a:t>
            </a:r>
          </a:p>
        </p:txBody>
      </p:sp>
      <p:sp>
        <p:nvSpPr>
          <p:cNvPr id="3" name="Объект 2"/>
          <p:cNvSpPr>
            <a:spLocks noGrp="1"/>
          </p:cNvSpPr>
          <p:nvPr>
            <p:ph idx="1"/>
          </p:nvPr>
        </p:nvSpPr>
        <p:spPr>
          <a:xfrm>
            <a:off x="0" y="836712"/>
            <a:ext cx="9144000" cy="6021288"/>
          </a:xfrm>
        </p:spPr>
        <p:txBody>
          <a:bodyPr>
            <a:normAutofit/>
          </a:bodyPr>
          <a:lstStyle/>
          <a:p>
            <a:pPr marL="0" indent="0" algn="ctr">
              <a:buNone/>
            </a:pPr>
            <a:endParaRPr lang="ru-RU" sz="2400" dirty="0">
              <a:latin typeface="Times New Roman" pitchFamily="18" charset="0"/>
              <a:cs typeface="Times New Roman" pitchFamily="18" charset="0"/>
            </a:endParaRPr>
          </a:p>
          <a:p>
            <a:pPr marL="0" indent="0" algn="ctr">
              <a:buNone/>
            </a:pPr>
            <a:endParaRPr lang="ru-RU" sz="2400" dirty="0">
              <a:latin typeface="Times New Roman" pitchFamily="18" charset="0"/>
              <a:cs typeface="Times New Roman" pitchFamily="18" charset="0"/>
            </a:endParaRPr>
          </a:p>
          <a:p>
            <a:pPr marL="457200" indent="-457200" algn="ctr">
              <a:buAutoNum type="arabicPeriod"/>
            </a:pPr>
            <a:r>
              <a:rPr lang="ru-RU" sz="2400" dirty="0">
                <a:latin typeface="Times New Roman" pitchFamily="18" charset="0"/>
                <a:cs typeface="Times New Roman" pitchFamily="18" charset="0"/>
              </a:rPr>
              <a:t>Заполняется в том случае, если МО предоставляет услуги  медицинский массаж и ЛФК. Прежде всего, заполняется паспортная часть- юридический адрес медицинской организации, Ф.И.О. (полностью, без сокращения) ответственного врача.</a:t>
            </a:r>
          </a:p>
          <a:p>
            <a:pPr marL="457200" indent="-457200" algn="ctr">
              <a:buAutoNum type="arabicPeriod"/>
            </a:pPr>
            <a:r>
              <a:rPr lang="ru-RU" sz="2400" dirty="0">
                <a:latin typeface="Times New Roman" pitchFamily="18" charset="0"/>
                <a:cs typeface="Times New Roman" pitchFamily="18" charset="0"/>
              </a:rPr>
              <a:t>Указывается наличие кабинета (кабинетов) цифрой (например, если один кабинет, то указывается цифра «1»). Аналогичным способом отмечается наличие массажных кабинетов.</a:t>
            </a:r>
          </a:p>
          <a:p>
            <a:pPr marL="457200" indent="-457200" algn="ctr">
              <a:buAutoNum type="arabicPeriod"/>
            </a:pPr>
            <a:r>
              <a:rPr lang="ru-RU" sz="2400" dirty="0">
                <a:latin typeface="Times New Roman" pitchFamily="18" charset="0"/>
                <a:cs typeface="Times New Roman" pitchFamily="18" charset="0"/>
              </a:rPr>
              <a:t>Очень важно правильно отметить площадь кабинетов ЛФК и массажа - в случае, если кабинетов несколько, то необходимо указывать не общую, а площадь </a:t>
            </a:r>
            <a:r>
              <a:rPr lang="ru-RU" sz="2400" dirty="0">
                <a:solidFill>
                  <a:srgbClr val="FF0000"/>
                </a:solidFill>
                <a:latin typeface="Times New Roman" pitchFamily="18" charset="0"/>
                <a:cs typeface="Times New Roman" pitchFamily="18" charset="0"/>
              </a:rPr>
              <a:t>каждого кабинета</a:t>
            </a:r>
            <a:r>
              <a:rPr lang="ru-RU" sz="2400" dirty="0">
                <a:latin typeface="Times New Roman" pitchFamily="18" charset="0"/>
                <a:cs typeface="Times New Roman" pitchFamily="18" charset="0"/>
              </a:rPr>
              <a:t>. </a:t>
            </a:r>
            <a:endParaRPr lang="ru-RU" sz="2400" dirty="0">
              <a:solidFill>
                <a:srgbClr val="FF0000"/>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2408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634082"/>
          </a:xfrm>
        </p:spPr>
        <p:txBody>
          <a:bodyPr>
            <a:normAutofit/>
          </a:bodyPr>
          <a:lstStyle/>
          <a:p>
            <a:r>
              <a:rPr lang="ru-RU" sz="2400" b="1" dirty="0">
                <a:latin typeface="Times New Roman" pitchFamily="18" charset="0"/>
                <a:cs typeface="Times New Roman" pitchFamily="18" charset="0"/>
              </a:rPr>
              <a:t>Регламентирующая нормативная документация</a:t>
            </a:r>
          </a:p>
        </p:txBody>
      </p:sp>
      <p:sp>
        <p:nvSpPr>
          <p:cNvPr id="3" name="Объект 2"/>
          <p:cNvSpPr>
            <a:spLocks noGrp="1"/>
          </p:cNvSpPr>
          <p:nvPr>
            <p:ph idx="1"/>
          </p:nvPr>
        </p:nvSpPr>
        <p:spPr>
          <a:xfrm>
            <a:off x="0" y="764704"/>
            <a:ext cx="9144000" cy="5361459"/>
          </a:xfrm>
        </p:spPr>
        <p:txBody>
          <a:bodyPr>
            <a:noAutofit/>
          </a:bodyPr>
          <a:lstStyle/>
          <a:p>
            <a:pPr marL="514350" indent="-514350">
              <a:buAutoNum type="arabicPeriod"/>
            </a:pPr>
            <a:endParaRPr lang="ru-RU" sz="2400" dirty="0">
              <a:latin typeface="Times New Roman" pitchFamily="18" charset="0"/>
              <a:cs typeface="Times New Roman" pitchFamily="18" charset="0"/>
            </a:endParaRPr>
          </a:p>
          <a:p>
            <a:pPr marL="0" indent="0">
              <a:buNone/>
            </a:pPr>
            <a:r>
              <a:rPr lang="ru-RU" sz="2400" b="1" dirty="0">
                <a:latin typeface="Times New Roman" pitchFamily="18" charset="0"/>
                <a:cs typeface="Times New Roman" pitchFamily="18" charset="0"/>
              </a:rPr>
              <a:t>Приказ № 337 </a:t>
            </a:r>
            <a:r>
              <a:rPr lang="ru-RU" sz="2400" dirty="0">
                <a:latin typeface="Times New Roman" pitchFamily="18" charset="0"/>
                <a:cs typeface="Times New Roman" pitchFamily="18" charset="0"/>
              </a:rPr>
              <a:t>Минздрава РФ от 20.08.2001г. "О мерах по дальнейшему развитию и совершенствованию спортивной медицины и лечебной физкультуры»</a:t>
            </a:r>
          </a:p>
          <a:p>
            <a:pPr marL="0" indent="0">
              <a:buNone/>
            </a:pPr>
            <a:r>
              <a:rPr lang="ru-RU" sz="2400" dirty="0">
                <a:latin typeface="Times New Roman" pitchFamily="18" charset="0"/>
                <a:cs typeface="Times New Roman" pitchFamily="18" charset="0"/>
              </a:rPr>
              <a:t> </a:t>
            </a:r>
          </a:p>
          <a:p>
            <a:pPr marL="0" indent="0">
              <a:buNone/>
            </a:pPr>
            <a:r>
              <a:rPr lang="ru-RU" sz="2400" b="1" dirty="0">
                <a:latin typeface="Times New Roman" pitchFamily="18" charset="0"/>
                <a:cs typeface="Times New Roman" pitchFamily="18" charset="0"/>
              </a:rPr>
              <a:t>Приказ № 1144Н </a:t>
            </a:r>
            <a:r>
              <a:rPr lang="ru-RU" sz="2400" dirty="0">
                <a:latin typeface="Times New Roman" pitchFamily="18" charset="0"/>
                <a:cs typeface="Times New Roman" pitchFamily="18" charset="0"/>
              </a:rPr>
              <a:t>Министерства здравоохранения РФ от 23.10.20г. «Об утверждении порядка организации оказания медицинской помощи лицам, занимающимся физической культурой и спортом»</a:t>
            </a:r>
          </a:p>
          <a:p>
            <a:pPr marL="0" indent="0">
              <a:buNone/>
            </a:pPr>
            <a:endParaRPr lang="ru-RU" sz="2400" dirty="0">
              <a:latin typeface="Times New Roman" pitchFamily="18" charset="0"/>
              <a:cs typeface="Times New Roman" pitchFamily="18" charset="0"/>
            </a:endParaRPr>
          </a:p>
          <a:p>
            <a:pPr marL="0" indent="0">
              <a:buNone/>
            </a:pPr>
            <a:r>
              <a:rPr lang="ru-RU" sz="2400" b="1" dirty="0">
                <a:latin typeface="Times New Roman" pitchFamily="18" charset="0"/>
                <a:cs typeface="Times New Roman" pitchFamily="18" charset="0"/>
              </a:rPr>
              <a:t>Распоряжение № 709 </a:t>
            </a:r>
            <a:r>
              <a:rPr lang="ru-RU" sz="2400" dirty="0">
                <a:latin typeface="Times New Roman" pitchFamily="18" charset="0"/>
                <a:cs typeface="Times New Roman" pitchFamily="18" charset="0"/>
              </a:rPr>
              <a:t>Министерства 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a:t>
            </a:r>
          </a:p>
        </p:txBody>
      </p:sp>
    </p:spTree>
    <p:extLst>
      <p:ext uri="{BB962C8B-B14F-4D97-AF65-F5344CB8AC3E}">
        <p14:creationId xmlns:p14="http://schemas.microsoft.com/office/powerpoint/2010/main" val="20307186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solidFill>
                  <a:srgbClr val="C00000"/>
                </a:solidFill>
                <a:latin typeface="Times New Roman" pitchFamily="18" charset="0"/>
                <a:cs typeface="Times New Roman" pitchFamily="18" charset="0"/>
              </a:rPr>
              <a:t>Таблица 1</a:t>
            </a:r>
            <a:r>
              <a:rPr lang="ru-RU" sz="2400" dirty="0">
                <a:latin typeface="Times New Roman" pitchFamily="18" charset="0"/>
                <a:cs typeface="Times New Roman" pitchFamily="18" charset="0"/>
              </a:rPr>
              <a:t> </a:t>
            </a:r>
            <a:r>
              <a:rPr lang="ru-RU" sz="2400" b="1" dirty="0">
                <a:latin typeface="Times New Roman" pitchFamily="18" charset="0"/>
                <a:cs typeface="Times New Roman" pitchFamily="18" charset="0"/>
              </a:rPr>
              <a:t>в Приложении №3 ф №53</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штатные единицы</a:t>
            </a:r>
          </a:p>
        </p:txBody>
      </p:sp>
      <p:sp>
        <p:nvSpPr>
          <p:cNvPr id="3" name="Объект 2"/>
          <p:cNvSpPr>
            <a:spLocks noGrp="1"/>
          </p:cNvSpPr>
          <p:nvPr>
            <p:ph idx="1"/>
          </p:nvPr>
        </p:nvSpPr>
        <p:spPr/>
        <p:txBody>
          <a:bodyPr>
            <a:normAutofit/>
          </a:bodyPr>
          <a:lstStyle/>
          <a:p>
            <a:pPr marL="0" indent="0" algn="ctr">
              <a:buNone/>
            </a:pPr>
            <a:r>
              <a:rPr lang="ru-RU" sz="2400" dirty="0">
                <a:latin typeface="Times New Roman" pitchFamily="18" charset="0"/>
                <a:cs typeface="Times New Roman" pitchFamily="18" charset="0"/>
              </a:rPr>
              <a:t> Представлена 3 таблицами:</a:t>
            </a:r>
          </a:p>
          <a:p>
            <a:pPr marL="457200" indent="-457200" algn="ctr">
              <a:buAutoNum type="arabicParenR"/>
            </a:pPr>
            <a:r>
              <a:rPr lang="ru-RU" sz="2400" dirty="0">
                <a:latin typeface="Times New Roman" pitchFamily="18" charset="0"/>
                <a:cs typeface="Times New Roman" pitchFamily="18" charset="0"/>
              </a:rPr>
              <a:t>Штатные единицы: согласно штатному расписанию, указывается количество в МО врачей ЛФК, инструкторов и  методистов ЛФК, массажистов</a:t>
            </a:r>
          </a:p>
          <a:p>
            <a:pPr marL="457200" indent="-457200" algn="ctr">
              <a:buAutoNum type="arabicParenR"/>
            </a:pPr>
            <a:endParaRPr lang="ru-RU" sz="2400" dirty="0">
              <a:latin typeface="Times New Roman" pitchFamily="18" charset="0"/>
              <a:cs typeface="Times New Roman" pitchFamily="18" charset="0"/>
            </a:endParaRPr>
          </a:p>
          <a:p>
            <a:pPr marL="457200" indent="-457200" algn="ctr">
              <a:buAutoNum type="arabicParenR"/>
            </a:pPr>
            <a:r>
              <a:rPr lang="ru-RU" sz="2400" dirty="0">
                <a:latin typeface="Times New Roman" pitchFamily="18" charset="0"/>
                <a:cs typeface="Times New Roman" pitchFamily="18" charset="0"/>
              </a:rPr>
              <a:t>Занятые единицы: указывается количество занятых ставок с учетом декретных ставок</a:t>
            </a:r>
          </a:p>
          <a:p>
            <a:pPr marL="457200" indent="-457200" algn="ctr">
              <a:buAutoNum type="arabicParenR"/>
            </a:pPr>
            <a:endParaRPr lang="ru-RU" sz="2400" dirty="0">
              <a:latin typeface="Times New Roman" pitchFamily="18" charset="0"/>
              <a:cs typeface="Times New Roman" pitchFamily="18" charset="0"/>
            </a:endParaRPr>
          </a:p>
          <a:p>
            <a:pPr marL="457200" indent="-457200" algn="ctr">
              <a:buAutoNum type="arabicParenR"/>
            </a:pPr>
            <a:r>
              <a:rPr lang="ru-RU" sz="2400" dirty="0">
                <a:latin typeface="Times New Roman" pitchFamily="18" charset="0"/>
                <a:cs typeface="Times New Roman" pitchFamily="18" charset="0"/>
              </a:rPr>
              <a:t>Физические лица: количество специалистов с учетом декретных отпусков  </a:t>
            </a:r>
            <a:r>
              <a:rPr lang="ru-RU" sz="2400" b="1" dirty="0">
                <a:solidFill>
                  <a:srgbClr val="FF0000"/>
                </a:solidFill>
                <a:latin typeface="Times New Roman" pitchFamily="18" charset="0"/>
                <a:cs typeface="Times New Roman" pitchFamily="18" charset="0"/>
              </a:rPr>
              <a:t>без учета совместителей !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6"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5285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229600" cy="1143000"/>
          </a:xfrm>
        </p:spPr>
        <p:txBody>
          <a:bodyPr>
            <a:normAutofit fontScale="90000"/>
          </a:bodyPr>
          <a:lstStyle/>
          <a:p>
            <a:r>
              <a:rPr lang="ru-RU" sz="2800" b="1" dirty="0">
                <a:solidFill>
                  <a:srgbClr val="C00000"/>
                </a:solidFill>
                <a:latin typeface="Times New Roman" pitchFamily="18" charset="0"/>
                <a:cs typeface="Times New Roman" pitchFamily="18" charset="0"/>
              </a:rPr>
              <a:t>Таблица № 2 </a:t>
            </a:r>
            <a:r>
              <a:rPr lang="ru-RU" sz="2800" b="1" dirty="0">
                <a:latin typeface="Times New Roman" pitchFamily="18" charset="0"/>
                <a:cs typeface="Times New Roman" pitchFamily="18" charset="0"/>
              </a:rPr>
              <a:t>Приложения 3 формы № 53</a:t>
            </a:r>
            <a:br>
              <a:rPr lang="ru-RU" sz="2800" b="1" dirty="0">
                <a:latin typeface="Times New Roman" pitchFamily="18" charset="0"/>
                <a:cs typeface="Times New Roman" pitchFamily="18" charset="0"/>
              </a:rPr>
            </a:br>
            <a:r>
              <a:rPr lang="ru-RU" sz="2800" b="1" dirty="0">
                <a:latin typeface="Times New Roman" pitchFamily="18" charset="0"/>
                <a:cs typeface="Times New Roman" pitchFamily="18" charset="0"/>
              </a:rPr>
              <a:t>             Квалификация специалистов по ЛФК и массажу</a:t>
            </a:r>
          </a:p>
        </p:txBody>
      </p:sp>
      <p:sp>
        <p:nvSpPr>
          <p:cNvPr id="3" name="Объект 2"/>
          <p:cNvSpPr>
            <a:spLocks noGrp="1"/>
          </p:cNvSpPr>
          <p:nvPr>
            <p:ph idx="1"/>
          </p:nvPr>
        </p:nvSpPr>
        <p:spPr>
          <a:xfrm>
            <a:off x="0" y="1052736"/>
            <a:ext cx="9144000" cy="5616624"/>
          </a:xfrm>
        </p:spPr>
        <p:txBody>
          <a:bodyPr>
            <a:normAutofit/>
          </a:bodyPr>
          <a:lstStyle/>
          <a:p>
            <a:pPr>
              <a:buFontTx/>
              <a:buChar char="-"/>
            </a:pPr>
            <a:endParaRPr lang="ru-RU" sz="2400" dirty="0"/>
          </a:p>
          <a:p>
            <a:pPr>
              <a:buFontTx/>
              <a:buChar char="-"/>
            </a:pPr>
            <a:endParaRPr lang="ru-RU" sz="2400" dirty="0"/>
          </a:p>
          <a:p>
            <a:pPr algn="ctr">
              <a:buFontTx/>
              <a:buChar char="-"/>
            </a:pPr>
            <a:r>
              <a:rPr lang="ru-RU" sz="2400" dirty="0">
                <a:latin typeface="Times New Roman" pitchFamily="18" charset="0"/>
                <a:cs typeface="Times New Roman" pitchFamily="18" charset="0"/>
              </a:rPr>
              <a:t>в таблицу вносятся все специалисты, работающие в отделении, согласно занимаемой должности: врачи ЛФК, инструктора и методисты ЛФК, массажисты. Указывается общий стаж работы специалиста и по указанной специальности</a:t>
            </a:r>
          </a:p>
          <a:p>
            <a:pPr marL="0" indent="0" algn="ctr">
              <a:buNone/>
            </a:pPr>
            <a:endParaRPr lang="ru-RU" sz="2400" dirty="0">
              <a:latin typeface="Times New Roman" pitchFamily="18" charset="0"/>
              <a:cs typeface="Times New Roman" pitchFamily="18" charset="0"/>
            </a:endParaRPr>
          </a:p>
          <a:p>
            <a:pPr algn="ctr">
              <a:buFontTx/>
              <a:buChar char="-"/>
            </a:pPr>
            <a:r>
              <a:rPr lang="ru-RU" sz="2400" dirty="0">
                <a:latin typeface="Times New Roman" pitchFamily="18" charset="0"/>
                <a:cs typeface="Times New Roman" pitchFamily="18" charset="0"/>
              </a:rPr>
              <a:t>указывается дата и место последнего ПК, название указываемых курсов усовершенствования (например: «Физическая и реабилитационная медицина» 2021г, ЧГМА)</a:t>
            </a:r>
          </a:p>
          <a:p>
            <a:pPr algn="ctr">
              <a:buFontTx/>
              <a:buChar char="-"/>
            </a:pPr>
            <a:endParaRPr lang="ru-RU" sz="2400" dirty="0">
              <a:latin typeface="Times New Roman" pitchFamily="18" charset="0"/>
              <a:cs typeface="Times New Roman" pitchFamily="18" charset="0"/>
            </a:endParaRPr>
          </a:p>
          <a:p>
            <a:pPr algn="ctr">
              <a:buFontTx/>
              <a:buChar char="-"/>
            </a:pPr>
            <a:r>
              <a:rPr lang="ru-RU" sz="2400" dirty="0">
                <a:latin typeface="Times New Roman" pitchFamily="18" charset="0"/>
                <a:cs typeface="Times New Roman" pitchFamily="18" charset="0"/>
              </a:rPr>
              <a:t>отмечается наличие квалификационной категории у специалиста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56"/>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2436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7140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50700" y="89046"/>
            <a:ext cx="9145016" cy="581946"/>
          </a:xfrm>
        </p:spPr>
        <p:txBody>
          <a:bodyPr>
            <a:normAutofit fontScale="90000"/>
          </a:bodyPr>
          <a:lstStyle/>
          <a:p>
            <a:r>
              <a:rPr lang="ru-RU" sz="3200" b="1" dirty="0">
                <a:latin typeface="Times New Roman" pitchFamily="18" charset="0"/>
                <a:cs typeface="Times New Roman" pitchFamily="18" charset="0"/>
              </a:rPr>
              <a:t> </a:t>
            </a:r>
            <a:r>
              <a:rPr lang="ru-RU" sz="3200" b="1" dirty="0">
                <a:solidFill>
                  <a:srgbClr val="C00000"/>
                </a:solidFill>
                <a:latin typeface="Times New Roman" pitchFamily="18" charset="0"/>
                <a:cs typeface="Times New Roman" pitchFamily="18" charset="0"/>
              </a:rPr>
              <a:t>Таблица 3 </a:t>
            </a:r>
            <a:br>
              <a:rPr lang="ru-RU" sz="3200" b="1" dirty="0">
                <a:solidFill>
                  <a:srgbClr val="C00000"/>
                </a:solidFill>
                <a:latin typeface="Times New Roman" pitchFamily="18" charset="0"/>
                <a:cs typeface="Times New Roman" pitchFamily="18" charset="0"/>
              </a:rPr>
            </a:br>
            <a:r>
              <a:rPr lang="ru-RU" sz="3200" b="1" dirty="0">
                <a:latin typeface="Times New Roman" pitchFamily="18" charset="0"/>
                <a:cs typeface="Times New Roman" pitchFamily="18" charset="0"/>
              </a:rPr>
              <a:t>Отчет по лечебной физкультуре (стационар)</a:t>
            </a:r>
          </a:p>
        </p:txBody>
      </p:sp>
      <p:graphicFrame>
        <p:nvGraphicFramePr>
          <p:cNvPr id="5" name="Объект 4"/>
          <p:cNvGraphicFramePr>
            <a:graphicFrameLocks noGrp="1"/>
          </p:cNvGraphicFramePr>
          <p:nvPr>
            <p:ph idx="1"/>
            <p:extLst>
              <p:ext uri="{D42A27DB-BD31-4B8C-83A1-F6EECF244321}">
                <p14:modId xmlns:p14="http://schemas.microsoft.com/office/powerpoint/2010/main" val="3707147682"/>
              </p:ext>
            </p:extLst>
          </p:nvPr>
        </p:nvGraphicFramePr>
        <p:xfrm>
          <a:off x="-62032" y="764704"/>
          <a:ext cx="7878398" cy="1828800"/>
        </p:xfrm>
        <a:graphic>
          <a:graphicData uri="http://schemas.openxmlformats.org/drawingml/2006/table">
            <a:tbl>
              <a:tblPr firstRow="1" bandRow="1">
                <a:tableStyleId>{5C22544A-7EE6-4342-B048-85BDC9FD1C3A}</a:tableStyleId>
              </a:tblPr>
              <a:tblGrid>
                <a:gridCol w="795073">
                  <a:extLst>
                    <a:ext uri="{9D8B030D-6E8A-4147-A177-3AD203B41FA5}">
                      <a16:colId xmlns:a16="http://schemas.microsoft.com/office/drawing/2014/main" val="20000"/>
                    </a:ext>
                  </a:extLst>
                </a:gridCol>
                <a:gridCol w="795073">
                  <a:extLst>
                    <a:ext uri="{9D8B030D-6E8A-4147-A177-3AD203B41FA5}">
                      <a16:colId xmlns:a16="http://schemas.microsoft.com/office/drawing/2014/main" val="20001"/>
                    </a:ext>
                  </a:extLst>
                </a:gridCol>
                <a:gridCol w="795073">
                  <a:extLst>
                    <a:ext uri="{9D8B030D-6E8A-4147-A177-3AD203B41FA5}">
                      <a16:colId xmlns:a16="http://schemas.microsoft.com/office/drawing/2014/main" val="20002"/>
                    </a:ext>
                  </a:extLst>
                </a:gridCol>
                <a:gridCol w="795073">
                  <a:extLst>
                    <a:ext uri="{9D8B030D-6E8A-4147-A177-3AD203B41FA5}">
                      <a16:colId xmlns:a16="http://schemas.microsoft.com/office/drawing/2014/main" val="20003"/>
                    </a:ext>
                  </a:extLst>
                </a:gridCol>
                <a:gridCol w="795073">
                  <a:extLst>
                    <a:ext uri="{9D8B030D-6E8A-4147-A177-3AD203B41FA5}">
                      <a16:colId xmlns:a16="http://schemas.microsoft.com/office/drawing/2014/main" val="20004"/>
                    </a:ext>
                  </a:extLst>
                </a:gridCol>
                <a:gridCol w="795073">
                  <a:extLst>
                    <a:ext uri="{9D8B030D-6E8A-4147-A177-3AD203B41FA5}">
                      <a16:colId xmlns:a16="http://schemas.microsoft.com/office/drawing/2014/main" val="20005"/>
                    </a:ext>
                  </a:extLst>
                </a:gridCol>
                <a:gridCol w="795073">
                  <a:extLst>
                    <a:ext uri="{9D8B030D-6E8A-4147-A177-3AD203B41FA5}">
                      <a16:colId xmlns:a16="http://schemas.microsoft.com/office/drawing/2014/main" val="20006"/>
                    </a:ext>
                  </a:extLst>
                </a:gridCol>
                <a:gridCol w="795073">
                  <a:extLst>
                    <a:ext uri="{9D8B030D-6E8A-4147-A177-3AD203B41FA5}">
                      <a16:colId xmlns:a16="http://schemas.microsoft.com/office/drawing/2014/main" val="20007"/>
                    </a:ext>
                  </a:extLst>
                </a:gridCol>
                <a:gridCol w="795073">
                  <a:extLst>
                    <a:ext uri="{9D8B030D-6E8A-4147-A177-3AD203B41FA5}">
                      <a16:colId xmlns:a16="http://schemas.microsoft.com/office/drawing/2014/main" val="20008"/>
                    </a:ext>
                  </a:extLst>
                </a:gridCol>
                <a:gridCol w="722741">
                  <a:extLst>
                    <a:ext uri="{9D8B030D-6E8A-4147-A177-3AD203B41FA5}">
                      <a16:colId xmlns:a16="http://schemas.microsoft.com/office/drawing/2014/main" val="20009"/>
                    </a:ext>
                  </a:extLst>
                </a:gridCol>
              </a:tblGrid>
              <a:tr h="808219">
                <a:tc gridSpan="2">
                  <a:txBody>
                    <a:bodyPr/>
                    <a:lstStyle/>
                    <a:p>
                      <a:r>
                        <a:rPr lang="ru-RU" dirty="0"/>
                        <a:t>кол-во выписанных </a:t>
                      </a:r>
                    </a:p>
                    <a:p>
                      <a:r>
                        <a:rPr lang="ru-RU" dirty="0"/>
                        <a:t>б-х</a:t>
                      </a:r>
                    </a:p>
                  </a:txBody>
                  <a:tcPr/>
                </a:tc>
                <a:tc hMerge="1">
                  <a:txBody>
                    <a:bodyPr/>
                    <a:lstStyle/>
                    <a:p>
                      <a:endParaRPr lang="ru-RU" dirty="0"/>
                    </a:p>
                  </a:txBody>
                  <a:tcPr/>
                </a:tc>
                <a:tc gridSpan="2">
                  <a:txBody>
                    <a:bodyPr/>
                    <a:lstStyle/>
                    <a:p>
                      <a:r>
                        <a:rPr lang="ru-RU" dirty="0"/>
                        <a:t>назначено на ЛФК</a:t>
                      </a:r>
                    </a:p>
                  </a:txBody>
                  <a:tcPr/>
                </a:tc>
                <a:tc hMerge="1">
                  <a:txBody>
                    <a:bodyPr/>
                    <a:lstStyle/>
                    <a:p>
                      <a:endParaRPr lang="ru-RU" dirty="0"/>
                    </a:p>
                  </a:txBody>
                  <a:tcPr/>
                </a:tc>
                <a:tc gridSpan="2">
                  <a:txBody>
                    <a:bodyPr/>
                    <a:lstStyle/>
                    <a:p>
                      <a:r>
                        <a:rPr lang="ru-RU" dirty="0"/>
                        <a:t>закончили лечение</a:t>
                      </a:r>
                    </a:p>
                  </a:txBody>
                  <a:tcPr/>
                </a:tc>
                <a:tc hMerge="1">
                  <a:txBody>
                    <a:bodyPr/>
                    <a:lstStyle/>
                    <a:p>
                      <a:endParaRPr lang="ru-RU" dirty="0"/>
                    </a:p>
                  </a:txBody>
                  <a:tcPr/>
                </a:tc>
                <a:tc gridSpan="2">
                  <a:txBody>
                    <a:bodyPr/>
                    <a:lstStyle/>
                    <a:p>
                      <a:r>
                        <a:rPr lang="ru-RU" dirty="0"/>
                        <a:t>% охвата</a:t>
                      </a:r>
                    </a:p>
                  </a:txBody>
                  <a:tcPr/>
                </a:tc>
                <a:tc hMerge="1">
                  <a:txBody>
                    <a:bodyPr/>
                    <a:lstStyle/>
                    <a:p>
                      <a:endParaRPr lang="ru-RU" dirty="0"/>
                    </a:p>
                  </a:txBody>
                  <a:tcPr/>
                </a:tc>
                <a:tc gridSpan="2">
                  <a:txBody>
                    <a:bodyPr/>
                    <a:lstStyle/>
                    <a:p>
                      <a:r>
                        <a:rPr lang="ru-RU" dirty="0"/>
                        <a:t>кол-во </a:t>
                      </a:r>
                    </a:p>
                    <a:p>
                      <a:r>
                        <a:rPr lang="ru-RU" dirty="0" err="1"/>
                        <a:t>отпущ</a:t>
                      </a:r>
                      <a:r>
                        <a:rPr lang="ru-RU" dirty="0"/>
                        <a:t>-х</a:t>
                      </a:r>
                    </a:p>
                    <a:p>
                      <a:r>
                        <a:rPr lang="ru-RU" dirty="0"/>
                        <a:t>процедур</a:t>
                      </a:r>
                    </a:p>
                  </a:txBody>
                  <a:tcPr/>
                </a:tc>
                <a:tc hMerge="1">
                  <a:txBody>
                    <a:bodyPr/>
                    <a:lstStyle/>
                    <a:p>
                      <a:endParaRPr lang="ru-RU" dirty="0"/>
                    </a:p>
                  </a:txBody>
                  <a:tcPr/>
                </a:tc>
                <a:extLst>
                  <a:ext uri="{0D108BD9-81ED-4DB2-BD59-A6C34878D82A}">
                    <a16:rowId xmlns:a16="http://schemas.microsoft.com/office/drawing/2014/main" val="10000"/>
                  </a:ext>
                </a:extLst>
              </a:tr>
              <a:tr h="808219">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extLst>
                  <a:ext uri="{0D108BD9-81ED-4DB2-BD59-A6C34878D82A}">
                    <a16:rowId xmlns:a16="http://schemas.microsoft.com/office/drawing/2014/main" val="10001"/>
                  </a:ext>
                </a:extLst>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820452415"/>
              </p:ext>
            </p:extLst>
          </p:nvPr>
        </p:nvGraphicFramePr>
        <p:xfrm>
          <a:off x="29913" y="2780928"/>
          <a:ext cx="8934575" cy="2103120"/>
        </p:xfrm>
        <a:graphic>
          <a:graphicData uri="http://schemas.openxmlformats.org/drawingml/2006/table">
            <a:tbl>
              <a:tblPr firstRow="1" bandRow="1">
                <a:tableStyleId>{5C22544A-7EE6-4342-B048-85BDC9FD1C3A}</a:tableStyleId>
              </a:tblPr>
              <a:tblGrid>
                <a:gridCol w="687272">
                  <a:extLst>
                    <a:ext uri="{9D8B030D-6E8A-4147-A177-3AD203B41FA5}">
                      <a16:colId xmlns:a16="http://schemas.microsoft.com/office/drawing/2014/main" val="20000"/>
                    </a:ext>
                  </a:extLst>
                </a:gridCol>
                <a:gridCol w="1078929">
                  <a:extLst>
                    <a:ext uri="{9D8B030D-6E8A-4147-A177-3AD203B41FA5}">
                      <a16:colId xmlns:a16="http://schemas.microsoft.com/office/drawing/2014/main" val="20001"/>
                    </a:ext>
                  </a:extLst>
                </a:gridCol>
                <a:gridCol w="639259">
                  <a:extLst>
                    <a:ext uri="{9D8B030D-6E8A-4147-A177-3AD203B41FA5}">
                      <a16:colId xmlns:a16="http://schemas.microsoft.com/office/drawing/2014/main" val="20002"/>
                    </a:ext>
                  </a:extLst>
                </a:gridCol>
                <a:gridCol w="761336">
                  <a:extLst>
                    <a:ext uri="{9D8B030D-6E8A-4147-A177-3AD203B41FA5}">
                      <a16:colId xmlns:a16="http://schemas.microsoft.com/office/drawing/2014/main" val="20003"/>
                    </a:ext>
                  </a:extLst>
                </a:gridCol>
                <a:gridCol w="1094307">
                  <a:extLst>
                    <a:ext uri="{9D8B030D-6E8A-4147-A177-3AD203B41FA5}">
                      <a16:colId xmlns:a16="http://schemas.microsoft.com/office/drawing/2014/main" val="20004"/>
                    </a:ext>
                  </a:extLst>
                </a:gridCol>
                <a:gridCol w="1037499">
                  <a:extLst>
                    <a:ext uri="{9D8B030D-6E8A-4147-A177-3AD203B41FA5}">
                      <a16:colId xmlns:a16="http://schemas.microsoft.com/office/drawing/2014/main" val="20005"/>
                    </a:ext>
                  </a:extLst>
                </a:gridCol>
                <a:gridCol w="883100">
                  <a:extLst>
                    <a:ext uri="{9D8B030D-6E8A-4147-A177-3AD203B41FA5}">
                      <a16:colId xmlns:a16="http://schemas.microsoft.com/office/drawing/2014/main" val="20006"/>
                    </a:ext>
                  </a:extLst>
                </a:gridCol>
                <a:gridCol w="883100">
                  <a:extLst>
                    <a:ext uri="{9D8B030D-6E8A-4147-A177-3AD203B41FA5}">
                      <a16:colId xmlns:a16="http://schemas.microsoft.com/office/drawing/2014/main" val="20007"/>
                    </a:ext>
                  </a:extLst>
                </a:gridCol>
                <a:gridCol w="883100">
                  <a:extLst>
                    <a:ext uri="{9D8B030D-6E8A-4147-A177-3AD203B41FA5}">
                      <a16:colId xmlns:a16="http://schemas.microsoft.com/office/drawing/2014/main" val="20008"/>
                    </a:ext>
                  </a:extLst>
                </a:gridCol>
                <a:gridCol w="986673">
                  <a:extLst>
                    <a:ext uri="{9D8B030D-6E8A-4147-A177-3AD203B41FA5}">
                      <a16:colId xmlns:a16="http://schemas.microsoft.com/office/drawing/2014/main" val="20009"/>
                    </a:ext>
                  </a:extLst>
                </a:gridCol>
              </a:tblGrid>
              <a:tr h="370840">
                <a:tc rowSpan="2" gridSpan="2">
                  <a:txBody>
                    <a:bodyPr/>
                    <a:lstStyle/>
                    <a:p>
                      <a:r>
                        <a:rPr lang="ru-RU" dirty="0"/>
                        <a:t>кол-во процедур на одного б-</a:t>
                      </a:r>
                      <a:r>
                        <a:rPr lang="ru-RU" dirty="0" err="1"/>
                        <a:t>го</a:t>
                      </a:r>
                      <a:endParaRPr lang="ru-RU" dirty="0"/>
                    </a:p>
                  </a:txBody>
                  <a:tcPr/>
                </a:tc>
                <a:tc rowSpan="2" hMerge="1">
                  <a:txBody>
                    <a:bodyPr/>
                    <a:lstStyle/>
                    <a:p>
                      <a:endParaRPr lang="ru-RU" dirty="0"/>
                    </a:p>
                  </a:txBody>
                  <a:tcPr/>
                </a:tc>
                <a:tc rowSpan="2" gridSpan="2">
                  <a:txBody>
                    <a:bodyPr/>
                    <a:lstStyle/>
                    <a:p>
                      <a:r>
                        <a:rPr lang="ru-RU" dirty="0"/>
                        <a:t>кол-во процедур-</a:t>
                      </a:r>
                      <a:r>
                        <a:rPr lang="ru-RU" dirty="0" err="1"/>
                        <a:t>ных</a:t>
                      </a:r>
                      <a:r>
                        <a:rPr lang="ru-RU" dirty="0"/>
                        <a:t> единиц</a:t>
                      </a:r>
                    </a:p>
                  </a:txBody>
                  <a:tcPr/>
                </a:tc>
                <a:tc rowSpan="2" hMerge="1">
                  <a:txBody>
                    <a:bodyPr/>
                    <a:lstStyle/>
                    <a:p>
                      <a:endParaRPr lang="ru-RU"/>
                    </a:p>
                  </a:txBody>
                  <a:tcPr/>
                </a:tc>
                <a:tc gridSpan="6">
                  <a:txBody>
                    <a:bodyPr/>
                    <a:lstStyle/>
                    <a:p>
                      <a:r>
                        <a:rPr lang="ru-RU" dirty="0"/>
                        <a:t>                        эффективность</a:t>
                      </a:r>
                      <a:r>
                        <a:rPr lang="ru-RU" baseline="0" dirty="0"/>
                        <a:t> лечения</a:t>
                      </a:r>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0"/>
                  </a:ext>
                </a:extLst>
              </a:tr>
              <a:tr h="370840">
                <a:tc gridSpan="2" vMerge="1">
                  <a:txBody>
                    <a:bodyPr/>
                    <a:lstStyle/>
                    <a:p>
                      <a:endParaRPr lang="ru-RU" dirty="0"/>
                    </a:p>
                  </a:txBody>
                  <a:tcPr/>
                </a:tc>
                <a:tc hMerge="1" vMerge="1">
                  <a:txBody>
                    <a:bodyPr/>
                    <a:lstStyle/>
                    <a:p>
                      <a:endParaRPr lang="ru-RU" dirty="0"/>
                    </a:p>
                  </a:txBody>
                  <a:tcPr/>
                </a:tc>
                <a:tc gridSpan="2" vMerge="1">
                  <a:txBody>
                    <a:bodyPr/>
                    <a:lstStyle/>
                    <a:p>
                      <a:endParaRPr lang="ru-RU" dirty="0"/>
                    </a:p>
                  </a:txBody>
                  <a:tcPr/>
                </a:tc>
                <a:tc hMerge="1" vMerge="1">
                  <a:txBody>
                    <a:bodyPr/>
                    <a:lstStyle/>
                    <a:p>
                      <a:endParaRPr lang="ru-RU" dirty="0"/>
                    </a:p>
                  </a:txBody>
                  <a:tcPr/>
                </a:tc>
                <a:tc gridSpan="2">
                  <a:txBody>
                    <a:bodyPr/>
                    <a:lstStyle/>
                    <a:p>
                      <a:r>
                        <a:rPr lang="ru-RU" dirty="0"/>
                        <a:t>выздоровление</a:t>
                      </a:r>
                    </a:p>
                  </a:txBody>
                  <a:tcPr/>
                </a:tc>
                <a:tc hMerge="1">
                  <a:txBody>
                    <a:bodyPr/>
                    <a:lstStyle/>
                    <a:p>
                      <a:endParaRPr lang="ru-RU" dirty="0"/>
                    </a:p>
                  </a:txBody>
                  <a:tcPr/>
                </a:tc>
                <a:tc gridSpan="2">
                  <a:txBody>
                    <a:bodyPr/>
                    <a:lstStyle/>
                    <a:p>
                      <a:r>
                        <a:rPr lang="ru-RU" dirty="0"/>
                        <a:t>улучшение</a:t>
                      </a:r>
                    </a:p>
                  </a:txBody>
                  <a:tcPr/>
                </a:tc>
                <a:tc hMerge="1">
                  <a:txBody>
                    <a:bodyPr/>
                    <a:lstStyle/>
                    <a:p>
                      <a:endParaRPr lang="ru-RU" dirty="0"/>
                    </a:p>
                  </a:txBody>
                  <a:tcPr/>
                </a:tc>
                <a:tc gridSpan="2">
                  <a:txBody>
                    <a:bodyPr/>
                    <a:lstStyle/>
                    <a:p>
                      <a:r>
                        <a:rPr lang="ru-RU" dirty="0"/>
                        <a:t>Без</a:t>
                      </a:r>
                      <a:r>
                        <a:rPr lang="ru-RU" baseline="0" dirty="0"/>
                        <a:t> перемен</a:t>
                      </a:r>
                      <a:endParaRPr lang="ru-RU" dirty="0"/>
                    </a:p>
                  </a:txBody>
                  <a:tcPr/>
                </a:tc>
                <a:tc hMerge="1">
                  <a:txBody>
                    <a:bodyPr/>
                    <a:lstStyle/>
                    <a:p>
                      <a:endParaRPr lang="ru-RU" dirty="0"/>
                    </a:p>
                  </a:txBody>
                  <a:tcPr/>
                </a:tc>
                <a:extLst>
                  <a:ext uri="{0D108BD9-81ED-4DB2-BD59-A6C34878D82A}">
                    <a16:rowId xmlns:a16="http://schemas.microsoft.com/office/drawing/2014/main" val="10001"/>
                  </a:ext>
                </a:extLst>
              </a:tr>
              <a:tr h="370840">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extLst>
                  <a:ext uri="{0D108BD9-81ED-4DB2-BD59-A6C34878D82A}">
                    <a16:rowId xmlns:a16="http://schemas.microsoft.com/office/drawing/2014/main" val="10002"/>
                  </a:ext>
                </a:extLst>
              </a:tr>
            </a:tbl>
          </a:graphicData>
        </a:graphic>
      </p:graphicFrame>
      <p:sp>
        <p:nvSpPr>
          <p:cNvPr id="7" name="Прямоугольник 6"/>
          <p:cNvSpPr/>
          <p:nvPr/>
        </p:nvSpPr>
        <p:spPr>
          <a:xfrm>
            <a:off x="-26536" y="4964163"/>
            <a:ext cx="9433048" cy="830997"/>
          </a:xfrm>
          <a:prstGeom prst="rect">
            <a:avLst/>
          </a:prstGeom>
        </p:spPr>
        <p:txBody>
          <a:bodyPr wrap="square">
            <a:spAutoFit/>
          </a:bodyPr>
          <a:lstStyle/>
          <a:p>
            <a:r>
              <a:rPr lang="ru-RU" sz="1600" dirty="0">
                <a:solidFill>
                  <a:prstClr val="black"/>
                </a:solidFill>
                <a:latin typeface="Times New Roman" pitchFamily="18" charset="0"/>
                <a:cs typeface="Times New Roman" pitchFamily="18" charset="0"/>
              </a:rPr>
              <a:t>% охвата высчитывается следующим образом: </a:t>
            </a:r>
            <a:r>
              <a:rPr lang="ru-RU" sz="1600" b="1" dirty="0">
                <a:solidFill>
                  <a:prstClr val="black"/>
                </a:solidFill>
                <a:latin typeface="Times New Roman" pitchFamily="18" charset="0"/>
                <a:cs typeface="Times New Roman" pitchFamily="18" charset="0"/>
              </a:rPr>
              <a:t>кол-во больных, назначенных на ЛФК</a:t>
            </a:r>
          </a:p>
          <a:p>
            <a:r>
              <a:rPr lang="ru-RU" sz="1600" b="1" dirty="0">
                <a:solidFill>
                  <a:prstClr val="black"/>
                </a:solidFill>
                <a:latin typeface="Times New Roman" pitchFamily="18" charset="0"/>
                <a:cs typeface="Times New Roman" pitchFamily="18" charset="0"/>
              </a:rPr>
              <a:t>                                                                                _________________________________  </a:t>
            </a:r>
            <a:r>
              <a:rPr lang="en-US" sz="1600" b="1" dirty="0">
                <a:solidFill>
                  <a:prstClr val="black"/>
                </a:solidFill>
                <a:latin typeface="Times New Roman" pitchFamily="18" charset="0"/>
                <a:cs typeface="Times New Roman" pitchFamily="18" charset="0"/>
              </a:rPr>
              <a:t>  </a:t>
            </a:r>
            <a:r>
              <a:rPr lang="ru-RU" sz="1600" b="1" dirty="0">
                <a:solidFill>
                  <a:prstClr val="black"/>
                </a:solidFill>
                <a:latin typeface="Times New Roman" pitchFamily="18" charset="0"/>
                <a:cs typeface="Times New Roman" pitchFamily="18" charset="0"/>
              </a:rPr>
              <a:t> </a:t>
            </a:r>
            <a:r>
              <a:rPr lang="en-US" sz="1600" b="1" dirty="0">
                <a:solidFill>
                  <a:prstClr val="black"/>
                </a:solidFill>
                <a:latin typeface="Times New Roman" pitchFamily="18" charset="0"/>
                <a:cs typeface="Times New Roman" pitchFamily="18" charset="0"/>
              </a:rPr>
              <a:t>   </a:t>
            </a:r>
            <a:r>
              <a:rPr lang="ru-RU" sz="1600" b="1" dirty="0">
                <a:solidFill>
                  <a:prstClr val="black"/>
                </a:solidFill>
                <a:latin typeface="Times New Roman" pitchFamily="18" charset="0"/>
                <a:cs typeface="Times New Roman" pitchFamily="18" charset="0"/>
              </a:rPr>
              <a:t>Х100%</a:t>
            </a:r>
          </a:p>
          <a:p>
            <a:r>
              <a:rPr lang="ru-RU" sz="1600" b="1" dirty="0">
                <a:solidFill>
                  <a:prstClr val="black"/>
                </a:solidFill>
                <a:latin typeface="Times New Roman" pitchFamily="18" charset="0"/>
                <a:cs typeface="Times New Roman" pitchFamily="18" charset="0"/>
              </a:rPr>
              <a:t>                                                                                           кол-во выписанных больных </a:t>
            </a:r>
          </a:p>
        </p:txBody>
      </p:sp>
      <p:sp>
        <p:nvSpPr>
          <p:cNvPr id="8" name="Прямоугольник 7"/>
          <p:cNvSpPr/>
          <p:nvPr/>
        </p:nvSpPr>
        <p:spPr>
          <a:xfrm>
            <a:off x="-26536" y="5536560"/>
            <a:ext cx="8784976" cy="338554"/>
          </a:xfrm>
          <a:prstGeom prst="rect">
            <a:avLst/>
          </a:prstGeom>
        </p:spPr>
        <p:txBody>
          <a:bodyPr wrap="square">
            <a:spAutoFit/>
          </a:bodyPr>
          <a:lstStyle/>
          <a:p>
            <a:r>
              <a:rPr lang="ru-RU" sz="1600" dirty="0">
                <a:solidFill>
                  <a:prstClr val="black"/>
                </a:solidFill>
                <a:latin typeface="Times New Roman" pitchFamily="18" charset="0"/>
                <a:cs typeface="Times New Roman" pitchFamily="18" charset="0"/>
              </a:rPr>
              <a:t> </a:t>
            </a:r>
            <a:endParaRPr lang="ru-RU" sz="1600" b="1" dirty="0">
              <a:solidFill>
                <a:prstClr val="black"/>
              </a:solidFill>
            </a:endParaRPr>
          </a:p>
        </p:txBody>
      </p:sp>
      <p:sp>
        <p:nvSpPr>
          <p:cNvPr id="9" name="Прямоугольник 8"/>
          <p:cNvSpPr/>
          <p:nvPr/>
        </p:nvSpPr>
        <p:spPr>
          <a:xfrm>
            <a:off x="165695" y="5916766"/>
            <a:ext cx="9309661" cy="1077218"/>
          </a:xfrm>
          <a:prstGeom prst="rect">
            <a:avLst/>
          </a:prstGeom>
        </p:spPr>
        <p:txBody>
          <a:bodyPr wrap="square">
            <a:spAutoFit/>
          </a:bodyPr>
          <a:lstStyle/>
          <a:p>
            <a:r>
              <a:rPr lang="ru-RU" sz="1600" dirty="0">
                <a:latin typeface="Times New Roman" pitchFamily="18" charset="0"/>
                <a:cs typeface="Times New Roman" pitchFamily="18" charset="0"/>
              </a:rPr>
              <a:t>количество процедур на одного больного</a:t>
            </a:r>
            <a:r>
              <a:rPr lang="ru-RU" sz="1600" dirty="0"/>
              <a:t>:       </a:t>
            </a:r>
            <a:r>
              <a:rPr lang="ru-RU" sz="1600" b="1" dirty="0"/>
              <a:t>общее количество процедур  </a:t>
            </a:r>
          </a:p>
          <a:p>
            <a:r>
              <a:rPr lang="ru-RU" sz="1600" b="1" dirty="0"/>
              <a:t>                                                                                       _________________________________       </a:t>
            </a:r>
          </a:p>
          <a:p>
            <a:r>
              <a:rPr lang="ru-RU" sz="1600" b="1" dirty="0"/>
              <a:t>                                                                                     количество больных, назначенных на  ЛФК</a:t>
            </a:r>
          </a:p>
          <a:p>
            <a:r>
              <a:rPr lang="ru-RU" sz="1600" dirty="0"/>
              <a:t>Эффективность лечения </a:t>
            </a:r>
            <a:r>
              <a:rPr lang="ru-RU" sz="1600" b="1" dirty="0"/>
              <a:t>= закончили лечение </a:t>
            </a:r>
          </a:p>
        </p:txBody>
      </p:sp>
    </p:spTree>
    <p:extLst>
      <p:ext uri="{BB962C8B-B14F-4D97-AF65-F5344CB8AC3E}">
        <p14:creationId xmlns:p14="http://schemas.microsoft.com/office/powerpoint/2010/main" val="998221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C00000"/>
                </a:solidFill>
                <a:latin typeface="Times New Roman" pitchFamily="18" charset="0"/>
                <a:cs typeface="Times New Roman" pitchFamily="18" charset="0"/>
              </a:rPr>
              <a:t>Таблица 4 </a:t>
            </a:r>
            <a:br>
              <a:rPr lang="ru-RU" b="1" dirty="0">
                <a:solidFill>
                  <a:srgbClr val="C00000"/>
                </a:solidFill>
                <a:latin typeface="Times New Roman" pitchFamily="18" charset="0"/>
                <a:cs typeface="Times New Roman" pitchFamily="18" charset="0"/>
              </a:rPr>
            </a:br>
            <a:r>
              <a:rPr lang="ru-RU" sz="4000" dirty="0"/>
              <a:t>Средняя нагрузка специалистов ЛФК (стационар)</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392420745"/>
              </p:ext>
            </p:extLst>
          </p:nvPr>
        </p:nvGraphicFramePr>
        <p:xfrm>
          <a:off x="457200" y="1600200"/>
          <a:ext cx="8229600" cy="283972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ru-RU" dirty="0"/>
                        <a:t>средняя</a:t>
                      </a:r>
                    </a:p>
                  </a:txBody>
                  <a:tcPr/>
                </a:tc>
                <a:tc>
                  <a:txBody>
                    <a:bodyPr/>
                    <a:lstStyle/>
                    <a:p>
                      <a:r>
                        <a:rPr lang="ru-RU" dirty="0"/>
                        <a:t>годовая</a:t>
                      </a:r>
                    </a:p>
                  </a:txBody>
                  <a:tcPr/>
                </a:tc>
                <a:tc>
                  <a:txBody>
                    <a:bodyPr/>
                    <a:lstStyle/>
                    <a:p>
                      <a:r>
                        <a:rPr lang="ru-RU" dirty="0"/>
                        <a:t>дневная</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latin typeface="Times New Roman" pitchFamily="18" charset="0"/>
                          <a:cs typeface="Times New Roman" pitchFamily="18" charset="0"/>
                        </a:rPr>
                        <a:t>на 1 ставку врача</a:t>
                      </a:r>
                      <a:r>
                        <a:rPr lang="ru-RU" baseline="0" dirty="0">
                          <a:latin typeface="Times New Roman" pitchFamily="18" charset="0"/>
                          <a:cs typeface="Times New Roman" pitchFamily="18" charset="0"/>
                        </a:rPr>
                        <a:t> ЛФК</a:t>
                      </a:r>
                      <a:endParaRPr lang="ru-RU" dirty="0">
                        <a:latin typeface="Times New Roman" pitchFamily="18" charset="0"/>
                        <a:cs typeface="Times New Roman" pitchFamily="18" charset="0"/>
                      </a:endParaRPr>
                    </a:p>
                    <a:p>
                      <a:endParaRPr lang="ru-RU" dirty="0"/>
                    </a:p>
                  </a:txBody>
                  <a:tcPr/>
                </a:tc>
                <a:tc>
                  <a:txBody>
                    <a:bodyPr/>
                    <a:lstStyle/>
                    <a:p>
                      <a:endParaRPr lang="ru-RU"/>
                    </a:p>
                  </a:txBody>
                  <a:tcPr/>
                </a:tc>
                <a:tc>
                  <a:txBody>
                    <a:bodyPr/>
                    <a:lstStyle/>
                    <a:p>
                      <a:r>
                        <a:rPr lang="en-US" dirty="0"/>
                        <a:t>N </a:t>
                      </a:r>
                      <a:r>
                        <a:rPr lang="ru-RU" dirty="0"/>
                        <a:t>24</a:t>
                      </a:r>
                    </a:p>
                  </a:txBody>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1 ставку инструктора- методиста ЛФК</a:t>
                      </a:r>
                    </a:p>
                    <a:p>
                      <a:endParaRPr lang="ru-RU" dirty="0"/>
                    </a:p>
                  </a:txBody>
                  <a:tcPr/>
                </a:tc>
                <a:tc>
                  <a:txBody>
                    <a:bodyPr/>
                    <a:lstStyle/>
                    <a:p>
                      <a:endParaRPr lang="ru-RU"/>
                    </a:p>
                  </a:txBody>
                  <a:tcPr/>
                </a:tc>
                <a:tc>
                  <a:txBody>
                    <a:bodyPr/>
                    <a:lstStyle/>
                    <a:p>
                      <a:r>
                        <a:rPr lang="en-US" dirty="0"/>
                        <a:t>N </a:t>
                      </a:r>
                      <a:r>
                        <a:rPr lang="ru-RU" dirty="0"/>
                        <a:t>33</a:t>
                      </a:r>
                    </a:p>
                  </a:txBody>
                  <a:tcPr/>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1 ставку инструктора ЛФК</a:t>
                      </a:r>
                    </a:p>
                    <a:p>
                      <a:endParaRPr lang="ru-RU" dirty="0"/>
                    </a:p>
                  </a:txBody>
                  <a:tcPr/>
                </a:tc>
                <a:tc>
                  <a:txBody>
                    <a:bodyPr/>
                    <a:lstStyle/>
                    <a:p>
                      <a:endParaRPr lang="ru-RU"/>
                    </a:p>
                  </a:txBody>
                  <a:tcPr/>
                </a:tc>
                <a:tc>
                  <a:txBody>
                    <a:bodyPr/>
                    <a:lstStyle/>
                    <a:p>
                      <a:r>
                        <a:rPr lang="en-US"/>
                        <a:t>N </a:t>
                      </a:r>
                      <a:r>
                        <a:rPr lang="ru-RU"/>
                        <a:t>39</a:t>
                      </a:r>
                      <a:endParaRPr lang="ru-RU" dirty="0"/>
                    </a:p>
                  </a:txBody>
                  <a:tcPr/>
                </a:tc>
                <a:extLst>
                  <a:ext uri="{0D108BD9-81ED-4DB2-BD59-A6C34878D82A}">
                    <a16:rowId xmlns:a16="http://schemas.microsoft.com/office/drawing/2014/main" val="10003"/>
                  </a:ext>
                </a:extLst>
              </a:tr>
            </a:tbl>
          </a:graphicData>
        </a:graphic>
      </p:graphicFrame>
      <p:sp>
        <p:nvSpPr>
          <p:cNvPr id="5" name="Прямоугольник 4"/>
          <p:cNvSpPr/>
          <p:nvPr/>
        </p:nvSpPr>
        <p:spPr>
          <a:xfrm>
            <a:off x="467544" y="4581128"/>
            <a:ext cx="8352928" cy="2554545"/>
          </a:xfrm>
          <a:prstGeom prst="rect">
            <a:avLst/>
          </a:prstGeom>
        </p:spPr>
        <p:txBody>
          <a:bodyPr wrap="square">
            <a:spAutoFit/>
          </a:bodyPr>
          <a:lstStyle/>
          <a:p>
            <a:pPr marL="342900" lvl="0" indent="-342900">
              <a:buFontTx/>
              <a:buAutoNum type="arabicPeriod"/>
            </a:pPr>
            <a:r>
              <a:rPr lang="ru-RU" sz="1600" dirty="0">
                <a:solidFill>
                  <a:prstClr val="black"/>
                </a:solidFill>
                <a:latin typeface="Times New Roman" pitchFamily="18" charset="0"/>
                <a:cs typeface="Times New Roman" pitchFamily="18" charset="0"/>
              </a:rPr>
              <a:t>Расчет дневной нагрузки на врача ЛФК= </a:t>
            </a:r>
            <a:r>
              <a:rPr lang="ru-RU" sz="1600" b="1" u="sng" dirty="0">
                <a:solidFill>
                  <a:prstClr val="black"/>
                </a:solidFill>
                <a:latin typeface="Times New Roman" pitchFamily="18" charset="0"/>
                <a:cs typeface="Times New Roman" pitchFamily="18" charset="0"/>
              </a:rPr>
              <a:t>годовая нагрузка  </a:t>
            </a:r>
          </a:p>
          <a:p>
            <a:pPr lvl="0"/>
            <a:r>
              <a:rPr lang="ru-RU" sz="1600" b="1" dirty="0">
                <a:solidFill>
                  <a:prstClr val="black"/>
                </a:solidFill>
                <a:latin typeface="Times New Roman" pitchFamily="18" charset="0"/>
                <a:cs typeface="Times New Roman" pitchFamily="18" charset="0"/>
              </a:rPr>
              <a:t>                                                                             количество  рабочих дней</a:t>
            </a:r>
          </a:p>
          <a:p>
            <a:pPr lvl="0"/>
            <a:endParaRPr lang="ru-RU" sz="1600" b="1" dirty="0">
              <a:solidFill>
                <a:prstClr val="black"/>
              </a:solidFill>
              <a:latin typeface="Times New Roman" pitchFamily="18" charset="0"/>
              <a:cs typeface="Times New Roman" pitchFamily="18" charset="0"/>
            </a:endParaRPr>
          </a:p>
          <a:p>
            <a:r>
              <a:rPr lang="ru-RU" sz="1600" dirty="0">
                <a:solidFill>
                  <a:prstClr val="black"/>
                </a:solidFill>
                <a:latin typeface="Times New Roman" pitchFamily="18" charset="0"/>
                <a:cs typeface="Times New Roman" pitchFamily="18" charset="0"/>
              </a:rPr>
              <a:t>2. </a:t>
            </a:r>
            <a:r>
              <a:rPr lang="ru-RU" sz="1600" dirty="0">
                <a:latin typeface="Times New Roman" pitchFamily="18" charset="0"/>
                <a:cs typeface="Times New Roman" pitchFamily="18" charset="0"/>
              </a:rPr>
              <a:t>Годовая средняя нагрузка на одного инструктора = </a:t>
            </a:r>
          </a:p>
          <a:p>
            <a:r>
              <a:rPr lang="ru-RU" sz="1600" b="1" u="sng" dirty="0">
                <a:latin typeface="Times New Roman" pitchFamily="18" charset="0"/>
                <a:cs typeface="Times New Roman" pitchFamily="18" charset="0"/>
              </a:rPr>
              <a:t>количество процедурных единиц</a:t>
            </a:r>
          </a:p>
          <a:p>
            <a:pPr lvl="0"/>
            <a:r>
              <a:rPr lang="ru-RU" sz="1600" b="1" dirty="0">
                <a:solidFill>
                  <a:prstClr val="black"/>
                </a:solidFill>
                <a:latin typeface="Times New Roman" pitchFamily="18" charset="0"/>
                <a:cs typeface="Times New Roman" pitchFamily="18" charset="0"/>
              </a:rPr>
              <a:t>количество ставок</a:t>
            </a:r>
          </a:p>
          <a:p>
            <a:pPr lvl="0"/>
            <a:r>
              <a:rPr lang="ru-RU" sz="1600" dirty="0">
                <a:solidFill>
                  <a:prstClr val="black"/>
                </a:solidFill>
                <a:latin typeface="Times New Roman" pitchFamily="18" charset="0"/>
                <a:cs typeface="Times New Roman" pitchFamily="18" charset="0"/>
              </a:rPr>
              <a:t>3. Дневная средняя нагрузка на одного инструктора=  </a:t>
            </a:r>
          </a:p>
          <a:p>
            <a:pPr lvl="0"/>
            <a:r>
              <a:rPr lang="ru-RU" sz="1600" b="1" u="sng" dirty="0">
                <a:solidFill>
                  <a:prstClr val="black"/>
                </a:solidFill>
                <a:latin typeface="Times New Roman" pitchFamily="18" charset="0"/>
                <a:cs typeface="Times New Roman" pitchFamily="18" charset="0"/>
              </a:rPr>
              <a:t>годовая средняя нагрузка на одного инструктора</a:t>
            </a:r>
          </a:p>
          <a:p>
            <a:pPr lvl="0"/>
            <a:r>
              <a:rPr lang="ru-RU" sz="1600" b="1" dirty="0">
                <a:solidFill>
                  <a:prstClr val="black"/>
                </a:solidFill>
                <a:latin typeface="Times New Roman" pitchFamily="18" charset="0"/>
                <a:cs typeface="Times New Roman" pitchFamily="18" charset="0"/>
              </a:rPr>
              <a:t>среднее количество рабочих дней</a:t>
            </a:r>
          </a:p>
          <a:p>
            <a:pPr lvl="0"/>
            <a:endParaRPr lang="ru-RU" sz="16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970258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7140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33266"/>
            <a:ext cx="9145016" cy="581946"/>
          </a:xfrm>
        </p:spPr>
        <p:txBody>
          <a:bodyPr>
            <a:normAutofit fontScale="90000"/>
          </a:bodyPr>
          <a:lstStyle/>
          <a:p>
            <a:r>
              <a:rPr lang="ru-RU" sz="3200" b="1" dirty="0">
                <a:latin typeface="Times New Roman" pitchFamily="18" charset="0"/>
                <a:cs typeface="Times New Roman" pitchFamily="18" charset="0"/>
              </a:rPr>
              <a:t> </a:t>
            </a:r>
            <a:r>
              <a:rPr lang="ru-RU" sz="3200" b="1" dirty="0">
                <a:solidFill>
                  <a:srgbClr val="C00000"/>
                </a:solidFill>
                <a:latin typeface="Times New Roman" pitchFamily="18" charset="0"/>
                <a:cs typeface="Times New Roman" pitchFamily="18" charset="0"/>
              </a:rPr>
              <a:t>Таблица 5</a:t>
            </a:r>
            <a:br>
              <a:rPr lang="ru-RU" sz="3200" b="1" dirty="0">
                <a:solidFill>
                  <a:srgbClr val="C00000"/>
                </a:solidFill>
                <a:latin typeface="Times New Roman" pitchFamily="18" charset="0"/>
                <a:cs typeface="Times New Roman" pitchFamily="18" charset="0"/>
              </a:rPr>
            </a:br>
            <a:r>
              <a:rPr lang="ru-RU" sz="3200" b="1" dirty="0">
                <a:latin typeface="Times New Roman" pitchFamily="18" charset="0"/>
                <a:cs typeface="Times New Roman" pitchFamily="18" charset="0"/>
              </a:rPr>
              <a:t>Отчет по лечебной физкультуре (поликлиника)</a:t>
            </a:r>
          </a:p>
        </p:txBody>
      </p:sp>
      <p:graphicFrame>
        <p:nvGraphicFramePr>
          <p:cNvPr id="5" name="Объект 4"/>
          <p:cNvGraphicFramePr>
            <a:graphicFrameLocks noGrp="1"/>
          </p:cNvGraphicFramePr>
          <p:nvPr>
            <p:ph idx="1"/>
            <p:extLst>
              <p:ext uri="{D42A27DB-BD31-4B8C-83A1-F6EECF244321}">
                <p14:modId xmlns:p14="http://schemas.microsoft.com/office/powerpoint/2010/main" val="4090218948"/>
              </p:ext>
            </p:extLst>
          </p:nvPr>
        </p:nvGraphicFramePr>
        <p:xfrm>
          <a:off x="-62032" y="764704"/>
          <a:ext cx="9468544" cy="182880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942074">
                  <a:extLst>
                    <a:ext uri="{9D8B030D-6E8A-4147-A177-3AD203B41FA5}">
                      <a16:colId xmlns:a16="http://schemas.microsoft.com/office/drawing/2014/main" val="20001"/>
                    </a:ext>
                  </a:extLst>
                </a:gridCol>
                <a:gridCol w="795073">
                  <a:extLst>
                    <a:ext uri="{9D8B030D-6E8A-4147-A177-3AD203B41FA5}">
                      <a16:colId xmlns:a16="http://schemas.microsoft.com/office/drawing/2014/main" val="20002"/>
                    </a:ext>
                  </a:extLst>
                </a:gridCol>
                <a:gridCol w="795073">
                  <a:extLst>
                    <a:ext uri="{9D8B030D-6E8A-4147-A177-3AD203B41FA5}">
                      <a16:colId xmlns:a16="http://schemas.microsoft.com/office/drawing/2014/main" val="20003"/>
                    </a:ext>
                  </a:extLst>
                </a:gridCol>
                <a:gridCol w="795073">
                  <a:extLst>
                    <a:ext uri="{9D8B030D-6E8A-4147-A177-3AD203B41FA5}">
                      <a16:colId xmlns:a16="http://schemas.microsoft.com/office/drawing/2014/main" val="20004"/>
                    </a:ext>
                  </a:extLst>
                </a:gridCol>
                <a:gridCol w="795073">
                  <a:extLst>
                    <a:ext uri="{9D8B030D-6E8A-4147-A177-3AD203B41FA5}">
                      <a16:colId xmlns:a16="http://schemas.microsoft.com/office/drawing/2014/main" val="20005"/>
                    </a:ext>
                  </a:extLst>
                </a:gridCol>
                <a:gridCol w="795073">
                  <a:extLst>
                    <a:ext uri="{9D8B030D-6E8A-4147-A177-3AD203B41FA5}">
                      <a16:colId xmlns:a16="http://schemas.microsoft.com/office/drawing/2014/main" val="20006"/>
                    </a:ext>
                  </a:extLst>
                </a:gridCol>
                <a:gridCol w="795073">
                  <a:extLst>
                    <a:ext uri="{9D8B030D-6E8A-4147-A177-3AD203B41FA5}">
                      <a16:colId xmlns:a16="http://schemas.microsoft.com/office/drawing/2014/main" val="20007"/>
                    </a:ext>
                  </a:extLst>
                </a:gridCol>
                <a:gridCol w="795073">
                  <a:extLst>
                    <a:ext uri="{9D8B030D-6E8A-4147-A177-3AD203B41FA5}">
                      <a16:colId xmlns:a16="http://schemas.microsoft.com/office/drawing/2014/main" val="20008"/>
                    </a:ext>
                  </a:extLst>
                </a:gridCol>
                <a:gridCol w="795073">
                  <a:extLst>
                    <a:ext uri="{9D8B030D-6E8A-4147-A177-3AD203B41FA5}">
                      <a16:colId xmlns:a16="http://schemas.microsoft.com/office/drawing/2014/main" val="20009"/>
                    </a:ext>
                  </a:extLst>
                </a:gridCol>
                <a:gridCol w="795073">
                  <a:extLst>
                    <a:ext uri="{9D8B030D-6E8A-4147-A177-3AD203B41FA5}">
                      <a16:colId xmlns:a16="http://schemas.microsoft.com/office/drawing/2014/main" val="20010"/>
                    </a:ext>
                  </a:extLst>
                </a:gridCol>
                <a:gridCol w="722741">
                  <a:extLst>
                    <a:ext uri="{9D8B030D-6E8A-4147-A177-3AD203B41FA5}">
                      <a16:colId xmlns:a16="http://schemas.microsoft.com/office/drawing/2014/main" val="20011"/>
                    </a:ext>
                  </a:extLst>
                </a:gridCol>
              </a:tblGrid>
              <a:tr h="808219">
                <a:tc gridSpan="2">
                  <a:txBody>
                    <a:bodyPr/>
                    <a:lstStyle/>
                    <a:p>
                      <a:r>
                        <a:rPr lang="ru-RU" dirty="0" err="1"/>
                        <a:t>посещ-ть</a:t>
                      </a:r>
                      <a:r>
                        <a:rPr lang="ru-RU" dirty="0"/>
                        <a:t> по заболеваемости</a:t>
                      </a:r>
                    </a:p>
                  </a:txBody>
                  <a:tcPr/>
                </a:tc>
                <a:tc hMerge="1">
                  <a:txBody>
                    <a:bodyPr/>
                    <a:lstStyle/>
                    <a:p>
                      <a:endParaRPr lang="ru-RU" dirty="0"/>
                    </a:p>
                  </a:txBody>
                  <a:tcPr/>
                </a:tc>
                <a:tc gridSpan="2">
                  <a:txBody>
                    <a:bodyPr/>
                    <a:lstStyle/>
                    <a:p>
                      <a:r>
                        <a:rPr lang="ru-RU" dirty="0"/>
                        <a:t>кол-во первичных </a:t>
                      </a:r>
                    </a:p>
                    <a:p>
                      <a:r>
                        <a:rPr lang="ru-RU" dirty="0"/>
                        <a:t>б-х</a:t>
                      </a:r>
                    </a:p>
                  </a:txBody>
                  <a:tcPr/>
                </a:tc>
                <a:tc hMerge="1">
                  <a:txBody>
                    <a:bodyPr/>
                    <a:lstStyle/>
                    <a:p>
                      <a:endParaRPr lang="ru-RU" dirty="0"/>
                    </a:p>
                  </a:txBody>
                  <a:tcPr/>
                </a:tc>
                <a:tc gridSpan="2">
                  <a:txBody>
                    <a:bodyPr/>
                    <a:lstStyle/>
                    <a:p>
                      <a:r>
                        <a:rPr lang="ru-RU" dirty="0"/>
                        <a:t>назначено на ЛФК</a:t>
                      </a:r>
                    </a:p>
                  </a:txBody>
                  <a:tcPr/>
                </a:tc>
                <a:tc hMerge="1">
                  <a:txBody>
                    <a:bodyPr/>
                    <a:lstStyle/>
                    <a:p>
                      <a:endParaRPr lang="ru-RU" dirty="0"/>
                    </a:p>
                  </a:txBody>
                  <a:tcPr/>
                </a:tc>
                <a:tc gridSpan="2">
                  <a:txBody>
                    <a:bodyPr/>
                    <a:lstStyle/>
                    <a:p>
                      <a:r>
                        <a:rPr lang="ru-RU" dirty="0"/>
                        <a:t>закончили лечение</a:t>
                      </a:r>
                    </a:p>
                  </a:txBody>
                  <a:tcPr/>
                </a:tc>
                <a:tc hMerge="1">
                  <a:txBody>
                    <a:bodyPr/>
                    <a:lstStyle/>
                    <a:p>
                      <a:endParaRPr lang="ru-RU" dirty="0"/>
                    </a:p>
                  </a:txBody>
                  <a:tcPr/>
                </a:tc>
                <a:tc gridSpan="2">
                  <a:txBody>
                    <a:bodyPr/>
                    <a:lstStyle/>
                    <a:p>
                      <a:r>
                        <a:rPr lang="ru-RU" dirty="0"/>
                        <a:t>% охвата</a:t>
                      </a:r>
                    </a:p>
                  </a:txBody>
                  <a:tcPr/>
                </a:tc>
                <a:tc hMerge="1">
                  <a:txBody>
                    <a:bodyPr/>
                    <a:lstStyle/>
                    <a:p>
                      <a:endParaRPr lang="ru-RU" dirty="0"/>
                    </a:p>
                  </a:txBody>
                  <a:tcPr/>
                </a:tc>
                <a:tc gridSpan="2">
                  <a:txBody>
                    <a:bodyPr/>
                    <a:lstStyle/>
                    <a:p>
                      <a:r>
                        <a:rPr lang="ru-RU" dirty="0"/>
                        <a:t>кол-во </a:t>
                      </a:r>
                    </a:p>
                    <a:p>
                      <a:r>
                        <a:rPr lang="ru-RU" dirty="0" err="1"/>
                        <a:t>отпущ</a:t>
                      </a:r>
                      <a:r>
                        <a:rPr lang="ru-RU" dirty="0"/>
                        <a:t>-х</a:t>
                      </a:r>
                    </a:p>
                    <a:p>
                      <a:r>
                        <a:rPr lang="ru-RU" dirty="0"/>
                        <a:t>процедур</a:t>
                      </a:r>
                    </a:p>
                  </a:txBody>
                  <a:tcPr/>
                </a:tc>
                <a:tc hMerge="1">
                  <a:txBody>
                    <a:bodyPr/>
                    <a:lstStyle/>
                    <a:p>
                      <a:endParaRPr lang="ru-RU" dirty="0"/>
                    </a:p>
                  </a:txBody>
                  <a:tcPr/>
                </a:tc>
                <a:extLst>
                  <a:ext uri="{0D108BD9-81ED-4DB2-BD59-A6C34878D82A}">
                    <a16:rowId xmlns:a16="http://schemas.microsoft.com/office/drawing/2014/main" val="10000"/>
                  </a:ext>
                </a:extLst>
              </a:tr>
              <a:tr h="808219">
                <a:tc>
                  <a:txBody>
                    <a:bodyPr/>
                    <a:lstStyle/>
                    <a:p>
                      <a:r>
                        <a:rPr lang="ru-RU" dirty="0"/>
                        <a:t>дети</a:t>
                      </a:r>
                    </a:p>
                  </a:txBody>
                  <a:tcPr/>
                </a:tc>
                <a:tc>
                  <a:txBody>
                    <a:bodyPr/>
                    <a:lstStyle/>
                    <a:p>
                      <a:r>
                        <a:rPr lang="ru-RU" dirty="0"/>
                        <a:t>взрос-</a:t>
                      </a:r>
                      <a:r>
                        <a:rPr lang="ru-RU" dirty="0" err="1"/>
                        <a:t>лые</a:t>
                      </a:r>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extLst>
                  <a:ext uri="{0D108BD9-81ED-4DB2-BD59-A6C34878D82A}">
                    <a16:rowId xmlns:a16="http://schemas.microsoft.com/office/drawing/2014/main" val="10001"/>
                  </a:ext>
                </a:extLst>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580192871"/>
              </p:ext>
            </p:extLst>
          </p:nvPr>
        </p:nvGraphicFramePr>
        <p:xfrm>
          <a:off x="29913" y="2780928"/>
          <a:ext cx="8934575" cy="2103120"/>
        </p:xfrm>
        <a:graphic>
          <a:graphicData uri="http://schemas.openxmlformats.org/drawingml/2006/table">
            <a:tbl>
              <a:tblPr firstRow="1" bandRow="1">
                <a:tableStyleId>{5C22544A-7EE6-4342-B048-85BDC9FD1C3A}</a:tableStyleId>
              </a:tblPr>
              <a:tblGrid>
                <a:gridCol w="687272">
                  <a:extLst>
                    <a:ext uri="{9D8B030D-6E8A-4147-A177-3AD203B41FA5}">
                      <a16:colId xmlns:a16="http://schemas.microsoft.com/office/drawing/2014/main" val="20000"/>
                    </a:ext>
                  </a:extLst>
                </a:gridCol>
                <a:gridCol w="1078929">
                  <a:extLst>
                    <a:ext uri="{9D8B030D-6E8A-4147-A177-3AD203B41FA5}">
                      <a16:colId xmlns:a16="http://schemas.microsoft.com/office/drawing/2014/main" val="20001"/>
                    </a:ext>
                  </a:extLst>
                </a:gridCol>
                <a:gridCol w="639259">
                  <a:extLst>
                    <a:ext uri="{9D8B030D-6E8A-4147-A177-3AD203B41FA5}">
                      <a16:colId xmlns:a16="http://schemas.microsoft.com/office/drawing/2014/main" val="20002"/>
                    </a:ext>
                  </a:extLst>
                </a:gridCol>
                <a:gridCol w="761336">
                  <a:extLst>
                    <a:ext uri="{9D8B030D-6E8A-4147-A177-3AD203B41FA5}">
                      <a16:colId xmlns:a16="http://schemas.microsoft.com/office/drawing/2014/main" val="20003"/>
                    </a:ext>
                  </a:extLst>
                </a:gridCol>
                <a:gridCol w="1094307">
                  <a:extLst>
                    <a:ext uri="{9D8B030D-6E8A-4147-A177-3AD203B41FA5}">
                      <a16:colId xmlns:a16="http://schemas.microsoft.com/office/drawing/2014/main" val="20004"/>
                    </a:ext>
                  </a:extLst>
                </a:gridCol>
                <a:gridCol w="1037499">
                  <a:extLst>
                    <a:ext uri="{9D8B030D-6E8A-4147-A177-3AD203B41FA5}">
                      <a16:colId xmlns:a16="http://schemas.microsoft.com/office/drawing/2014/main" val="20005"/>
                    </a:ext>
                  </a:extLst>
                </a:gridCol>
                <a:gridCol w="883100">
                  <a:extLst>
                    <a:ext uri="{9D8B030D-6E8A-4147-A177-3AD203B41FA5}">
                      <a16:colId xmlns:a16="http://schemas.microsoft.com/office/drawing/2014/main" val="20006"/>
                    </a:ext>
                  </a:extLst>
                </a:gridCol>
                <a:gridCol w="883100">
                  <a:extLst>
                    <a:ext uri="{9D8B030D-6E8A-4147-A177-3AD203B41FA5}">
                      <a16:colId xmlns:a16="http://schemas.microsoft.com/office/drawing/2014/main" val="20007"/>
                    </a:ext>
                  </a:extLst>
                </a:gridCol>
                <a:gridCol w="883100">
                  <a:extLst>
                    <a:ext uri="{9D8B030D-6E8A-4147-A177-3AD203B41FA5}">
                      <a16:colId xmlns:a16="http://schemas.microsoft.com/office/drawing/2014/main" val="20008"/>
                    </a:ext>
                  </a:extLst>
                </a:gridCol>
                <a:gridCol w="986673">
                  <a:extLst>
                    <a:ext uri="{9D8B030D-6E8A-4147-A177-3AD203B41FA5}">
                      <a16:colId xmlns:a16="http://schemas.microsoft.com/office/drawing/2014/main" val="20009"/>
                    </a:ext>
                  </a:extLst>
                </a:gridCol>
              </a:tblGrid>
              <a:tr h="370840">
                <a:tc rowSpan="2" gridSpan="2">
                  <a:txBody>
                    <a:bodyPr/>
                    <a:lstStyle/>
                    <a:p>
                      <a:r>
                        <a:rPr lang="ru-RU" dirty="0"/>
                        <a:t>кол-во процедур на одного б-</a:t>
                      </a:r>
                      <a:r>
                        <a:rPr lang="ru-RU" dirty="0" err="1"/>
                        <a:t>го</a:t>
                      </a:r>
                      <a:endParaRPr lang="ru-RU" dirty="0"/>
                    </a:p>
                  </a:txBody>
                  <a:tcPr/>
                </a:tc>
                <a:tc rowSpan="2" hMerge="1">
                  <a:txBody>
                    <a:bodyPr/>
                    <a:lstStyle/>
                    <a:p>
                      <a:endParaRPr lang="ru-RU" dirty="0"/>
                    </a:p>
                  </a:txBody>
                  <a:tcPr/>
                </a:tc>
                <a:tc rowSpan="2" gridSpan="2">
                  <a:txBody>
                    <a:bodyPr/>
                    <a:lstStyle/>
                    <a:p>
                      <a:r>
                        <a:rPr lang="ru-RU" dirty="0"/>
                        <a:t>кол-во процедур-</a:t>
                      </a:r>
                      <a:r>
                        <a:rPr lang="ru-RU" dirty="0" err="1"/>
                        <a:t>ных</a:t>
                      </a:r>
                      <a:r>
                        <a:rPr lang="ru-RU" dirty="0"/>
                        <a:t> единиц</a:t>
                      </a:r>
                    </a:p>
                  </a:txBody>
                  <a:tcPr/>
                </a:tc>
                <a:tc rowSpan="2" hMerge="1">
                  <a:txBody>
                    <a:bodyPr/>
                    <a:lstStyle/>
                    <a:p>
                      <a:endParaRPr lang="ru-RU"/>
                    </a:p>
                  </a:txBody>
                  <a:tcPr/>
                </a:tc>
                <a:tc gridSpan="6">
                  <a:txBody>
                    <a:bodyPr/>
                    <a:lstStyle/>
                    <a:p>
                      <a:r>
                        <a:rPr lang="ru-RU" dirty="0"/>
                        <a:t>                        эффективность</a:t>
                      </a:r>
                      <a:r>
                        <a:rPr lang="ru-RU" baseline="0" dirty="0"/>
                        <a:t> лечения</a:t>
                      </a:r>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0"/>
                  </a:ext>
                </a:extLst>
              </a:tr>
              <a:tr h="370840">
                <a:tc gridSpan="2" vMerge="1">
                  <a:txBody>
                    <a:bodyPr/>
                    <a:lstStyle/>
                    <a:p>
                      <a:endParaRPr lang="ru-RU" dirty="0"/>
                    </a:p>
                  </a:txBody>
                  <a:tcPr/>
                </a:tc>
                <a:tc hMerge="1" vMerge="1">
                  <a:txBody>
                    <a:bodyPr/>
                    <a:lstStyle/>
                    <a:p>
                      <a:endParaRPr lang="ru-RU" dirty="0"/>
                    </a:p>
                  </a:txBody>
                  <a:tcPr/>
                </a:tc>
                <a:tc gridSpan="2" vMerge="1">
                  <a:txBody>
                    <a:bodyPr/>
                    <a:lstStyle/>
                    <a:p>
                      <a:endParaRPr lang="ru-RU" dirty="0"/>
                    </a:p>
                  </a:txBody>
                  <a:tcPr/>
                </a:tc>
                <a:tc hMerge="1" vMerge="1">
                  <a:txBody>
                    <a:bodyPr/>
                    <a:lstStyle/>
                    <a:p>
                      <a:endParaRPr lang="ru-RU" dirty="0"/>
                    </a:p>
                  </a:txBody>
                  <a:tcPr/>
                </a:tc>
                <a:tc gridSpan="2">
                  <a:txBody>
                    <a:bodyPr/>
                    <a:lstStyle/>
                    <a:p>
                      <a:r>
                        <a:rPr lang="ru-RU" dirty="0"/>
                        <a:t>выздоровление</a:t>
                      </a:r>
                    </a:p>
                  </a:txBody>
                  <a:tcPr/>
                </a:tc>
                <a:tc hMerge="1">
                  <a:txBody>
                    <a:bodyPr/>
                    <a:lstStyle/>
                    <a:p>
                      <a:endParaRPr lang="ru-RU" dirty="0"/>
                    </a:p>
                  </a:txBody>
                  <a:tcPr/>
                </a:tc>
                <a:tc gridSpan="2">
                  <a:txBody>
                    <a:bodyPr/>
                    <a:lstStyle/>
                    <a:p>
                      <a:r>
                        <a:rPr lang="ru-RU" dirty="0"/>
                        <a:t>улучшение</a:t>
                      </a:r>
                    </a:p>
                  </a:txBody>
                  <a:tcPr/>
                </a:tc>
                <a:tc hMerge="1">
                  <a:txBody>
                    <a:bodyPr/>
                    <a:lstStyle/>
                    <a:p>
                      <a:endParaRPr lang="ru-RU" dirty="0"/>
                    </a:p>
                  </a:txBody>
                  <a:tcPr/>
                </a:tc>
                <a:tc gridSpan="2">
                  <a:txBody>
                    <a:bodyPr/>
                    <a:lstStyle/>
                    <a:p>
                      <a:r>
                        <a:rPr lang="ru-RU" dirty="0"/>
                        <a:t>Без</a:t>
                      </a:r>
                      <a:r>
                        <a:rPr lang="ru-RU" baseline="0" dirty="0"/>
                        <a:t> перемен</a:t>
                      </a:r>
                      <a:endParaRPr lang="ru-RU" dirty="0"/>
                    </a:p>
                  </a:txBody>
                  <a:tcPr/>
                </a:tc>
                <a:tc hMerge="1">
                  <a:txBody>
                    <a:bodyPr/>
                    <a:lstStyle/>
                    <a:p>
                      <a:endParaRPr lang="ru-RU" dirty="0"/>
                    </a:p>
                  </a:txBody>
                  <a:tcPr/>
                </a:tc>
                <a:extLst>
                  <a:ext uri="{0D108BD9-81ED-4DB2-BD59-A6C34878D82A}">
                    <a16:rowId xmlns:a16="http://schemas.microsoft.com/office/drawing/2014/main" val="10001"/>
                  </a:ext>
                </a:extLst>
              </a:tr>
              <a:tr h="370840">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tc>
                  <a:txBody>
                    <a:bodyPr/>
                    <a:lstStyle/>
                    <a:p>
                      <a:r>
                        <a:rPr lang="ru-RU" dirty="0"/>
                        <a:t>дети</a:t>
                      </a:r>
                    </a:p>
                    <a:p>
                      <a:endParaRPr lang="ru-RU" dirty="0"/>
                    </a:p>
                  </a:txBody>
                  <a:tcPr/>
                </a:tc>
                <a:tc>
                  <a:txBody>
                    <a:bodyPr/>
                    <a:lstStyle/>
                    <a:p>
                      <a:r>
                        <a:rPr lang="ru-RU" dirty="0"/>
                        <a:t>взрос-</a:t>
                      </a:r>
                    </a:p>
                    <a:p>
                      <a:r>
                        <a:rPr lang="ru-RU" dirty="0" err="1"/>
                        <a:t>лые</a:t>
                      </a:r>
                      <a:endParaRPr lang="ru-RU" dirty="0"/>
                    </a:p>
                    <a:p>
                      <a:endParaRPr lang="ru-RU" dirty="0"/>
                    </a:p>
                  </a:txBody>
                  <a:tcPr/>
                </a:tc>
                <a:extLst>
                  <a:ext uri="{0D108BD9-81ED-4DB2-BD59-A6C34878D82A}">
                    <a16:rowId xmlns:a16="http://schemas.microsoft.com/office/drawing/2014/main" val="10002"/>
                  </a:ext>
                </a:extLst>
              </a:tr>
            </a:tbl>
          </a:graphicData>
        </a:graphic>
      </p:graphicFrame>
      <p:sp>
        <p:nvSpPr>
          <p:cNvPr id="7" name="Прямоугольник 6"/>
          <p:cNvSpPr/>
          <p:nvPr/>
        </p:nvSpPr>
        <p:spPr>
          <a:xfrm>
            <a:off x="-26536" y="4964163"/>
            <a:ext cx="9433048" cy="830997"/>
          </a:xfrm>
          <a:prstGeom prst="rect">
            <a:avLst/>
          </a:prstGeom>
        </p:spPr>
        <p:txBody>
          <a:bodyPr wrap="square">
            <a:spAutoFit/>
          </a:bodyPr>
          <a:lstStyle/>
          <a:p>
            <a:r>
              <a:rPr lang="ru-RU" sz="1600" dirty="0">
                <a:latin typeface="Times New Roman" pitchFamily="18" charset="0"/>
                <a:cs typeface="Times New Roman" pitchFamily="18" charset="0"/>
              </a:rPr>
              <a:t>% охвата высчитывается следующим образом: </a:t>
            </a:r>
            <a:r>
              <a:rPr lang="ru-RU" sz="1600" b="1" dirty="0">
                <a:latin typeface="Times New Roman" pitchFamily="18" charset="0"/>
                <a:cs typeface="Times New Roman" pitchFamily="18" charset="0"/>
              </a:rPr>
              <a:t>кол-во больных, назначенных на ЛФК</a:t>
            </a:r>
          </a:p>
          <a:p>
            <a:r>
              <a:rPr lang="ru-RU" sz="1600" b="1" dirty="0">
                <a:latin typeface="Times New Roman" pitchFamily="18" charset="0"/>
                <a:cs typeface="Times New Roman" pitchFamily="18" charset="0"/>
              </a:rPr>
              <a:t>                                                                              _________________________________________   Х100%</a:t>
            </a:r>
          </a:p>
          <a:p>
            <a:r>
              <a:rPr lang="ru-RU" sz="1600" b="1" dirty="0">
                <a:latin typeface="Times New Roman" pitchFamily="18" charset="0"/>
                <a:cs typeface="Times New Roman" pitchFamily="18" charset="0"/>
              </a:rPr>
              <a:t>                                                                       кол-во первичных больных (без профилактических) </a:t>
            </a:r>
          </a:p>
        </p:txBody>
      </p:sp>
      <p:sp>
        <p:nvSpPr>
          <p:cNvPr id="8" name="Прямоугольник 7"/>
          <p:cNvSpPr/>
          <p:nvPr/>
        </p:nvSpPr>
        <p:spPr>
          <a:xfrm>
            <a:off x="279752" y="5755014"/>
            <a:ext cx="8784976" cy="1077218"/>
          </a:xfrm>
          <a:prstGeom prst="rect">
            <a:avLst/>
          </a:prstGeom>
        </p:spPr>
        <p:txBody>
          <a:bodyPr wrap="square">
            <a:spAutoFit/>
          </a:bodyPr>
          <a:lstStyle/>
          <a:p>
            <a:r>
              <a:rPr lang="ru-RU" sz="1600" dirty="0">
                <a:latin typeface="Times New Roman" pitchFamily="18" charset="0"/>
                <a:cs typeface="Times New Roman" pitchFamily="18" charset="0"/>
              </a:rPr>
              <a:t>количество процедур на одного больного</a:t>
            </a:r>
            <a:r>
              <a:rPr lang="ru-RU" sz="1600" dirty="0"/>
              <a:t>:       </a:t>
            </a:r>
            <a:r>
              <a:rPr lang="ru-RU" sz="1600" b="1" dirty="0"/>
              <a:t>общее количество процедур  </a:t>
            </a:r>
          </a:p>
          <a:p>
            <a:r>
              <a:rPr lang="ru-RU" sz="1600" b="1" dirty="0"/>
              <a:t>                                                                                       _________________________________       </a:t>
            </a:r>
          </a:p>
          <a:p>
            <a:r>
              <a:rPr lang="ru-RU" sz="1600" b="1" dirty="0"/>
              <a:t>                                                                                     количество больных, назначенных на  ЛФК</a:t>
            </a:r>
          </a:p>
          <a:p>
            <a:r>
              <a:rPr lang="ru-RU" sz="1600" dirty="0"/>
              <a:t>Эффективность лечения </a:t>
            </a:r>
            <a:r>
              <a:rPr lang="ru-RU" sz="1600" b="1" dirty="0"/>
              <a:t>= закончили лечение </a:t>
            </a:r>
          </a:p>
        </p:txBody>
      </p:sp>
      <p:sp>
        <p:nvSpPr>
          <p:cNvPr id="9" name="Прямоугольник 8"/>
          <p:cNvSpPr/>
          <p:nvPr/>
        </p:nvSpPr>
        <p:spPr>
          <a:xfrm>
            <a:off x="107504" y="6293623"/>
            <a:ext cx="8747956" cy="338554"/>
          </a:xfrm>
          <a:prstGeom prst="rect">
            <a:avLst/>
          </a:prstGeom>
        </p:spPr>
        <p:txBody>
          <a:bodyPr wrap="square">
            <a:spAutoFit/>
          </a:bodyPr>
          <a:lstStyle/>
          <a:p>
            <a:r>
              <a:rPr lang="ru-RU" sz="1600" dirty="0">
                <a:latin typeface="Times New Roman" pitchFamily="18" charset="0"/>
                <a:cs typeface="Times New Roman" pitchFamily="18" charset="0"/>
              </a:rPr>
              <a:t> </a:t>
            </a:r>
          </a:p>
        </p:txBody>
      </p:sp>
    </p:spTree>
    <p:extLst>
      <p:ext uri="{BB962C8B-B14F-4D97-AF65-F5344CB8AC3E}">
        <p14:creationId xmlns:p14="http://schemas.microsoft.com/office/powerpoint/2010/main" val="207925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271"/>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7504" y="0"/>
            <a:ext cx="9036496" cy="836712"/>
          </a:xfrm>
        </p:spPr>
        <p:txBody>
          <a:bodyPr>
            <a:normAutofit/>
          </a:bodyPr>
          <a:lstStyle/>
          <a:p>
            <a:r>
              <a:rPr lang="ru-RU" sz="2400" b="1" dirty="0">
                <a:solidFill>
                  <a:srgbClr val="C00000"/>
                </a:solidFill>
                <a:latin typeface="Times New Roman" pitchFamily="18" charset="0"/>
                <a:cs typeface="Times New Roman" pitchFamily="18" charset="0"/>
              </a:rPr>
              <a:t>Таблица 6</a:t>
            </a:r>
            <a:br>
              <a:rPr lang="ru-RU" sz="2800" b="1" dirty="0">
                <a:solidFill>
                  <a:srgbClr val="C00000"/>
                </a:solidFill>
                <a:latin typeface="Times New Roman" pitchFamily="18" charset="0"/>
                <a:cs typeface="Times New Roman" pitchFamily="18" charset="0"/>
              </a:rPr>
            </a:br>
            <a:r>
              <a:rPr lang="ru-RU" sz="2400" b="1" dirty="0">
                <a:latin typeface="Times New Roman" pitchFamily="18" charset="0"/>
                <a:cs typeface="Times New Roman" pitchFamily="18" charset="0"/>
              </a:rPr>
              <a:t>Средняя нагрузка на специалистов ЛФК </a:t>
            </a:r>
            <a:r>
              <a:rPr lang="ru-RU" sz="1100" b="1" dirty="0">
                <a:latin typeface="Times New Roman" pitchFamily="18" charset="0"/>
                <a:cs typeface="Times New Roman" pitchFamily="18" charset="0"/>
              </a:rPr>
              <a:t>(поликлиника)</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943423900"/>
              </p:ext>
            </p:extLst>
          </p:nvPr>
        </p:nvGraphicFramePr>
        <p:xfrm>
          <a:off x="-13387" y="836712"/>
          <a:ext cx="9144000" cy="32105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370840">
                <a:tc>
                  <a:txBody>
                    <a:bodyPr/>
                    <a:lstStyle/>
                    <a:p>
                      <a:r>
                        <a:rPr lang="ru-RU" dirty="0"/>
                        <a:t>средняя нагрузка</a:t>
                      </a:r>
                    </a:p>
                  </a:txBody>
                  <a:tcPr/>
                </a:tc>
                <a:tc>
                  <a:txBody>
                    <a:bodyPr/>
                    <a:lstStyle/>
                    <a:p>
                      <a:r>
                        <a:rPr lang="ru-RU" dirty="0"/>
                        <a:t>годовая</a:t>
                      </a:r>
                    </a:p>
                  </a:txBody>
                  <a:tcPr/>
                </a:tc>
                <a:tc>
                  <a:txBody>
                    <a:bodyPr/>
                    <a:lstStyle/>
                    <a:p>
                      <a:r>
                        <a:rPr lang="ru-RU" dirty="0"/>
                        <a:t>дневная</a:t>
                      </a:r>
                    </a:p>
                  </a:txBody>
                  <a:tcPr/>
                </a:tc>
                <a:extLst>
                  <a:ext uri="{0D108BD9-81ED-4DB2-BD59-A6C34878D82A}">
                    <a16:rowId xmlns:a16="http://schemas.microsoft.com/office/drawing/2014/main" val="10000"/>
                  </a:ext>
                </a:extLst>
              </a:tr>
              <a:tr h="370840">
                <a:tc>
                  <a:txBody>
                    <a:bodyPr/>
                    <a:lstStyle/>
                    <a:p>
                      <a:r>
                        <a:rPr lang="ru-RU" dirty="0">
                          <a:latin typeface="Times New Roman" pitchFamily="18" charset="0"/>
                          <a:cs typeface="Times New Roman" pitchFamily="18" charset="0"/>
                        </a:rPr>
                        <a:t>на 1 ставку врача</a:t>
                      </a:r>
                      <a:r>
                        <a:rPr lang="ru-RU" baseline="0" dirty="0">
                          <a:latin typeface="Times New Roman" pitchFamily="18" charset="0"/>
                          <a:cs typeface="Times New Roman" pitchFamily="18" charset="0"/>
                        </a:rPr>
                        <a:t> ЛФК</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r>
                        <a:rPr lang="ru-RU" dirty="0">
                          <a:latin typeface="Times New Roman" pitchFamily="18" charset="0"/>
                          <a:cs typeface="Times New Roman" pitchFamily="18" charset="0"/>
                        </a:rPr>
                        <a:t> </a:t>
                      </a:r>
                      <a:r>
                        <a:rPr lang="en-US" dirty="0">
                          <a:latin typeface="Times New Roman" pitchFamily="18" charset="0"/>
                          <a:cs typeface="Times New Roman" pitchFamily="18" charset="0"/>
                        </a:rPr>
                        <a:t>N - </a:t>
                      </a:r>
                      <a:r>
                        <a:rPr lang="ru-RU" dirty="0">
                          <a:latin typeface="Times New Roman" pitchFamily="18" charset="0"/>
                          <a:cs typeface="Times New Roman" pitchFamily="18" charset="0"/>
                        </a:rPr>
                        <a:t>24</a:t>
                      </a:r>
                    </a:p>
                  </a:txBody>
                  <a:tcPr/>
                </a:tc>
                <a:extLst>
                  <a:ext uri="{0D108BD9-81ED-4DB2-BD59-A6C34878D82A}">
                    <a16:rowId xmlns:a16="http://schemas.microsoft.com/office/drawing/2014/main" val="10001"/>
                  </a:ext>
                </a:extLst>
              </a:tr>
              <a:tr h="370840">
                <a:tc>
                  <a:txBody>
                    <a:bodyPr/>
                    <a:lstStyle/>
                    <a:p>
                      <a:r>
                        <a:rPr lang="ru-RU" dirty="0">
                          <a:latin typeface="Times New Roman" pitchFamily="18" charset="0"/>
                          <a:cs typeface="Times New Roman" pitchFamily="18" charset="0"/>
                        </a:rPr>
                        <a:t>на 1 ставку инструктора- методиста ЛФК</a:t>
                      </a:r>
                    </a:p>
                  </a:txBody>
                  <a:tcPr/>
                </a:tc>
                <a:tc>
                  <a:txBody>
                    <a:bodyPr/>
                    <a:lstStyle/>
                    <a:p>
                      <a:endParaRPr lang="ru-RU" dirty="0">
                        <a:latin typeface="Times New Roman" pitchFamily="18" charset="0"/>
                        <a:cs typeface="Times New Roman" pitchFamily="18" charset="0"/>
                      </a:endParaRPr>
                    </a:p>
                  </a:txBody>
                  <a:tcPr/>
                </a:tc>
                <a:tc>
                  <a:txBody>
                    <a:bodyPr/>
                    <a:lstStyle/>
                    <a:p>
                      <a:r>
                        <a:rPr lang="en-US" dirty="0">
                          <a:latin typeface="Times New Roman" pitchFamily="18" charset="0"/>
                          <a:cs typeface="Times New Roman" pitchFamily="18" charset="0"/>
                        </a:rPr>
                        <a:t>N - </a:t>
                      </a:r>
                      <a:r>
                        <a:rPr lang="ru-RU" dirty="0">
                          <a:latin typeface="Times New Roman" pitchFamily="18" charset="0"/>
                          <a:cs typeface="Times New Roman" pitchFamily="18" charset="0"/>
                        </a:rPr>
                        <a:t>33</a:t>
                      </a:r>
                    </a:p>
                  </a:txBody>
                  <a:tcPr/>
                </a:tc>
                <a:extLst>
                  <a:ext uri="{0D108BD9-81ED-4DB2-BD59-A6C34878D82A}">
                    <a16:rowId xmlns:a16="http://schemas.microsoft.com/office/drawing/2014/main" val="10002"/>
                  </a:ext>
                </a:extLst>
              </a:tr>
              <a:tr h="370840">
                <a:tc>
                  <a:txBody>
                    <a:bodyPr/>
                    <a:lstStyle/>
                    <a:p>
                      <a:r>
                        <a:rPr lang="ru-RU" dirty="0">
                          <a:latin typeface="Times New Roman" pitchFamily="18" charset="0"/>
                          <a:cs typeface="Times New Roman" pitchFamily="18" charset="0"/>
                        </a:rPr>
                        <a:t>на 1 ставку инструктора ЛФК</a:t>
                      </a:r>
                    </a:p>
                  </a:txBody>
                  <a:tcPr/>
                </a:tc>
                <a:tc>
                  <a:txBody>
                    <a:bodyPr/>
                    <a:lstStyle/>
                    <a:p>
                      <a:endParaRPr lang="ru-RU" dirty="0">
                        <a:latin typeface="Times New Roman" pitchFamily="18" charset="0"/>
                        <a:cs typeface="Times New Roman" pitchFamily="18" charset="0"/>
                      </a:endParaRPr>
                    </a:p>
                  </a:txBody>
                  <a:tcPr/>
                </a:tc>
                <a:tc>
                  <a:txBody>
                    <a:bodyPr/>
                    <a:lstStyle/>
                    <a:p>
                      <a:r>
                        <a:rPr lang="en-US" dirty="0">
                          <a:latin typeface="Times New Roman" pitchFamily="18" charset="0"/>
                          <a:cs typeface="Times New Roman" pitchFamily="18" charset="0"/>
                        </a:rPr>
                        <a:t>N - </a:t>
                      </a:r>
                      <a:r>
                        <a:rPr lang="ru-RU" dirty="0">
                          <a:latin typeface="Times New Roman" pitchFamily="18" charset="0"/>
                          <a:cs typeface="Times New Roman" pitchFamily="18" charset="0"/>
                        </a:rPr>
                        <a:t>39</a:t>
                      </a:r>
                    </a:p>
                  </a:txBody>
                  <a:tcPr/>
                </a:tc>
                <a:extLst>
                  <a:ext uri="{0D108BD9-81ED-4DB2-BD59-A6C34878D82A}">
                    <a16:rowId xmlns:a16="http://schemas.microsoft.com/office/drawing/2014/main" val="10003"/>
                  </a:ext>
                </a:extLst>
              </a:tr>
              <a:tr h="370840">
                <a:tc gridSpan="3">
                  <a:txBody>
                    <a:bodyPr/>
                    <a:lstStyle/>
                    <a:p>
                      <a:r>
                        <a:rPr lang="ru-RU" dirty="0">
                          <a:latin typeface="Times New Roman" pitchFamily="18" charset="0"/>
                          <a:cs typeface="Times New Roman" pitchFamily="18" charset="0"/>
                        </a:rPr>
                        <a:t>Количество рабочих</a:t>
                      </a:r>
                      <a:r>
                        <a:rPr lang="ru-RU" baseline="0" dirty="0">
                          <a:latin typeface="Times New Roman" pitchFamily="18" charset="0"/>
                          <a:cs typeface="Times New Roman" pitchFamily="18" charset="0"/>
                        </a:rPr>
                        <a:t> дней:</a:t>
                      </a:r>
                    </a:p>
                    <a:p>
                      <a:r>
                        <a:rPr lang="ru-RU" baseline="0" dirty="0">
                          <a:latin typeface="Times New Roman" pitchFamily="18" charset="0"/>
                          <a:cs typeface="Times New Roman" pitchFamily="18" charset="0"/>
                        </a:rPr>
                        <a:t>врача- </a:t>
                      </a:r>
                    </a:p>
                    <a:p>
                      <a:r>
                        <a:rPr lang="ru-RU" baseline="0" dirty="0">
                          <a:latin typeface="Times New Roman" pitchFamily="18" charset="0"/>
                          <a:cs typeface="Times New Roman" pitchFamily="18" charset="0"/>
                        </a:rPr>
                        <a:t>инструктора- методиста – </a:t>
                      </a:r>
                    </a:p>
                    <a:p>
                      <a:r>
                        <a:rPr lang="ru-RU" baseline="0" dirty="0">
                          <a:latin typeface="Times New Roman" pitchFamily="18" charset="0"/>
                          <a:cs typeface="Times New Roman" pitchFamily="18" charset="0"/>
                        </a:rPr>
                        <a:t>инструктора ЛФК- </a:t>
                      </a:r>
                      <a:endParaRPr lang="ru-RU" dirty="0">
                        <a:latin typeface="Times New Roman" pitchFamily="18" charset="0"/>
                        <a:cs typeface="Times New Roman" pitchFamily="18" charset="0"/>
                      </a:endParaRPr>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6768" y="3717032"/>
            <a:ext cx="9144000" cy="369332"/>
          </a:xfrm>
          <a:prstGeom prst="rect">
            <a:avLst/>
          </a:prstGeom>
        </p:spPr>
        <p:txBody>
          <a:bodyPr wrap="square">
            <a:spAutoFit/>
          </a:bodyPr>
          <a:lstStyle/>
          <a:p>
            <a:r>
              <a:rPr lang="ru-RU" dirty="0"/>
              <a:t>    </a:t>
            </a:r>
            <a:endParaRPr lang="ru-RU" b="1" dirty="0"/>
          </a:p>
        </p:txBody>
      </p:sp>
      <p:sp>
        <p:nvSpPr>
          <p:cNvPr id="6" name="Прямоугольник 5"/>
          <p:cNvSpPr/>
          <p:nvPr/>
        </p:nvSpPr>
        <p:spPr>
          <a:xfrm>
            <a:off x="16768" y="4086364"/>
            <a:ext cx="8875712" cy="3139321"/>
          </a:xfrm>
          <a:prstGeom prst="rect">
            <a:avLst/>
          </a:prstGeom>
        </p:spPr>
        <p:txBody>
          <a:bodyPr wrap="square">
            <a:spAutoFit/>
          </a:bodyPr>
          <a:lstStyle/>
          <a:p>
            <a:r>
              <a:rPr lang="ru-RU" dirty="0">
                <a:latin typeface="Times New Roman" pitchFamily="18" charset="0"/>
                <a:cs typeface="Times New Roman" pitchFamily="18" charset="0"/>
              </a:rPr>
              <a:t>1. Дневная средняя нагрузка на врача =</a:t>
            </a:r>
          </a:p>
          <a:p>
            <a:r>
              <a:rPr lang="ru-RU" b="1" u="sng" dirty="0">
                <a:latin typeface="Times New Roman" pitchFamily="18" charset="0"/>
                <a:cs typeface="Times New Roman" pitchFamily="18" charset="0"/>
              </a:rPr>
              <a:t>количество принятых больных за год</a:t>
            </a:r>
            <a:r>
              <a:rPr lang="en-US" b="1" u="sng" dirty="0">
                <a:latin typeface="Times New Roman" pitchFamily="18" charset="0"/>
                <a:cs typeface="Times New Roman" pitchFamily="18" charset="0"/>
              </a:rPr>
              <a:t> </a:t>
            </a:r>
            <a:r>
              <a:rPr lang="ru-RU" b="1" u="sng" dirty="0">
                <a:latin typeface="Times New Roman" pitchFamily="18" charset="0"/>
                <a:cs typeface="Times New Roman" pitchFamily="18" charset="0"/>
              </a:rPr>
              <a:t>(</a:t>
            </a:r>
            <a:r>
              <a:rPr lang="ru-RU" b="1" dirty="0">
                <a:latin typeface="Times New Roman" pitchFamily="18" charset="0"/>
                <a:cs typeface="Times New Roman" pitchFamily="18" charset="0"/>
              </a:rPr>
              <a:t>согласно ф. №39)</a:t>
            </a:r>
          </a:p>
          <a:p>
            <a:r>
              <a:rPr lang="ru-RU" b="1" dirty="0">
                <a:solidFill>
                  <a:prstClr val="black"/>
                </a:solidFill>
                <a:latin typeface="Times New Roman" pitchFamily="18" charset="0"/>
                <a:cs typeface="Times New Roman" pitchFamily="18" charset="0"/>
              </a:rPr>
              <a:t>                 количество рабочих дней</a:t>
            </a:r>
            <a:endParaRPr lang="ru-RU" b="1" dirty="0"/>
          </a:p>
          <a:p>
            <a:r>
              <a:rPr lang="ru-RU" dirty="0">
                <a:latin typeface="Times New Roman" pitchFamily="18" charset="0"/>
                <a:cs typeface="Times New Roman" pitchFamily="18" charset="0"/>
              </a:rPr>
              <a:t>2. Годовая средняя нагрузка на одного инструктора = </a:t>
            </a:r>
          </a:p>
          <a:p>
            <a:r>
              <a:rPr lang="ru-RU" b="1" u="sng" dirty="0">
                <a:latin typeface="Times New Roman" pitchFamily="18" charset="0"/>
                <a:cs typeface="Times New Roman" pitchFamily="18" charset="0"/>
              </a:rPr>
              <a:t>количество процедурных единиц (дети + взрослые)</a:t>
            </a:r>
          </a:p>
          <a:p>
            <a:pPr lvl="0"/>
            <a:r>
              <a:rPr lang="ru-RU" b="1" dirty="0">
                <a:solidFill>
                  <a:prstClr val="black"/>
                </a:solidFill>
                <a:latin typeface="Times New Roman" pitchFamily="18" charset="0"/>
                <a:cs typeface="Times New Roman" pitchFamily="18" charset="0"/>
              </a:rPr>
              <a:t>                 количество ставок</a:t>
            </a:r>
          </a:p>
          <a:p>
            <a:pPr lvl="0"/>
            <a:r>
              <a:rPr lang="ru-RU" dirty="0">
                <a:solidFill>
                  <a:prstClr val="black"/>
                </a:solidFill>
                <a:latin typeface="Times New Roman" pitchFamily="18" charset="0"/>
                <a:cs typeface="Times New Roman" pitchFamily="18" charset="0"/>
              </a:rPr>
              <a:t>3. Дневная средняя нагрузка на одного инструктора=  </a:t>
            </a:r>
          </a:p>
          <a:p>
            <a:pPr lvl="0"/>
            <a:r>
              <a:rPr lang="ru-RU" b="1" u="sng" dirty="0">
                <a:solidFill>
                  <a:prstClr val="black"/>
                </a:solidFill>
                <a:latin typeface="Times New Roman" pitchFamily="18" charset="0"/>
                <a:cs typeface="Times New Roman" pitchFamily="18" charset="0"/>
              </a:rPr>
              <a:t>годовая средняя нагрузка на одного инструктора</a:t>
            </a:r>
          </a:p>
          <a:p>
            <a:pPr lvl="0"/>
            <a:r>
              <a:rPr lang="ru-RU" b="1" dirty="0">
                <a:solidFill>
                  <a:prstClr val="black"/>
                </a:solidFill>
                <a:latin typeface="Times New Roman" pitchFamily="18" charset="0"/>
                <a:cs typeface="Times New Roman" pitchFamily="18" charset="0"/>
              </a:rPr>
              <a:t>                 среднее количество рабочих дней</a:t>
            </a:r>
          </a:p>
          <a:p>
            <a:pPr lvl="0"/>
            <a:r>
              <a:rPr lang="ru-RU" dirty="0">
                <a:solidFill>
                  <a:prstClr val="black"/>
                </a:solidFill>
                <a:latin typeface="Times New Roman" pitchFamily="18" charset="0"/>
                <a:cs typeface="Times New Roman" pitchFamily="18" charset="0"/>
              </a:rPr>
              <a:t> </a:t>
            </a:r>
          </a:p>
          <a:p>
            <a:r>
              <a:rPr lang="ru-RU" b="1" dirty="0">
                <a:latin typeface="Times New Roman" pitchFamily="18" charset="0"/>
                <a:cs typeface="Times New Roman" pitchFamily="18" charset="0"/>
              </a:rPr>
              <a:t>    </a:t>
            </a:r>
          </a:p>
        </p:txBody>
      </p:sp>
    </p:spTree>
    <p:extLst>
      <p:ext uri="{BB962C8B-B14F-4D97-AF65-F5344CB8AC3E}">
        <p14:creationId xmlns:p14="http://schemas.microsoft.com/office/powerpoint/2010/main" val="3578660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9392"/>
            <a:ext cx="9252520" cy="936104"/>
          </a:xfrm>
        </p:spPr>
        <p:txBody>
          <a:bodyPr>
            <a:noAutofit/>
          </a:bodyPr>
          <a:lstStyle/>
          <a:p>
            <a:r>
              <a:rPr lang="ru-RU" sz="2400" b="1" dirty="0">
                <a:solidFill>
                  <a:srgbClr val="C00000"/>
                </a:solidFill>
                <a:latin typeface="Times New Roman" pitchFamily="18" charset="0"/>
                <a:cs typeface="Times New Roman" pitchFamily="18" charset="0"/>
              </a:rPr>
              <a:t>Таблица 7 </a:t>
            </a:r>
            <a:br>
              <a:rPr lang="ru-RU" sz="2400" b="1" dirty="0">
                <a:solidFill>
                  <a:srgbClr val="C00000"/>
                </a:solidFill>
                <a:latin typeface="Times New Roman" pitchFamily="18" charset="0"/>
                <a:cs typeface="Times New Roman" pitchFamily="18" charset="0"/>
              </a:rPr>
            </a:br>
            <a:r>
              <a:rPr lang="ru-RU" sz="2400" b="1" dirty="0">
                <a:latin typeface="Times New Roman" pitchFamily="18" charset="0"/>
                <a:cs typeface="Times New Roman" pitchFamily="18" charset="0"/>
              </a:rPr>
              <a:t>Отчет по массажу (стационар)</a:t>
            </a:r>
          </a:p>
        </p:txBody>
      </p:sp>
      <p:sp>
        <p:nvSpPr>
          <p:cNvPr id="3" name="Объект 2"/>
          <p:cNvSpPr>
            <a:spLocks noGrp="1"/>
          </p:cNvSpPr>
          <p:nvPr>
            <p:ph idx="1"/>
          </p:nvPr>
        </p:nvSpPr>
        <p:spPr>
          <a:xfrm>
            <a:off x="108012" y="576064"/>
            <a:ext cx="9036496" cy="6768752"/>
          </a:xfrm>
        </p:spPr>
        <p:txBody>
          <a:bodyPr>
            <a:normAutofit/>
          </a:bodyPr>
          <a:lstStyle/>
          <a:p>
            <a:pPr marL="0" indent="0">
              <a:buNone/>
            </a:pPr>
            <a:r>
              <a:rPr lang="ru-RU" sz="1800" dirty="0"/>
              <a:t>             </a:t>
            </a:r>
            <a:r>
              <a:rPr lang="ru-RU" sz="1600" dirty="0">
                <a:latin typeface="Times New Roman" pitchFamily="18" charset="0"/>
                <a:cs typeface="Times New Roman" pitchFamily="18" charset="0"/>
              </a:rPr>
              <a:t>Отчет представлен в виде таблицы</a:t>
            </a:r>
          </a:p>
          <a:p>
            <a:pPr marL="0" indent="0">
              <a:buNone/>
            </a:pPr>
            <a:r>
              <a:rPr lang="ru-RU" sz="1600" dirty="0">
                <a:latin typeface="Times New Roman" pitchFamily="18" charset="0"/>
                <a:cs typeface="Times New Roman" pitchFamily="18" charset="0"/>
              </a:rPr>
              <a:t>1)Количество выписанных больных (дети, взрослые)- данные, согласно медицинской статистики</a:t>
            </a:r>
          </a:p>
          <a:p>
            <a:pPr marL="0" indent="0">
              <a:buNone/>
            </a:pPr>
            <a:r>
              <a:rPr lang="ru-RU" sz="1600" dirty="0">
                <a:latin typeface="Times New Roman" pitchFamily="18" charset="0"/>
                <a:cs typeface="Times New Roman" pitchFamily="18" charset="0"/>
              </a:rPr>
              <a:t>2)Назначено на массаж (дети, взрослые)</a:t>
            </a:r>
          </a:p>
          <a:p>
            <a:pPr marL="0" indent="0">
              <a:buNone/>
            </a:pPr>
            <a:r>
              <a:rPr lang="ru-RU" sz="1600" dirty="0">
                <a:latin typeface="Times New Roman" pitchFamily="18" charset="0"/>
                <a:cs typeface="Times New Roman" pitchFamily="18" charset="0"/>
              </a:rPr>
              <a:t>3)% охвата высчитывается следующим образом: </a:t>
            </a:r>
            <a:r>
              <a:rPr lang="ru-RU" sz="1600" b="1" u="sng" dirty="0">
                <a:latin typeface="Times New Roman" pitchFamily="18" charset="0"/>
                <a:cs typeface="Times New Roman" pitchFamily="18" charset="0"/>
              </a:rPr>
              <a:t>кол-во больных, назначенных на массаж </a:t>
            </a:r>
          </a:p>
          <a:p>
            <a:pPr marL="0" indent="0">
              <a:buNone/>
            </a:pPr>
            <a:r>
              <a:rPr lang="ru-RU" sz="1600" b="1" dirty="0">
                <a:latin typeface="Times New Roman" pitchFamily="18" charset="0"/>
                <a:cs typeface="Times New Roman" pitchFamily="18" charset="0"/>
              </a:rPr>
              <a:t>                                                                                                                                                                 Х 100</a:t>
            </a:r>
          </a:p>
          <a:p>
            <a:pPr marL="0" indent="0">
              <a:buNone/>
            </a:pPr>
            <a:r>
              <a:rPr lang="ru-RU" sz="1600" b="1" dirty="0">
                <a:latin typeface="Times New Roman" pitchFamily="18" charset="0"/>
                <a:cs typeface="Times New Roman" pitchFamily="18" charset="0"/>
              </a:rPr>
              <a:t>                                                                                   кол-во выписанных больных                            </a:t>
            </a:r>
            <a:r>
              <a:rPr lang="ru-RU" sz="1600" dirty="0">
                <a:latin typeface="Times New Roman" pitchFamily="18" charset="0"/>
                <a:cs typeface="Times New Roman" pitchFamily="18" charset="0"/>
              </a:rPr>
              <a:t>4)Количество процедур (дети, взрослые) </a:t>
            </a:r>
          </a:p>
          <a:p>
            <a:pPr marL="0" indent="0">
              <a:buNone/>
            </a:pPr>
            <a:r>
              <a:rPr lang="ru-RU" sz="1600" dirty="0">
                <a:latin typeface="Times New Roman" pitchFamily="18" charset="0"/>
                <a:cs typeface="Times New Roman" pitchFamily="18" charset="0"/>
              </a:rPr>
              <a:t>                                                                                               </a:t>
            </a:r>
          </a:p>
          <a:p>
            <a:pPr marL="0" indent="0">
              <a:buNone/>
            </a:pPr>
            <a:r>
              <a:rPr lang="ru-RU" sz="1600" dirty="0">
                <a:latin typeface="Times New Roman" pitchFamily="18" charset="0"/>
                <a:cs typeface="Times New Roman" pitchFamily="18" charset="0"/>
              </a:rPr>
              <a:t>5)Количество процедур на одного больного:       </a:t>
            </a:r>
            <a:r>
              <a:rPr lang="ru-RU" sz="1600" b="1" u="sng" dirty="0">
                <a:latin typeface="Times New Roman" pitchFamily="18" charset="0"/>
                <a:cs typeface="Times New Roman" pitchFamily="18" charset="0"/>
              </a:rPr>
              <a:t>общее количество отпущенных процедур  </a:t>
            </a:r>
          </a:p>
          <a:p>
            <a:pPr marL="0" indent="0">
              <a:buNone/>
            </a:pPr>
            <a:r>
              <a:rPr lang="ru-RU" sz="1600" b="1" dirty="0">
                <a:latin typeface="Times New Roman" pitchFamily="18" charset="0"/>
                <a:cs typeface="Times New Roman" pitchFamily="18" charset="0"/>
              </a:rPr>
              <a:t>                                                                                                                                            </a:t>
            </a:r>
          </a:p>
          <a:p>
            <a:pPr marL="0" indent="0">
              <a:buNone/>
            </a:pPr>
            <a:r>
              <a:rPr lang="ru-RU" sz="1600" b="1" dirty="0">
                <a:latin typeface="Times New Roman" pitchFamily="18" charset="0"/>
                <a:cs typeface="Times New Roman" pitchFamily="18" charset="0"/>
              </a:rPr>
              <a:t>                                                                                    количество больных, назначенных на  массаж</a:t>
            </a:r>
          </a:p>
          <a:p>
            <a:pPr marL="0" indent="0">
              <a:buNone/>
            </a:pPr>
            <a:r>
              <a:rPr lang="ru-RU" sz="1600" dirty="0">
                <a:latin typeface="Times New Roman" pitchFamily="18" charset="0"/>
                <a:cs typeface="Times New Roman" pitchFamily="18" charset="0"/>
              </a:rPr>
              <a:t>6)Количество процедурных единиц: </a:t>
            </a:r>
            <a:r>
              <a:rPr lang="ru-RU" sz="1600" b="1" dirty="0">
                <a:solidFill>
                  <a:srgbClr val="FF0000"/>
                </a:solidFill>
                <a:latin typeface="Times New Roman" pitchFamily="18" charset="0"/>
                <a:cs typeface="Times New Roman" pitchFamily="18" charset="0"/>
              </a:rPr>
              <a:t>за одну условную массажную единицу принята массажная процедура (непосредственное проведение массажа) на выполнение которой требуется 10 мин</a:t>
            </a:r>
            <a:r>
              <a:rPr lang="ru-RU" sz="1600" b="1" dirty="0">
                <a:solidFill>
                  <a:srgbClr val="FF0000"/>
                </a:solidFill>
              </a:rPr>
              <a:t>ут</a:t>
            </a:r>
          </a:p>
          <a:p>
            <a:pPr marL="0" indent="0">
              <a:buNone/>
            </a:pPr>
            <a:endParaRPr lang="ru-RU" sz="1600" b="1" dirty="0"/>
          </a:p>
        </p:txBody>
      </p:sp>
      <p:graphicFrame>
        <p:nvGraphicFramePr>
          <p:cNvPr id="4" name="Таблица 3"/>
          <p:cNvGraphicFramePr>
            <a:graphicFrameLocks noGrp="1"/>
          </p:cNvGraphicFramePr>
          <p:nvPr>
            <p:extLst>
              <p:ext uri="{D42A27DB-BD31-4B8C-83A1-F6EECF244321}">
                <p14:modId xmlns:p14="http://schemas.microsoft.com/office/powerpoint/2010/main" val="875084836"/>
              </p:ext>
            </p:extLst>
          </p:nvPr>
        </p:nvGraphicFramePr>
        <p:xfrm>
          <a:off x="0" y="4365104"/>
          <a:ext cx="9108500" cy="2266567"/>
        </p:xfrm>
        <a:graphic>
          <a:graphicData uri="http://schemas.openxmlformats.org/drawingml/2006/table">
            <a:tbl>
              <a:tblPr firstRow="1" bandRow="1">
                <a:tableStyleId>{5C22544A-7EE6-4342-B048-85BDC9FD1C3A}</a:tableStyleId>
              </a:tblPr>
              <a:tblGrid>
                <a:gridCol w="752920">
                  <a:extLst>
                    <a:ext uri="{9D8B030D-6E8A-4147-A177-3AD203B41FA5}">
                      <a16:colId xmlns:a16="http://schemas.microsoft.com/office/drawing/2014/main" val="20000"/>
                    </a:ext>
                  </a:extLst>
                </a:gridCol>
                <a:gridCol w="752920">
                  <a:extLst>
                    <a:ext uri="{9D8B030D-6E8A-4147-A177-3AD203B41FA5}">
                      <a16:colId xmlns:a16="http://schemas.microsoft.com/office/drawing/2014/main" val="20001"/>
                    </a:ext>
                  </a:extLst>
                </a:gridCol>
                <a:gridCol w="752920">
                  <a:extLst>
                    <a:ext uri="{9D8B030D-6E8A-4147-A177-3AD203B41FA5}">
                      <a16:colId xmlns:a16="http://schemas.microsoft.com/office/drawing/2014/main" val="20002"/>
                    </a:ext>
                  </a:extLst>
                </a:gridCol>
                <a:gridCol w="752920">
                  <a:extLst>
                    <a:ext uri="{9D8B030D-6E8A-4147-A177-3AD203B41FA5}">
                      <a16:colId xmlns:a16="http://schemas.microsoft.com/office/drawing/2014/main" val="20003"/>
                    </a:ext>
                  </a:extLst>
                </a:gridCol>
                <a:gridCol w="752920">
                  <a:extLst>
                    <a:ext uri="{9D8B030D-6E8A-4147-A177-3AD203B41FA5}">
                      <a16:colId xmlns:a16="http://schemas.microsoft.com/office/drawing/2014/main" val="20004"/>
                    </a:ext>
                  </a:extLst>
                </a:gridCol>
                <a:gridCol w="752920">
                  <a:extLst>
                    <a:ext uri="{9D8B030D-6E8A-4147-A177-3AD203B41FA5}">
                      <a16:colId xmlns:a16="http://schemas.microsoft.com/office/drawing/2014/main" val="20005"/>
                    </a:ext>
                  </a:extLst>
                </a:gridCol>
                <a:gridCol w="752920">
                  <a:extLst>
                    <a:ext uri="{9D8B030D-6E8A-4147-A177-3AD203B41FA5}">
                      <a16:colId xmlns:a16="http://schemas.microsoft.com/office/drawing/2014/main" val="20006"/>
                    </a:ext>
                  </a:extLst>
                </a:gridCol>
                <a:gridCol w="752920">
                  <a:extLst>
                    <a:ext uri="{9D8B030D-6E8A-4147-A177-3AD203B41FA5}">
                      <a16:colId xmlns:a16="http://schemas.microsoft.com/office/drawing/2014/main" val="20007"/>
                    </a:ext>
                  </a:extLst>
                </a:gridCol>
                <a:gridCol w="752920">
                  <a:extLst>
                    <a:ext uri="{9D8B030D-6E8A-4147-A177-3AD203B41FA5}">
                      <a16:colId xmlns:a16="http://schemas.microsoft.com/office/drawing/2014/main" val="20008"/>
                    </a:ext>
                  </a:extLst>
                </a:gridCol>
                <a:gridCol w="752920">
                  <a:extLst>
                    <a:ext uri="{9D8B030D-6E8A-4147-A177-3AD203B41FA5}">
                      <a16:colId xmlns:a16="http://schemas.microsoft.com/office/drawing/2014/main" val="20009"/>
                    </a:ext>
                  </a:extLst>
                </a:gridCol>
                <a:gridCol w="752920">
                  <a:extLst>
                    <a:ext uri="{9D8B030D-6E8A-4147-A177-3AD203B41FA5}">
                      <a16:colId xmlns:a16="http://schemas.microsoft.com/office/drawing/2014/main" val="20010"/>
                    </a:ext>
                  </a:extLst>
                </a:gridCol>
                <a:gridCol w="826380">
                  <a:extLst>
                    <a:ext uri="{9D8B030D-6E8A-4147-A177-3AD203B41FA5}">
                      <a16:colId xmlns:a16="http://schemas.microsoft.com/office/drawing/2014/main" val="20011"/>
                    </a:ext>
                  </a:extLst>
                </a:gridCol>
              </a:tblGrid>
              <a:tr h="1227724">
                <a:tc gridSpan="2">
                  <a:txBody>
                    <a:bodyPr/>
                    <a:lstStyle/>
                    <a:p>
                      <a:r>
                        <a:rPr lang="ru-RU" dirty="0"/>
                        <a:t>Количество выписанных больных</a:t>
                      </a:r>
                    </a:p>
                  </a:txBody>
                  <a:tcPr/>
                </a:tc>
                <a:tc hMerge="1">
                  <a:txBody>
                    <a:bodyPr/>
                    <a:lstStyle/>
                    <a:p>
                      <a:endParaRPr lang="ru-RU" dirty="0"/>
                    </a:p>
                  </a:txBody>
                  <a:tcPr/>
                </a:tc>
                <a:tc gridSpan="2">
                  <a:txBody>
                    <a:bodyPr/>
                    <a:lstStyle/>
                    <a:p>
                      <a:r>
                        <a:rPr lang="ru-RU" dirty="0"/>
                        <a:t>Назначено на массаж</a:t>
                      </a:r>
                    </a:p>
                  </a:txBody>
                  <a:tcPr/>
                </a:tc>
                <a:tc hMerge="1">
                  <a:txBody>
                    <a:bodyPr/>
                    <a:lstStyle/>
                    <a:p>
                      <a:endParaRPr lang="ru-RU" dirty="0"/>
                    </a:p>
                  </a:txBody>
                  <a:tcPr/>
                </a:tc>
                <a:tc gridSpan="2">
                  <a:txBody>
                    <a:bodyPr/>
                    <a:lstStyle/>
                    <a:p>
                      <a:r>
                        <a:rPr lang="ru-RU" dirty="0"/>
                        <a:t>%</a:t>
                      </a:r>
                      <a:r>
                        <a:rPr lang="ru-RU" baseline="0" dirty="0"/>
                        <a:t> охвата</a:t>
                      </a:r>
                      <a:endParaRPr lang="ru-RU" dirty="0"/>
                    </a:p>
                  </a:txBody>
                  <a:tcPr/>
                </a:tc>
                <a:tc hMerge="1">
                  <a:txBody>
                    <a:bodyPr/>
                    <a:lstStyle/>
                    <a:p>
                      <a:endParaRPr lang="ru-RU" dirty="0"/>
                    </a:p>
                  </a:txBody>
                  <a:tcPr/>
                </a:tc>
                <a:tc gridSpan="2">
                  <a:txBody>
                    <a:bodyPr/>
                    <a:lstStyle/>
                    <a:p>
                      <a:r>
                        <a:rPr lang="ru-RU" dirty="0"/>
                        <a:t>Кол-во процедур</a:t>
                      </a:r>
                    </a:p>
                  </a:txBody>
                  <a:tcPr/>
                </a:tc>
                <a:tc hMerge="1">
                  <a:txBody>
                    <a:bodyPr/>
                    <a:lstStyle/>
                    <a:p>
                      <a:endParaRPr lang="ru-RU" dirty="0"/>
                    </a:p>
                  </a:txBody>
                  <a:tcPr/>
                </a:tc>
                <a:tc gridSpan="2">
                  <a:txBody>
                    <a:bodyPr/>
                    <a:lstStyle/>
                    <a:p>
                      <a:r>
                        <a:rPr lang="ru-RU" dirty="0"/>
                        <a:t>Кол-во процедур на одного больного</a:t>
                      </a:r>
                    </a:p>
                  </a:txBody>
                  <a:tcPr/>
                </a:tc>
                <a:tc hMerge="1">
                  <a:txBody>
                    <a:bodyPr/>
                    <a:lstStyle/>
                    <a:p>
                      <a:endParaRPr lang="ru-RU" dirty="0"/>
                    </a:p>
                  </a:txBody>
                  <a:tcPr/>
                </a:tc>
                <a:tc gridSpan="2">
                  <a:txBody>
                    <a:bodyPr/>
                    <a:lstStyle/>
                    <a:p>
                      <a:r>
                        <a:rPr lang="ru-RU" dirty="0"/>
                        <a:t>Кол-во процедурных единиц</a:t>
                      </a:r>
                    </a:p>
                  </a:txBody>
                  <a:tcPr/>
                </a:tc>
                <a:tc hMerge="1">
                  <a:txBody>
                    <a:bodyPr/>
                    <a:lstStyle/>
                    <a:p>
                      <a:endParaRPr lang="ru-RU" dirty="0"/>
                    </a:p>
                  </a:txBody>
                  <a:tcPr/>
                </a:tc>
                <a:extLst>
                  <a:ext uri="{0D108BD9-81ED-4DB2-BD59-A6C34878D82A}">
                    <a16:rowId xmlns:a16="http://schemas.microsoft.com/office/drawing/2014/main" val="10000"/>
                  </a:ext>
                </a:extLst>
              </a:tr>
              <a:tr h="661082">
                <a:tc>
                  <a:txBody>
                    <a:bodyPr/>
                    <a:lstStyle/>
                    <a:p>
                      <a:r>
                        <a:rPr lang="ru-RU" dirty="0"/>
                        <a:t>дети</a:t>
                      </a:r>
                    </a:p>
                  </a:txBody>
                  <a:tcPr/>
                </a:tc>
                <a:tc>
                  <a:txBody>
                    <a:bodyPr/>
                    <a:lstStyle/>
                    <a:p>
                      <a:r>
                        <a:rPr lang="ru-RU" dirty="0"/>
                        <a:t>взрослые</a:t>
                      </a:r>
                    </a:p>
                  </a:txBody>
                  <a:tcPr/>
                </a:tc>
                <a:tc>
                  <a:txBody>
                    <a:bodyPr/>
                    <a:lstStyle/>
                    <a:p>
                      <a:r>
                        <a:rPr lang="ru-RU" dirty="0"/>
                        <a:t>дети</a:t>
                      </a:r>
                    </a:p>
                  </a:txBody>
                  <a:tcPr/>
                </a:tc>
                <a:tc>
                  <a:txBody>
                    <a:bodyPr/>
                    <a:lstStyle/>
                    <a:p>
                      <a:r>
                        <a:rPr lang="ru-RU" dirty="0"/>
                        <a:t>взрослые</a:t>
                      </a:r>
                    </a:p>
                  </a:txBody>
                  <a:tcPr/>
                </a:tc>
                <a:tc>
                  <a:txBody>
                    <a:bodyPr/>
                    <a:lstStyle/>
                    <a:p>
                      <a:r>
                        <a:rPr lang="ru-RU" dirty="0"/>
                        <a:t>дети</a:t>
                      </a:r>
                    </a:p>
                  </a:txBody>
                  <a:tcPr/>
                </a:tc>
                <a:tc>
                  <a:txBody>
                    <a:bodyPr/>
                    <a:lstStyle/>
                    <a:p>
                      <a:r>
                        <a:rPr lang="ru-RU" dirty="0"/>
                        <a:t>взрослые</a:t>
                      </a:r>
                    </a:p>
                  </a:txBody>
                  <a:tcPr/>
                </a:tc>
                <a:tc>
                  <a:txBody>
                    <a:bodyPr/>
                    <a:lstStyle/>
                    <a:p>
                      <a:r>
                        <a:rPr lang="ru-RU" dirty="0"/>
                        <a:t>дети</a:t>
                      </a:r>
                    </a:p>
                  </a:txBody>
                  <a:tcPr/>
                </a:tc>
                <a:tc>
                  <a:txBody>
                    <a:bodyPr/>
                    <a:lstStyle/>
                    <a:p>
                      <a:r>
                        <a:rPr lang="ru-RU" dirty="0"/>
                        <a:t>взрослые</a:t>
                      </a:r>
                    </a:p>
                  </a:txBody>
                  <a:tcPr/>
                </a:tc>
                <a:tc>
                  <a:txBody>
                    <a:bodyPr/>
                    <a:lstStyle/>
                    <a:p>
                      <a:r>
                        <a:rPr lang="ru-RU" dirty="0"/>
                        <a:t>дети</a:t>
                      </a:r>
                    </a:p>
                  </a:txBody>
                  <a:tcPr/>
                </a:tc>
                <a:tc>
                  <a:txBody>
                    <a:bodyPr/>
                    <a:lstStyle/>
                    <a:p>
                      <a:r>
                        <a:rPr lang="ru-RU" dirty="0"/>
                        <a:t>взрослые</a:t>
                      </a:r>
                    </a:p>
                  </a:txBody>
                  <a:tcPr/>
                </a:tc>
                <a:tc>
                  <a:txBody>
                    <a:bodyPr/>
                    <a:lstStyle/>
                    <a:p>
                      <a:r>
                        <a:rPr lang="ru-RU" dirty="0"/>
                        <a:t>дети</a:t>
                      </a:r>
                    </a:p>
                  </a:txBody>
                  <a:tcPr/>
                </a:tc>
                <a:tc>
                  <a:txBody>
                    <a:bodyPr/>
                    <a:lstStyle/>
                    <a:p>
                      <a:r>
                        <a:rPr lang="ru-RU" dirty="0"/>
                        <a:t>взрослые</a:t>
                      </a:r>
                    </a:p>
                  </a:txBody>
                  <a:tcPr/>
                </a:tc>
                <a:extLst>
                  <a:ext uri="{0D108BD9-81ED-4DB2-BD59-A6C34878D82A}">
                    <a16:rowId xmlns:a16="http://schemas.microsoft.com/office/drawing/2014/main" val="10001"/>
                  </a:ext>
                </a:extLst>
              </a:tr>
              <a:tr h="377761">
                <a:tc>
                  <a:txBody>
                    <a:bodyPr/>
                    <a:lstStyle/>
                    <a:p>
                      <a:r>
                        <a:rPr lang="ru-RU" dirty="0"/>
                        <a:t> </a:t>
                      </a:r>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extLst>
                  <a:ext uri="{0D108BD9-81ED-4DB2-BD59-A6C34878D82A}">
                    <a16:rowId xmlns:a16="http://schemas.microsoft.com/office/drawing/2014/main" val="10002"/>
                  </a:ext>
                </a:extLst>
              </a:tr>
            </a:tbl>
          </a:graphicData>
        </a:graphic>
      </p:graphicFrame>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5" y="0"/>
            <a:ext cx="757973"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5912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79512" y="-32216"/>
            <a:ext cx="9144000" cy="764704"/>
          </a:xfrm>
        </p:spPr>
        <p:txBody>
          <a:bodyPr>
            <a:normAutofit/>
          </a:bodyPr>
          <a:lstStyle/>
          <a:p>
            <a:r>
              <a:rPr lang="ru-RU" sz="3600" dirty="0"/>
              <a:t>Средняя нагрузка на медсестру по массажу</a:t>
            </a:r>
          </a:p>
        </p:txBody>
      </p:sp>
      <p:sp>
        <p:nvSpPr>
          <p:cNvPr id="3" name="Объект 2"/>
          <p:cNvSpPr>
            <a:spLocks noGrp="1"/>
          </p:cNvSpPr>
          <p:nvPr>
            <p:ph idx="1"/>
          </p:nvPr>
        </p:nvSpPr>
        <p:spPr>
          <a:xfrm>
            <a:off x="-97971" y="0"/>
            <a:ext cx="9241971" cy="6872943"/>
          </a:xfrm>
        </p:spPr>
        <p:txBody>
          <a:bodyPr>
            <a:normAutofit/>
          </a:bodyPr>
          <a:lstStyle/>
          <a:p>
            <a:pPr marL="0" indent="0">
              <a:buNone/>
            </a:pPr>
            <a:endParaRPr lang="ru-RU" sz="2000" dirty="0">
              <a:latin typeface="Times New Roman" pitchFamily="18" charset="0"/>
              <a:cs typeface="Times New Roman" pitchFamily="18" charset="0"/>
            </a:endParaRPr>
          </a:p>
          <a:p>
            <a:pPr marL="0" indent="0">
              <a:buNone/>
            </a:pPr>
            <a:r>
              <a:rPr lang="ru-RU" sz="2000" dirty="0"/>
              <a:t> </a:t>
            </a:r>
          </a:p>
          <a:p>
            <a:pPr marL="0" indent="0" algn="ctr">
              <a:buNone/>
            </a:pPr>
            <a:r>
              <a:rPr lang="ru-RU" b="1" dirty="0">
                <a:latin typeface="Times New Roman" pitchFamily="18" charset="0"/>
                <a:cs typeface="Times New Roman" pitchFamily="18" charset="0"/>
              </a:rPr>
              <a:t>стационар</a:t>
            </a:r>
            <a:r>
              <a:rPr lang="ru-RU" dirty="0">
                <a:latin typeface="Times New Roman" pitchFamily="18" charset="0"/>
                <a:cs typeface="Times New Roman" pitchFamily="18" charset="0"/>
              </a:rPr>
              <a:t>             </a:t>
            </a:r>
            <a:r>
              <a:rPr lang="ru-RU" b="1" dirty="0">
                <a:solidFill>
                  <a:srgbClr val="C00000"/>
                </a:solidFill>
                <a:latin typeface="Times New Roman" pitchFamily="18" charset="0"/>
                <a:cs typeface="Times New Roman" pitchFamily="18" charset="0"/>
              </a:rPr>
              <a:t>Таблица 8</a:t>
            </a:r>
          </a:p>
          <a:p>
            <a:pPr marL="0" indent="0" algn="ctr">
              <a:buNone/>
            </a:pPr>
            <a:r>
              <a:rPr lang="ru-RU" sz="2000" dirty="0">
                <a:latin typeface="Times New Roman" pitchFamily="18" charset="0"/>
                <a:cs typeface="Times New Roman" pitchFamily="18" charset="0"/>
              </a:rPr>
              <a:t>Согласно Приказа № 337 средняя нагрузка на медсестру по массажу рассчитывается с обязательным учетом </a:t>
            </a:r>
            <a:r>
              <a:rPr lang="ru-RU" sz="2000" dirty="0">
                <a:solidFill>
                  <a:srgbClr val="FF0000"/>
                </a:solidFill>
                <a:latin typeface="Times New Roman" pitchFamily="18" charset="0"/>
                <a:cs typeface="Times New Roman" pitchFamily="18" charset="0"/>
              </a:rPr>
              <a:t>количества рабочих дней </a:t>
            </a:r>
            <a:r>
              <a:rPr lang="ru-RU" sz="2000" dirty="0">
                <a:latin typeface="Times New Roman" pitchFamily="18" charset="0"/>
                <a:cs typeface="Times New Roman" pitchFamily="18" charset="0"/>
              </a:rPr>
              <a:t>за исключением очередного оплачиваемого отпуска, отпуска без сохранения заработной платы, листков нетрудоспособности</a:t>
            </a:r>
            <a:endParaRPr lang="ru-RU" sz="2400" dirty="0">
              <a:solidFill>
                <a:srgbClr val="FF0000"/>
              </a:solidFill>
              <a:latin typeface="Times New Roman" pitchFamily="18" charset="0"/>
              <a:cs typeface="Times New Roman" pitchFamily="18" charset="0"/>
            </a:endParaRPr>
          </a:p>
          <a:p>
            <a:pPr marL="0" indent="0" algn="ctr">
              <a:buNone/>
            </a:pPr>
            <a:r>
              <a:rPr lang="ru-RU" sz="2400" dirty="0">
                <a:solidFill>
                  <a:srgbClr val="FF0000"/>
                </a:solidFill>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331907287"/>
              </p:ext>
            </p:extLst>
          </p:nvPr>
        </p:nvGraphicFramePr>
        <p:xfrm>
          <a:off x="63450" y="2698718"/>
          <a:ext cx="9144000" cy="2777194"/>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382757">
                <a:tc>
                  <a:txBody>
                    <a:bodyPr/>
                    <a:lstStyle/>
                    <a:p>
                      <a:r>
                        <a:rPr lang="ru-RU" dirty="0"/>
                        <a:t>Средняя нагрузка</a:t>
                      </a:r>
                    </a:p>
                  </a:txBody>
                  <a:tcPr/>
                </a:tc>
                <a:tc>
                  <a:txBody>
                    <a:bodyPr/>
                    <a:lstStyle/>
                    <a:p>
                      <a:r>
                        <a:rPr lang="ru-RU" dirty="0"/>
                        <a:t>Годовая </a:t>
                      </a:r>
                    </a:p>
                  </a:txBody>
                  <a:tcPr/>
                </a:tc>
                <a:tc>
                  <a:txBody>
                    <a:bodyPr/>
                    <a:lstStyle/>
                    <a:p>
                      <a:r>
                        <a:rPr lang="ru-RU" dirty="0"/>
                        <a:t>Дневная </a:t>
                      </a:r>
                    </a:p>
                  </a:txBody>
                  <a:tcPr/>
                </a:tc>
                <a:extLst>
                  <a:ext uri="{0D108BD9-81ED-4DB2-BD59-A6C34878D82A}">
                    <a16:rowId xmlns:a16="http://schemas.microsoft.com/office/drawing/2014/main" val="10000"/>
                  </a:ext>
                </a:extLst>
              </a:tr>
              <a:tr h="1322719">
                <a:tc>
                  <a:txBody>
                    <a:bodyPr/>
                    <a:lstStyle/>
                    <a:p>
                      <a:r>
                        <a:rPr lang="ru-RU" dirty="0">
                          <a:latin typeface="Times New Roman" pitchFamily="18" charset="0"/>
                          <a:cs typeface="Times New Roman" pitchFamily="18" charset="0"/>
                        </a:rPr>
                        <a:t>На 1 ставку медицинской сестры по массажу</a:t>
                      </a:r>
                    </a:p>
                  </a:txBody>
                  <a:tcPr/>
                </a:tc>
                <a:tc>
                  <a:txBody>
                    <a:bodyPr/>
                    <a:lstStyle/>
                    <a:p>
                      <a:r>
                        <a:rPr lang="ru-RU" dirty="0">
                          <a:latin typeface="Times New Roman" pitchFamily="18" charset="0"/>
                          <a:cs typeface="Times New Roman" pitchFamily="18" charset="0"/>
                        </a:rPr>
                        <a:t>годовая нагрузка = количество процедурных единиц (дети + взрослые) из </a:t>
                      </a:r>
                      <a:r>
                        <a:rPr lang="ru-RU" u="none" dirty="0">
                          <a:latin typeface="Times New Roman" pitchFamily="18" charset="0"/>
                          <a:cs typeface="Times New Roman" pitchFamily="18" charset="0"/>
                        </a:rPr>
                        <a:t>предыдущей таблицы</a:t>
                      </a:r>
                    </a:p>
                    <a:p>
                      <a:r>
                        <a:rPr lang="ru-RU" u="none" dirty="0">
                          <a:latin typeface="Times New Roman" pitchFamily="18" charset="0"/>
                          <a:cs typeface="Times New Roman" pitchFamily="18" charset="0"/>
                        </a:rPr>
                        <a:t>_____________________</a:t>
                      </a:r>
                    </a:p>
                    <a:p>
                      <a:r>
                        <a:rPr lang="ru-RU" u="none" dirty="0">
                          <a:latin typeface="Times New Roman" pitchFamily="18" charset="0"/>
                          <a:cs typeface="Times New Roman" pitchFamily="18" charset="0"/>
                        </a:rPr>
                        <a:t>количество ставок</a:t>
                      </a:r>
                    </a:p>
                    <a:p>
                      <a:r>
                        <a:rPr lang="ru-RU" u="none" dirty="0">
                          <a:latin typeface="Times New Roman" pitchFamily="18" charset="0"/>
                          <a:cs typeface="Times New Roman" pitchFamily="18" charset="0"/>
                        </a:rPr>
                        <a:t>            </a:t>
                      </a:r>
                    </a:p>
                  </a:txBody>
                  <a:tcPr/>
                </a:tc>
                <a:tc>
                  <a:txBody>
                    <a:bodyPr/>
                    <a:lstStyle/>
                    <a:p>
                      <a:pPr marL="0" indent="0" algn="ctr">
                        <a:buNone/>
                      </a:pPr>
                      <a:r>
                        <a:rPr lang="ru-RU" sz="1800" dirty="0">
                          <a:latin typeface="Times New Roman" pitchFamily="18" charset="0"/>
                          <a:cs typeface="Times New Roman" pitchFamily="18" charset="0"/>
                        </a:rPr>
                        <a:t>дневная нагрузка = </a:t>
                      </a:r>
                    </a:p>
                    <a:p>
                      <a:pPr marL="0" indent="0" algn="ctr">
                        <a:buNone/>
                      </a:pPr>
                      <a:r>
                        <a:rPr lang="ru-RU" sz="1800" u="sng" dirty="0">
                          <a:latin typeface="Times New Roman" pitchFamily="18" charset="0"/>
                          <a:cs typeface="Times New Roman" pitchFamily="18" charset="0"/>
                        </a:rPr>
                        <a:t>годовая нагрузка на1ставку</a:t>
                      </a:r>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a:latin typeface="Times New Roman" pitchFamily="18" charset="0"/>
                          <a:cs typeface="Times New Roman" pitchFamily="18" charset="0"/>
                        </a:rPr>
                        <a:t>  количество рабочих дней</a:t>
                      </a:r>
                    </a:p>
                    <a:p>
                      <a:pPr marL="0" indent="0" algn="ctr">
                        <a:buNone/>
                      </a:pPr>
                      <a:r>
                        <a:rPr lang="ru-RU" sz="1800" dirty="0">
                          <a:latin typeface="Times New Roman" pitchFamily="18" charset="0"/>
                          <a:cs typeface="Times New Roman" pitchFamily="18" charset="0"/>
                        </a:rPr>
                        <a:t>                                                          </a:t>
                      </a:r>
                    </a:p>
                    <a:p>
                      <a:r>
                        <a:rPr lang="en-US" dirty="0">
                          <a:latin typeface="Times New Roman" pitchFamily="18" charset="0"/>
                          <a:cs typeface="Times New Roman" pitchFamily="18" charset="0"/>
                        </a:rPr>
                        <a:t>N – </a:t>
                      </a:r>
                      <a:r>
                        <a:rPr lang="en-US" b="1" dirty="0">
                          <a:solidFill>
                            <a:srgbClr val="C00000"/>
                          </a:solidFill>
                          <a:latin typeface="Times New Roman" pitchFamily="18" charset="0"/>
                          <a:cs typeface="Times New Roman" pitchFamily="18" charset="0"/>
                        </a:rPr>
                        <a:t>36.0</a:t>
                      </a:r>
                    </a:p>
                    <a:p>
                      <a:r>
                        <a:rPr lang="ru-RU" dirty="0">
                          <a:latin typeface="Times New Roman" pitchFamily="18" charset="0"/>
                          <a:cs typeface="Times New Roman" pitchFamily="18" charset="0"/>
                        </a:rPr>
                        <a:t>инвалиды</a:t>
                      </a:r>
                      <a:r>
                        <a:rPr lang="ru-RU" baseline="0" dirty="0">
                          <a:latin typeface="Times New Roman" pitchFamily="18" charset="0"/>
                          <a:cs typeface="Times New Roman" pitchFamily="18" charset="0"/>
                        </a:rPr>
                        <a:t> – </a:t>
                      </a:r>
                      <a:r>
                        <a:rPr lang="ru-RU" b="1" baseline="0" dirty="0">
                          <a:solidFill>
                            <a:srgbClr val="C00000"/>
                          </a:solidFill>
                          <a:latin typeface="Times New Roman" pitchFamily="18" charset="0"/>
                          <a:cs typeface="Times New Roman" pitchFamily="18" charset="0"/>
                        </a:rPr>
                        <a:t>30.0</a:t>
                      </a:r>
                      <a:endParaRPr lang="ru-RU" b="1" dirty="0">
                        <a:solidFill>
                          <a:srgbClr val="C00000"/>
                        </a:solidFill>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382757">
                <a:tc gridSpan="3">
                  <a:txBody>
                    <a:bodyPr/>
                    <a:lstStyle/>
                    <a:p>
                      <a:r>
                        <a:rPr lang="ru-RU" dirty="0"/>
                        <a:t>                                               </a:t>
                      </a:r>
                      <a:r>
                        <a:rPr lang="ru-RU" b="1" dirty="0">
                          <a:solidFill>
                            <a:srgbClr val="FF0000"/>
                          </a:solidFill>
                          <a:latin typeface="Times New Roman" pitchFamily="18" charset="0"/>
                          <a:cs typeface="Times New Roman" pitchFamily="18" charset="0"/>
                        </a:rPr>
                        <a:t>количество рабочих дней: УКАЗАТЬ !!!!</a:t>
                      </a:r>
                      <a:endParaRPr lang="ru-RU" b="0" dirty="0">
                        <a:solidFill>
                          <a:schemeClr val="tx1"/>
                        </a:solidFill>
                        <a:latin typeface="Times New Roman" pitchFamily="18" charset="0"/>
                        <a:cs typeface="Times New Roman" pitchFamily="18" charset="0"/>
                      </a:endParaRPr>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2"/>
                  </a:ext>
                </a:extLst>
              </a:tr>
            </a:tbl>
          </a:graphicData>
        </a:graphic>
      </p:graphicFrame>
      <p:sp>
        <p:nvSpPr>
          <p:cNvPr id="5" name="Прямоугольник 4">
            <a:extLst>
              <a:ext uri="{FF2B5EF4-FFF2-40B4-BE49-F238E27FC236}">
                <a16:creationId xmlns:a16="http://schemas.microsoft.com/office/drawing/2014/main" id="{570DC452-1C5B-45D9-A228-4F62ABE80ED7}"/>
              </a:ext>
            </a:extLst>
          </p:cNvPr>
          <p:cNvSpPr/>
          <p:nvPr/>
        </p:nvSpPr>
        <p:spPr>
          <a:xfrm>
            <a:off x="81541" y="5380672"/>
            <a:ext cx="9339942" cy="369332"/>
          </a:xfrm>
          <a:prstGeom prst="rect">
            <a:avLst/>
          </a:prstGeom>
        </p:spPr>
        <p:txBody>
          <a:bodyPr wrap="square">
            <a:spAutoFit/>
          </a:bodyPr>
          <a:lstStyle/>
          <a:p>
            <a:r>
              <a:rPr lang="ru-RU" dirty="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986482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92" y="1858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0"/>
            <a:ext cx="9361040" cy="692696"/>
          </a:xfrm>
        </p:spPr>
        <p:txBody>
          <a:bodyPr>
            <a:normAutofit fontScale="90000"/>
          </a:bodyPr>
          <a:lstStyle/>
          <a:p>
            <a:r>
              <a:rPr lang="ru-RU" sz="3200" b="1" dirty="0">
                <a:solidFill>
                  <a:srgbClr val="C00000"/>
                </a:solidFill>
                <a:latin typeface="Times New Roman" pitchFamily="18" charset="0"/>
                <a:cs typeface="Times New Roman" pitchFamily="18" charset="0"/>
              </a:rPr>
              <a:t>Таблица 9</a:t>
            </a:r>
            <a:br>
              <a:rPr lang="ru-RU" sz="3200" b="1" dirty="0">
                <a:solidFill>
                  <a:srgbClr val="C00000"/>
                </a:solidFill>
                <a:latin typeface="Times New Roman" pitchFamily="18" charset="0"/>
                <a:cs typeface="Times New Roman" pitchFamily="18" charset="0"/>
              </a:rPr>
            </a:br>
            <a:r>
              <a:rPr lang="ru-RU" sz="3200" b="1" dirty="0">
                <a:solidFill>
                  <a:prstClr val="black"/>
                </a:solidFill>
                <a:latin typeface="Times New Roman" pitchFamily="18" charset="0"/>
                <a:cs typeface="Times New Roman" pitchFamily="18" charset="0"/>
              </a:rPr>
              <a:t>Отчет по массажу (поликлиника)</a:t>
            </a:r>
            <a:endParaRPr lang="ru-RU" sz="3200" b="1" dirty="0">
              <a:latin typeface="Times New Roman" pitchFamily="18" charset="0"/>
              <a:cs typeface="Times New Roman" pitchFamily="18" charset="0"/>
            </a:endParaRPr>
          </a:p>
        </p:txBody>
      </p:sp>
      <p:sp>
        <p:nvSpPr>
          <p:cNvPr id="3" name="Объект 2"/>
          <p:cNvSpPr>
            <a:spLocks noGrp="1"/>
          </p:cNvSpPr>
          <p:nvPr>
            <p:ph idx="1"/>
          </p:nvPr>
        </p:nvSpPr>
        <p:spPr>
          <a:xfrm>
            <a:off x="0" y="692696"/>
            <a:ext cx="9144000" cy="6048672"/>
          </a:xfrm>
        </p:spPr>
        <p:txBody>
          <a:bodyPr>
            <a:normAutofit/>
          </a:bodyPr>
          <a:lstStyle/>
          <a:p>
            <a:pPr marL="0" indent="0" algn="ctr">
              <a:buNone/>
            </a:pPr>
            <a:r>
              <a:rPr lang="ru-RU" sz="2400" dirty="0">
                <a:latin typeface="Times New Roman" pitchFamily="18" charset="0"/>
                <a:cs typeface="Times New Roman" pitchFamily="18" charset="0"/>
              </a:rPr>
              <a:t>Отличается от предыдущего отчета по массажу тем, что в него включены колонки «посещаемость по заболеваниям» и «количество первичных больных», согласно поликлинической статистике</a:t>
            </a:r>
            <a:endParaRPr lang="ru-RU" sz="2400" dirty="0">
              <a:solidFill>
                <a:srgbClr val="FF0000"/>
              </a:solidFill>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080190888"/>
              </p:ext>
            </p:extLst>
          </p:nvPr>
        </p:nvGraphicFramePr>
        <p:xfrm>
          <a:off x="-108520" y="2528312"/>
          <a:ext cx="9144002" cy="2377440"/>
        </p:xfrm>
        <a:graphic>
          <a:graphicData uri="http://schemas.openxmlformats.org/drawingml/2006/table">
            <a:tbl>
              <a:tblPr firstRow="1" bandRow="1">
                <a:tableStyleId>{5C22544A-7EE6-4342-B048-85BDC9FD1C3A}</a:tableStyleId>
              </a:tblPr>
              <a:tblGrid>
                <a:gridCol w="653143">
                  <a:extLst>
                    <a:ext uri="{9D8B030D-6E8A-4147-A177-3AD203B41FA5}">
                      <a16:colId xmlns:a16="http://schemas.microsoft.com/office/drawing/2014/main" val="20000"/>
                    </a:ext>
                  </a:extLst>
                </a:gridCol>
                <a:gridCol w="653143">
                  <a:extLst>
                    <a:ext uri="{9D8B030D-6E8A-4147-A177-3AD203B41FA5}">
                      <a16:colId xmlns:a16="http://schemas.microsoft.com/office/drawing/2014/main" val="20001"/>
                    </a:ext>
                  </a:extLst>
                </a:gridCol>
                <a:gridCol w="653143">
                  <a:extLst>
                    <a:ext uri="{9D8B030D-6E8A-4147-A177-3AD203B41FA5}">
                      <a16:colId xmlns:a16="http://schemas.microsoft.com/office/drawing/2014/main" val="20002"/>
                    </a:ext>
                  </a:extLst>
                </a:gridCol>
                <a:gridCol w="653143">
                  <a:extLst>
                    <a:ext uri="{9D8B030D-6E8A-4147-A177-3AD203B41FA5}">
                      <a16:colId xmlns:a16="http://schemas.microsoft.com/office/drawing/2014/main" val="20003"/>
                    </a:ext>
                  </a:extLst>
                </a:gridCol>
                <a:gridCol w="653143">
                  <a:extLst>
                    <a:ext uri="{9D8B030D-6E8A-4147-A177-3AD203B41FA5}">
                      <a16:colId xmlns:a16="http://schemas.microsoft.com/office/drawing/2014/main" val="20004"/>
                    </a:ext>
                  </a:extLst>
                </a:gridCol>
                <a:gridCol w="653143">
                  <a:extLst>
                    <a:ext uri="{9D8B030D-6E8A-4147-A177-3AD203B41FA5}">
                      <a16:colId xmlns:a16="http://schemas.microsoft.com/office/drawing/2014/main" val="20005"/>
                    </a:ext>
                  </a:extLst>
                </a:gridCol>
                <a:gridCol w="653143">
                  <a:extLst>
                    <a:ext uri="{9D8B030D-6E8A-4147-A177-3AD203B41FA5}">
                      <a16:colId xmlns:a16="http://schemas.microsoft.com/office/drawing/2014/main" val="20006"/>
                    </a:ext>
                  </a:extLst>
                </a:gridCol>
                <a:gridCol w="653143">
                  <a:extLst>
                    <a:ext uri="{9D8B030D-6E8A-4147-A177-3AD203B41FA5}">
                      <a16:colId xmlns:a16="http://schemas.microsoft.com/office/drawing/2014/main" val="20007"/>
                    </a:ext>
                  </a:extLst>
                </a:gridCol>
                <a:gridCol w="653143">
                  <a:extLst>
                    <a:ext uri="{9D8B030D-6E8A-4147-A177-3AD203B41FA5}">
                      <a16:colId xmlns:a16="http://schemas.microsoft.com/office/drawing/2014/main" val="20008"/>
                    </a:ext>
                  </a:extLst>
                </a:gridCol>
                <a:gridCol w="653143">
                  <a:extLst>
                    <a:ext uri="{9D8B030D-6E8A-4147-A177-3AD203B41FA5}">
                      <a16:colId xmlns:a16="http://schemas.microsoft.com/office/drawing/2014/main" val="20009"/>
                    </a:ext>
                  </a:extLst>
                </a:gridCol>
                <a:gridCol w="653143">
                  <a:extLst>
                    <a:ext uri="{9D8B030D-6E8A-4147-A177-3AD203B41FA5}">
                      <a16:colId xmlns:a16="http://schemas.microsoft.com/office/drawing/2014/main" val="20010"/>
                    </a:ext>
                  </a:extLst>
                </a:gridCol>
                <a:gridCol w="653143">
                  <a:extLst>
                    <a:ext uri="{9D8B030D-6E8A-4147-A177-3AD203B41FA5}">
                      <a16:colId xmlns:a16="http://schemas.microsoft.com/office/drawing/2014/main" val="20011"/>
                    </a:ext>
                  </a:extLst>
                </a:gridCol>
                <a:gridCol w="653143">
                  <a:extLst>
                    <a:ext uri="{9D8B030D-6E8A-4147-A177-3AD203B41FA5}">
                      <a16:colId xmlns:a16="http://schemas.microsoft.com/office/drawing/2014/main" val="20012"/>
                    </a:ext>
                  </a:extLst>
                </a:gridCol>
                <a:gridCol w="653143">
                  <a:extLst>
                    <a:ext uri="{9D8B030D-6E8A-4147-A177-3AD203B41FA5}">
                      <a16:colId xmlns:a16="http://schemas.microsoft.com/office/drawing/2014/main" val="20013"/>
                    </a:ext>
                  </a:extLst>
                </a:gridCol>
              </a:tblGrid>
              <a:tr h="370840">
                <a:tc gridSpan="2">
                  <a:txBody>
                    <a:bodyPr/>
                    <a:lstStyle/>
                    <a:p>
                      <a:r>
                        <a:rPr lang="ru-RU" dirty="0"/>
                        <a:t>посещаемость по заболеваниям</a:t>
                      </a:r>
                    </a:p>
                  </a:txBody>
                  <a:tcPr/>
                </a:tc>
                <a:tc hMerge="1">
                  <a:txBody>
                    <a:bodyPr/>
                    <a:lstStyle/>
                    <a:p>
                      <a:endParaRPr lang="ru-RU" dirty="0"/>
                    </a:p>
                  </a:txBody>
                  <a:tcPr/>
                </a:tc>
                <a:tc gridSpan="2">
                  <a:txBody>
                    <a:bodyPr/>
                    <a:lstStyle/>
                    <a:p>
                      <a:r>
                        <a:rPr lang="ru-RU" dirty="0"/>
                        <a:t>количество первичных б-х</a:t>
                      </a:r>
                    </a:p>
                  </a:txBody>
                  <a:tcPr/>
                </a:tc>
                <a:tc hMerge="1">
                  <a:txBody>
                    <a:bodyPr/>
                    <a:lstStyle/>
                    <a:p>
                      <a:endParaRPr lang="ru-RU" dirty="0"/>
                    </a:p>
                  </a:txBody>
                  <a:tcPr/>
                </a:tc>
                <a:tc gridSpan="2">
                  <a:txBody>
                    <a:bodyPr/>
                    <a:lstStyle/>
                    <a:p>
                      <a:r>
                        <a:rPr lang="ru-RU" dirty="0"/>
                        <a:t>назначено</a:t>
                      </a:r>
                      <a:r>
                        <a:rPr lang="ru-RU" baseline="0" dirty="0"/>
                        <a:t> на массаж</a:t>
                      </a:r>
                      <a:endParaRPr lang="ru-RU" dirty="0"/>
                    </a:p>
                  </a:txBody>
                  <a:tcPr/>
                </a:tc>
                <a:tc hMerge="1">
                  <a:txBody>
                    <a:bodyPr/>
                    <a:lstStyle/>
                    <a:p>
                      <a:endParaRPr lang="ru-RU" dirty="0"/>
                    </a:p>
                  </a:txBody>
                  <a:tcPr/>
                </a:tc>
                <a:tc gridSpan="2">
                  <a:txBody>
                    <a:bodyPr/>
                    <a:lstStyle/>
                    <a:p>
                      <a:r>
                        <a:rPr lang="ru-RU" dirty="0"/>
                        <a:t>% охвата</a:t>
                      </a:r>
                    </a:p>
                  </a:txBody>
                  <a:tcPr/>
                </a:tc>
                <a:tc hMerge="1">
                  <a:txBody>
                    <a:bodyPr/>
                    <a:lstStyle/>
                    <a:p>
                      <a:endParaRPr lang="ru-RU" dirty="0"/>
                    </a:p>
                  </a:txBody>
                  <a:tcPr/>
                </a:tc>
                <a:tc gridSpan="2">
                  <a:txBody>
                    <a:bodyPr/>
                    <a:lstStyle/>
                    <a:p>
                      <a:r>
                        <a:rPr lang="ru-RU" dirty="0"/>
                        <a:t>кол-во процедур</a:t>
                      </a:r>
                    </a:p>
                  </a:txBody>
                  <a:tcPr/>
                </a:tc>
                <a:tc hMerge="1">
                  <a:txBody>
                    <a:bodyPr/>
                    <a:lstStyle/>
                    <a:p>
                      <a:endParaRPr lang="ru-RU" dirty="0"/>
                    </a:p>
                  </a:txBody>
                  <a:tcPr/>
                </a:tc>
                <a:tc gridSpan="2">
                  <a:txBody>
                    <a:bodyPr/>
                    <a:lstStyle/>
                    <a:p>
                      <a:r>
                        <a:rPr lang="ru-RU" dirty="0"/>
                        <a:t>Кол-во процедур на одного б-</a:t>
                      </a:r>
                      <a:r>
                        <a:rPr lang="ru-RU" dirty="0" err="1"/>
                        <a:t>го</a:t>
                      </a:r>
                      <a:endParaRPr lang="ru-RU" dirty="0"/>
                    </a:p>
                  </a:txBody>
                  <a:tcPr/>
                </a:tc>
                <a:tc hMerge="1">
                  <a:txBody>
                    <a:bodyPr/>
                    <a:lstStyle/>
                    <a:p>
                      <a:endParaRPr lang="ru-RU" dirty="0"/>
                    </a:p>
                  </a:txBody>
                  <a:tcPr/>
                </a:tc>
                <a:tc gridSpan="2">
                  <a:txBody>
                    <a:bodyPr/>
                    <a:lstStyle/>
                    <a:p>
                      <a:r>
                        <a:rPr lang="ru-RU" dirty="0"/>
                        <a:t>Кол-во процедурных единиц</a:t>
                      </a:r>
                    </a:p>
                  </a:txBody>
                  <a:tcPr/>
                </a:tc>
                <a:tc hMerge="1">
                  <a:txBody>
                    <a:bodyPr/>
                    <a:lstStyle/>
                    <a:p>
                      <a:endParaRPr lang="ru-RU" dirty="0"/>
                    </a:p>
                  </a:txBody>
                  <a:tcPr/>
                </a:tc>
                <a:extLst>
                  <a:ext uri="{0D108BD9-81ED-4DB2-BD59-A6C34878D82A}">
                    <a16:rowId xmlns:a16="http://schemas.microsoft.com/office/drawing/2014/main" val="10000"/>
                  </a:ext>
                </a:extLst>
              </a:tr>
              <a:tr h="370840">
                <a:tc>
                  <a:txBody>
                    <a:bodyPr/>
                    <a:lstStyle/>
                    <a:p>
                      <a:r>
                        <a:rPr lang="ru-RU" dirty="0"/>
                        <a:t>дети</a:t>
                      </a:r>
                    </a:p>
                  </a:txBody>
                  <a:tcPr/>
                </a:tc>
                <a:tc>
                  <a:txBody>
                    <a:bodyPr/>
                    <a:lstStyle/>
                    <a:p>
                      <a:r>
                        <a:rPr lang="ru-RU" dirty="0"/>
                        <a:t>взрослые</a:t>
                      </a:r>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tc>
                  <a:txBody>
                    <a:bodyPr/>
                    <a:lstStyle/>
                    <a:p>
                      <a:r>
                        <a:rPr lang="ru-RU" dirty="0"/>
                        <a:t>дети</a:t>
                      </a:r>
                    </a:p>
                    <a:p>
                      <a:endParaRPr lang="ru-RU" dirty="0"/>
                    </a:p>
                  </a:txBody>
                  <a:tcPr/>
                </a:tc>
                <a:tc>
                  <a:txBody>
                    <a:bodyPr/>
                    <a:lstStyle/>
                    <a:p>
                      <a:r>
                        <a:rPr lang="ru-RU" dirty="0"/>
                        <a:t>взрослые</a:t>
                      </a:r>
                    </a:p>
                    <a:p>
                      <a:endParaRPr lang="ru-RU" dirty="0"/>
                    </a:p>
                  </a:txBody>
                  <a:tcPr/>
                </a:tc>
                <a:extLst>
                  <a:ext uri="{0D108BD9-81ED-4DB2-BD59-A6C34878D82A}">
                    <a16:rowId xmlns:a16="http://schemas.microsoft.com/office/drawing/2014/main" val="10001"/>
                  </a:ext>
                </a:extLst>
              </a:tr>
            </a:tbl>
          </a:graphicData>
        </a:graphic>
      </p:graphicFrame>
      <p:sp>
        <p:nvSpPr>
          <p:cNvPr id="5" name="Прямоугольник 4">
            <a:extLst>
              <a:ext uri="{FF2B5EF4-FFF2-40B4-BE49-F238E27FC236}">
                <a16:creationId xmlns:a16="http://schemas.microsoft.com/office/drawing/2014/main" id="{22766B77-84F0-40B7-A7BC-21C54DE8EA4D}"/>
              </a:ext>
            </a:extLst>
          </p:cNvPr>
          <p:cNvSpPr/>
          <p:nvPr/>
        </p:nvSpPr>
        <p:spPr>
          <a:xfrm>
            <a:off x="108518" y="4669398"/>
            <a:ext cx="9035482" cy="2031325"/>
          </a:xfrm>
          <a:prstGeom prst="rect">
            <a:avLst/>
          </a:prstGeom>
        </p:spPr>
        <p:txBody>
          <a:bodyPr wrap="square">
            <a:spAutoFit/>
          </a:bodyPr>
          <a:lstStyle/>
          <a:p>
            <a:r>
              <a:rPr lang="ru-RU" dirty="0">
                <a:latin typeface="Times New Roman" pitchFamily="18" charset="0"/>
                <a:cs typeface="Times New Roman" pitchFamily="18" charset="0"/>
              </a:rPr>
              <a:t>% охвата высчитывается следующим образом: </a:t>
            </a:r>
          </a:p>
          <a:p>
            <a:r>
              <a:rPr lang="ru-RU" b="1" u="sng" dirty="0">
                <a:latin typeface="Times New Roman" pitchFamily="18" charset="0"/>
                <a:cs typeface="Times New Roman" pitchFamily="18" charset="0"/>
              </a:rPr>
              <a:t>кол-во больных, назначенных на массаж_ </a:t>
            </a:r>
            <a:r>
              <a:rPr lang="ru-RU" b="1" dirty="0">
                <a:latin typeface="Times New Roman" pitchFamily="18" charset="0"/>
                <a:cs typeface="Times New Roman" pitchFamily="18" charset="0"/>
              </a:rPr>
              <a:t>    Х 100</a:t>
            </a:r>
            <a:r>
              <a:rPr lang="ru-RU" b="1" u="sng" dirty="0">
                <a:latin typeface="Times New Roman" pitchFamily="18" charset="0"/>
                <a:cs typeface="Times New Roman" pitchFamily="18" charset="0"/>
              </a:rPr>
              <a:t> </a:t>
            </a:r>
          </a:p>
          <a:p>
            <a:r>
              <a:rPr lang="ru-RU" b="1" dirty="0">
                <a:latin typeface="Times New Roman" pitchFamily="18" charset="0"/>
                <a:cs typeface="Times New Roman" pitchFamily="18" charset="0"/>
              </a:rPr>
              <a:t>                                                                                                                                                      кол-во первичных больных (без профилактических)                           </a:t>
            </a:r>
          </a:p>
          <a:p>
            <a:r>
              <a:rPr lang="ru-RU" dirty="0">
                <a:latin typeface="Times New Roman" pitchFamily="18" charset="0"/>
                <a:cs typeface="Times New Roman" pitchFamily="18" charset="0"/>
              </a:rPr>
              <a:t>количество процедур на одного больного:       </a:t>
            </a:r>
            <a:r>
              <a:rPr lang="ru-RU" b="1" u="sng" dirty="0">
                <a:latin typeface="Times New Roman" pitchFamily="18" charset="0"/>
                <a:cs typeface="Times New Roman" pitchFamily="18" charset="0"/>
              </a:rPr>
              <a:t>общее количество отпущенных процедур  </a:t>
            </a:r>
          </a:p>
          <a:p>
            <a:r>
              <a:rPr lang="ru-RU" b="1" dirty="0">
                <a:latin typeface="Times New Roman" pitchFamily="18" charset="0"/>
                <a:cs typeface="Times New Roman" pitchFamily="18" charset="0"/>
              </a:rPr>
              <a:t>                                                                                                                                            </a:t>
            </a:r>
          </a:p>
          <a:p>
            <a:r>
              <a:rPr lang="ru-RU" b="1" dirty="0">
                <a:latin typeface="Times New Roman" pitchFamily="18" charset="0"/>
                <a:cs typeface="Times New Roman" pitchFamily="18" charset="0"/>
              </a:rPr>
              <a:t>                                                                      количество больных, назначенных на  массаж</a:t>
            </a:r>
          </a:p>
        </p:txBody>
      </p:sp>
    </p:spTree>
    <p:extLst>
      <p:ext uri="{BB962C8B-B14F-4D97-AF65-F5344CB8AC3E}">
        <p14:creationId xmlns:p14="http://schemas.microsoft.com/office/powerpoint/2010/main" val="1818265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79512" y="-32216"/>
            <a:ext cx="9144000" cy="764704"/>
          </a:xfrm>
        </p:spPr>
        <p:txBody>
          <a:bodyPr>
            <a:normAutofit/>
          </a:bodyPr>
          <a:lstStyle/>
          <a:p>
            <a:r>
              <a:rPr lang="ru-RU" sz="3600" dirty="0"/>
              <a:t>Средняя нагрузка на медсестру по массажу</a:t>
            </a:r>
          </a:p>
        </p:txBody>
      </p:sp>
      <p:sp>
        <p:nvSpPr>
          <p:cNvPr id="3" name="Объект 2"/>
          <p:cNvSpPr>
            <a:spLocks noGrp="1"/>
          </p:cNvSpPr>
          <p:nvPr>
            <p:ph idx="1"/>
          </p:nvPr>
        </p:nvSpPr>
        <p:spPr>
          <a:xfrm>
            <a:off x="-97971" y="0"/>
            <a:ext cx="9241971" cy="6872943"/>
          </a:xfrm>
        </p:spPr>
        <p:txBody>
          <a:bodyPr>
            <a:normAutofit/>
          </a:bodyPr>
          <a:lstStyle/>
          <a:p>
            <a:pPr marL="0" indent="0">
              <a:buNone/>
            </a:pPr>
            <a:endParaRPr lang="ru-RU" sz="2000" dirty="0">
              <a:latin typeface="Times New Roman" pitchFamily="18" charset="0"/>
              <a:cs typeface="Times New Roman" pitchFamily="18" charset="0"/>
            </a:endParaRPr>
          </a:p>
          <a:p>
            <a:pPr marL="0" indent="0">
              <a:buNone/>
            </a:pPr>
            <a:r>
              <a:rPr lang="ru-RU" sz="2000" dirty="0"/>
              <a:t> </a:t>
            </a:r>
          </a:p>
          <a:p>
            <a:pPr marL="0" indent="0" algn="ctr">
              <a:buNone/>
            </a:pPr>
            <a:r>
              <a:rPr lang="ru-RU" b="1" dirty="0">
                <a:solidFill>
                  <a:srgbClr val="C00000"/>
                </a:solidFill>
                <a:latin typeface="Times New Roman" pitchFamily="18" charset="0"/>
                <a:cs typeface="Times New Roman" pitchFamily="18" charset="0"/>
              </a:rPr>
              <a:t>Таблица 10</a:t>
            </a:r>
          </a:p>
          <a:p>
            <a:pPr marL="0" indent="0" algn="ctr">
              <a:buNone/>
            </a:pPr>
            <a:r>
              <a:rPr lang="ru-RU" sz="2400" dirty="0">
                <a:latin typeface="Times New Roman" pitchFamily="18" charset="0"/>
                <a:cs typeface="Times New Roman" pitchFamily="18" charset="0"/>
              </a:rPr>
              <a:t>Согласно Приказа № 337 средняя нагрузка на медсестру по массажу рассчитывается с обязательным учетом </a:t>
            </a:r>
            <a:r>
              <a:rPr lang="ru-RU" sz="2400" dirty="0">
                <a:solidFill>
                  <a:srgbClr val="FF0000"/>
                </a:solidFill>
                <a:latin typeface="Times New Roman" pitchFamily="18" charset="0"/>
                <a:cs typeface="Times New Roman" pitchFamily="18" charset="0"/>
              </a:rPr>
              <a:t>количества рабочих дней </a:t>
            </a:r>
            <a:r>
              <a:rPr lang="ru-RU" sz="2400" dirty="0">
                <a:latin typeface="Times New Roman" pitchFamily="18" charset="0"/>
                <a:cs typeface="Times New Roman" pitchFamily="18" charset="0"/>
              </a:rPr>
              <a:t>за исключением очередного оплачиваемого отпуска, отпуска без сохранения заработной платы, листков нетрудоспособности. </a:t>
            </a:r>
            <a:endParaRPr lang="ru-RU" sz="2400" dirty="0">
              <a:solidFill>
                <a:srgbClr val="FF0000"/>
              </a:solidFill>
              <a:latin typeface="Times New Roman" pitchFamily="18" charset="0"/>
              <a:cs typeface="Times New Roman" pitchFamily="18" charset="0"/>
            </a:endParaRPr>
          </a:p>
          <a:p>
            <a:pPr marL="0" indent="0" algn="ctr">
              <a:buNone/>
            </a:pPr>
            <a:r>
              <a:rPr lang="ru-RU" sz="2400" dirty="0">
                <a:solidFill>
                  <a:srgbClr val="FF0000"/>
                </a:solidFill>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214571062"/>
              </p:ext>
            </p:extLst>
          </p:nvPr>
        </p:nvGraphicFramePr>
        <p:xfrm>
          <a:off x="0" y="2852936"/>
          <a:ext cx="9144000" cy="3433568"/>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573784">
                <a:tc>
                  <a:txBody>
                    <a:bodyPr/>
                    <a:lstStyle/>
                    <a:p>
                      <a:r>
                        <a:rPr lang="ru-RU" dirty="0"/>
                        <a:t>Средняя нагрузка</a:t>
                      </a:r>
                    </a:p>
                  </a:txBody>
                  <a:tcPr/>
                </a:tc>
                <a:tc>
                  <a:txBody>
                    <a:bodyPr/>
                    <a:lstStyle/>
                    <a:p>
                      <a:r>
                        <a:rPr lang="ru-RU" dirty="0"/>
                        <a:t>Годовая </a:t>
                      </a:r>
                    </a:p>
                  </a:txBody>
                  <a:tcPr/>
                </a:tc>
                <a:tc>
                  <a:txBody>
                    <a:bodyPr/>
                    <a:lstStyle/>
                    <a:p>
                      <a:r>
                        <a:rPr lang="ru-RU" dirty="0"/>
                        <a:t>Дневная </a:t>
                      </a:r>
                    </a:p>
                  </a:txBody>
                  <a:tcPr/>
                </a:tc>
                <a:extLst>
                  <a:ext uri="{0D108BD9-81ED-4DB2-BD59-A6C34878D82A}">
                    <a16:rowId xmlns:a16="http://schemas.microsoft.com/office/drawing/2014/main" val="10000"/>
                  </a:ext>
                </a:extLst>
              </a:tr>
              <a:tr h="1434458">
                <a:tc>
                  <a:txBody>
                    <a:bodyPr/>
                    <a:lstStyle/>
                    <a:p>
                      <a:r>
                        <a:rPr lang="ru-RU" dirty="0">
                          <a:latin typeface="Times New Roman" pitchFamily="18" charset="0"/>
                          <a:cs typeface="Times New Roman" pitchFamily="18" charset="0"/>
                        </a:rPr>
                        <a:t>На 1 ставку медицинской сестры по массажу</a:t>
                      </a:r>
                    </a:p>
                  </a:txBody>
                  <a:tcPr/>
                </a:tc>
                <a:tc>
                  <a:txBody>
                    <a:bodyPr/>
                    <a:lstStyle/>
                    <a:p>
                      <a:r>
                        <a:rPr lang="ru-RU" dirty="0">
                          <a:latin typeface="Times New Roman" pitchFamily="18" charset="0"/>
                          <a:cs typeface="Times New Roman" pitchFamily="18" charset="0"/>
                        </a:rPr>
                        <a:t>годовая нагрузка = количество процедурных единиц (дети + взрослые) из </a:t>
                      </a:r>
                      <a:r>
                        <a:rPr lang="ru-RU" u="none" dirty="0">
                          <a:latin typeface="Times New Roman" pitchFamily="18" charset="0"/>
                          <a:cs typeface="Times New Roman" pitchFamily="18" charset="0"/>
                        </a:rPr>
                        <a:t>предыдущей таблицы</a:t>
                      </a:r>
                    </a:p>
                    <a:p>
                      <a:r>
                        <a:rPr lang="ru-RU" u="none" dirty="0">
                          <a:latin typeface="Times New Roman" pitchFamily="18" charset="0"/>
                          <a:cs typeface="Times New Roman" pitchFamily="18" charset="0"/>
                        </a:rPr>
                        <a:t>_____________________</a:t>
                      </a:r>
                    </a:p>
                    <a:p>
                      <a:r>
                        <a:rPr lang="ru-RU" u="none" dirty="0">
                          <a:latin typeface="Times New Roman" pitchFamily="18" charset="0"/>
                          <a:cs typeface="Times New Roman" pitchFamily="18" charset="0"/>
                        </a:rPr>
                        <a:t>количество ставок</a:t>
                      </a:r>
                    </a:p>
                    <a:p>
                      <a:r>
                        <a:rPr lang="ru-RU" u="none" dirty="0">
                          <a:latin typeface="Times New Roman" pitchFamily="18" charset="0"/>
                          <a:cs typeface="Times New Roman" pitchFamily="18" charset="0"/>
                        </a:rPr>
                        <a:t>            </a:t>
                      </a:r>
                    </a:p>
                    <a:p>
                      <a:endParaRPr lang="ru-RU" u="none" dirty="0">
                        <a:latin typeface="Times New Roman" pitchFamily="18" charset="0"/>
                        <a:cs typeface="Times New Roman" pitchFamily="18" charset="0"/>
                      </a:endParaRPr>
                    </a:p>
                  </a:txBody>
                  <a:tcPr/>
                </a:tc>
                <a:tc>
                  <a:txBody>
                    <a:bodyPr/>
                    <a:lstStyle/>
                    <a:p>
                      <a:pPr marL="0" indent="0" algn="ctr">
                        <a:buNone/>
                      </a:pPr>
                      <a:r>
                        <a:rPr lang="ru-RU" sz="1800" dirty="0">
                          <a:latin typeface="Times New Roman" pitchFamily="18" charset="0"/>
                          <a:cs typeface="Times New Roman" pitchFamily="18" charset="0"/>
                        </a:rPr>
                        <a:t>дневная нагрузка = </a:t>
                      </a:r>
                    </a:p>
                    <a:p>
                      <a:pPr marL="0" indent="0" algn="ctr">
                        <a:buNone/>
                      </a:pPr>
                      <a:r>
                        <a:rPr lang="ru-RU" sz="1800" u="sng" dirty="0">
                          <a:latin typeface="Times New Roman" pitchFamily="18" charset="0"/>
                          <a:cs typeface="Times New Roman" pitchFamily="18" charset="0"/>
                        </a:rPr>
                        <a:t>годовая нагрузка на1ставку</a:t>
                      </a:r>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a:latin typeface="Times New Roman" pitchFamily="18" charset="0"/>
                          <a:cs typeface="Times New Roman" pitchFamily="18" charset="0"/>
                        </a:rPr>
                        <a:t>  количество рабочих дней</a:t>
                      </a:r>
                    </a:p>
                    <a:p>
                      <a:pPr marL="0" indent="0" algn="ctr">
                        <a:buNone/>
                      </a:pPr>
                      <a:r>
                        <a:rPr lang="ru-RU" sz="1800" dirty="0">
                          <a:latin typeface="Times New Roman" pitchFamily="18" charset="0"/>
                          <a:cs typeface="Times New Roman" pitchFamily="18" charset="0"/>
                        </a:rPr>
                        <a:t>                                                          </a:t>
                      </a:r>
                    </a:p>
                    <a:p>
                      <a:r>
                        <a:rPr lang="en-US" dirty="0">
                          <a:latin typeface="Times New Roman" pitchFamily="18" charset="0"/>
                          <a:cs typeface="Times New Roman" pitchFamily="18" charset="0"/>
                        </a:rPr>
                        <a:t>N – </a:t>
                      </a:r>
                      <a:r>
                        <a:rPr lang="en-US" b="1" dirty="0">
                          <a:solidFill>
                            <a:srgbClr val="C00000"/>
                          </a:solidFill>
                          <a:latin typeface="Times New Roman" pitchFamily="18" charset="0"/>
                          <a:cs typeface="Times New Roman" pitchFamily="18" charset="0"/>
                        </a:rPr>
                        <a:t>36.0</a:t>
                      </a:r>
                    </a:p>
                    <a:p>
                      <a:r>
                        <a:rPr lang="ru-RU" dirty="0">
                          <a:latin typeface="Times New Roman" pitchFamily="18" charset="0"/>
                          <a:cs typeface="Times New Roman" pitchFamily="18" charset="0"/>
                        </a:rPr>
                        <a:t>инвалиды</a:t>
                      </a:r>
                      <a:r>
                        <a:rPr lang="ru-RU" baseline="0" dirty="0">
                          <a:latin typeface="Times New Roman" pitchFamily="18" charset="0"/>
                          <a:cs typeface="Times New Roman" pitchFamily="18" charset="0"/>
                        </a:rPr>
                        <a:t> – </a:t>
                      </a:r>
                      <a:r>
                        <a:rPr lang="ru-RU" b="1" baseline="0" dirty="0">
                          <a:solidFill>
                            <a:srgbClr val="C00000"/>
                          </a:solidFill>
                          <a:latin typeface="Times New Roman" pitchFamily="18" charset="0"/>
                          <a:cs typeface="Times New Roman" pitchFamily="18" charset="0"/>
                        </a:rPr>
                        <a:t>30.0</a:t>
                      </a:r>
                      <a:endParaRPr lang="ru-RU" b="1" dirty="0">
                        <a:solidFill>
                          <a:srgbClr val="C00000"/>
                        </a:solidFill>
                        <a:latin typeface="Times New Roman" pitchFamily="18" charset="0"/>
                        <a:cs typeface="Times New Roman" pitchFamily="18" charset="0"/>
                      </a:endParaRPr>
                    </a:p>
                    <a:p>
                      <a:pPr marL="0" indent="0" algn="ctr">
                        <a:buNone/>
                      </a:pPr>
                      <a:r>
                        <a:rPr lang="ru-RU" sz="1800" dirty="0">
                          <a:latin typeface="Times New Roman" pitchFamily="18" charset="0"/>
                          <a:cs typeface="Times New Roman" pitchFamily="18" charset="0"/>
                        </a:rPr>
                        <a:t> </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573784">
                <a:tc gridSpan="3">
                  <a:txBody>
                    <a:bodyPr/>
                    <a:lstStyle/>
                    <a:p>
                      <a:r>
                        <a:rPr lang="ru-RU" dirty="0"/>
                        <a:t>                                               </a:t>
                      </a:r>
                      <a:r>
                        <a:rPr lang="ru-RU" b="1" dirty="0">
                          <a:solidFill>
                            <a:srgbClr val="FF0000"/>
                          </a:solidFill>
                          <a:latin typeface="Times New Roman" pitchFamily="18" charset="0"/>
                          <a:cs typeface="Times New Roman" pitchFamily="18" charset="0"/>
                        </a:rPr>
                        <a:t>количество рабочих дней: УКАЗАТЬ!!!!</a:t>
                      </a:r>
                      <a:endParaRPr lang="ru-RU" b="0" dirty="0">
                        <a:solidFill>
                          <a:schemeClr val="tx1"/>
                        </a:solidFill>
                        <a:latin typeface="Times New Roman" pitchFamily="18" charset="0"/>
                        <a:cs typeface="Times New Roman" pitchFamily="18" charset="0"/>
                      </a:endParaRPr>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4642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834E64-D22C-4CB3-8E18-AD951A5A5156}"/>
              </a:ext>
            </a:extLst>
          </p:cNvPr>
          <p:cNvSpPr>
            <a:spLocks noGrp="1"/>
          </p:cNvSpPr>
          <p:nvPr>
            <p:ph type="title"/>
          </p:nvPr>
        </p:nvSpPr>
        <p:spPr>
          <a:xfrm>
            <a:off x="0" y="0"/>
            <a:ext cx="9036496" cy="1417638"/>
          </a:xfrm>
        </p:spPr>
        <p:txBody>
          <a:bodyPr>
            <a:normAutofit fontScale="90000"/>
          </a:bodyPr>
          <a:lstStyle/>
          <a:p>
            <a:pPr marL="514350" lvl="0" indent="-514350" algn="l">
              <a:spcBef>
                <a:spcPct val="20000"/>
              </a:spcBef>
            </a:pPr>
            <a:br>
              <a:rPr lang="ru-RU" sz="2400" b="1" dirty="0">
                <a:solidFill>
                  <a:prstClr val="black"/>
                </a:solidFill>
                <a:latin typeface="Times New Roman" pitchFamily="18" charset="0"/>
                <a:ea typeface="+mn-ea"/>
                <a:cs typeface="Times New Roman" pitchFamily="18" charset="0"/>
              </a:rPr>
            </a:br>
            <a:r>
              <a:rPr lang="ru-RU" sz="2400" b="1" dirty="0">
                <a:solidFill>
                  <a:prstClr val="black"/>
                </a:solidFill>
                <a:latin typeface="Times New Roman" pitchFamily="18" charset="0"/>
                <a:ea typeface="+mn-ea"/>
                <a:cs typeface="Times New Roman" pitchFamily="18" charset="0"/>
              </a:rPr>
              <a:t>Распоряжение № 709 </a:t>
            </a:r>
            <a:r>
              <a:rPr lang="ru-RU" sz="2400" dirty="0">
                <a:solidFill>
                  <a:prstClr val="black"/>
                </a:solidFill>
                <a:latin typeface="Times New Roman" pitchFamily="18" charset="0"/>
                <a:ea typeface="+mn-ea"/>
                <a:cs typeface="Times New Roman" pitchFamily="18" charset="0"/>
              </a:rPr>
              <a:t>Министерства 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a:t>
            </a:r>
            <a:br>
              <a:rPr lang="ru-RU" sz="2400" dirty="0">
                <a:solidFill>
                  <a:prstClr val="black"/>
                </a:solidFill>
                <a:latin typeface="Times New Roman" pitchFamily="18" charset="0"/>
                <a:ea typeface="+mn-ea"/>
                <a:cs typeface="Times New Roman" pitchFamily="18" charset="0"/>
              </a:rPr>
            </a:br>
            <a:endParaRPr lang="ru-RU" dirty="0"/>
          </a:p>
        </p:txBody>
      </p:sp>
      <p:sp>
        <p:nvSpPr>
          <p:cNvPr id="3" name="Объект 2">
            <a:extLst>
              <a:ext uri="{FF2B5EF4-FFF2-40B4-BE49-F238E27FC236}">
                <a16:creationId xmlns:a16="http://schemas.microsoft.com/office/drawing/2014/main" id="{5747BFB6-C104-4A85-9E5D-DBC783C67E24}"/>
              </a:ext>
            </a:extLst>
          </p:cNvPr>
          <p:cNvSpPr>
            <a:spLocks noGrp="1"/>
          </p:cNvSpPr>
          <p:nvPr>
            <p:ph idx="1"/>
          </p:nvPr>
        </p:nvSpPr>
        <p:spPr>
          <a:xfrm>
            <a:off x="107504" y="1196752"/>
            <a:ext cx="8928992" cy="5544616"/>
          </a:xfrm>
        </p:spPr>
        <p:txBody>
          <a:bodyPr>
            <a:normAutofit/>
          </a:bodyPr>
          <a:lstStyle/>
          <a:p>
            <a:pPr marL="0" indent="0">
              <a:buNone/>
            </a:pPr>
            <a:endParaRPr lang="ru-RU" sz="1800" dirty="0">
              <a:latin typeface="Times New Roman" panose="02020603050405020304" pitchFamily="18" charset="0"/>
              <a:cs typeface="Times New Roman" panose="02020603050405020304" pitchFamily="18" charset="0"/>
            </a:endParaRPr>
          </a:p>
          <a:p>
            <a:pPr marL="0" indent="0">
              <a:buNone/>
            </a:pPr>
            <a:r>
              <a:rPr lang="ru-RU" sz="1800" dirty="0">
                <a:latin typeface="Times New Roman" panose="02020603050405020304" pitchFamily="18" charset="0"/>
                <a:cs typeface="Times New Roman" panose="02020603050405020304" pitchFamily="18" charset="0"/>
              </a:rPr>
              <a:t>В Положении об организации деятельности врача- специалиста, ответственного за организацию медицинского обеспечения лиц, занимающихся физической культурой и спортом в МО сказано следующее:</a:t>
            </a:r>
          </a:p>
          <a:p>
            <a:pPr marL="0" indent="0">
              <a:buNone/>
            </a:pPr>
            <a:r>
              <a:rPr lang="ru-RU" sz="1800" dirty="0">
                <a:latin typeface="Times New Roman" panose="02020603050405020304" pitchFamily="18" charset="0"/>
                <a:cs typeface="Times New Roman" panose="02020603050405020304" pitchFamily="18" charset="0"/>
              </a:rPr>
              <a:t>-ответственным врачом может быть </a:t>
            </a:r>
            <a:r>
              <a:rPr lang="ru-RU" sz="1800" b="1" dirty="0">
                <a:solidFill>
                  <a:srgbClr val="FF0000"/>
                </a:solidFill>
                <a:latin typeface="Times New Roman" panose="02020603050405020304" pitchFamily="18" charset="0"/>
                <a:cs typeface="Times New Roman" panose="02020603050405020304" pitchFamily="18" charset="0"/>
              </a:rPr>
              <a:t>терапевт (педиатр), подростковый врач, невролог, травматолог- ортопед, врач общей практики</a:t>
            </a:r>
            <a:r>
              <a:rPr lang="ru-RU" sz="1800" dirty="0">
                <a:latin typeface="Times New Roman" panose="02020603050405020304" pitchFamily="18" charset="0"/>
                <a:cs typeface="Times New Roman" panose="02020603050405020304" pitchFamily="18" charset="0"/>
              </a:rPr>
              <a:t>, должны иметь подготовку по разделу «Врачебный контроль за лицами, занимающимися физической культурой и спортом»</a:t>
            </a:r>
          </a:p>
          <a:p>
            <a:pPr marL="0" indent="0">
              <a:buNone/>
            </a:pPr>
            <a:r>
              <a:rPr lang="ru-RU" sz="1800" dirty="0">
                <a:latin typeface="Times New Roman" panose="02020603050405020304" pitchFamily="18" charset="0"/>
                <a:cs typeface="Times New Roman" panose="02020603050405020304" pitchFamily="18" charset="0"/>
              </a:rPr>
              <a:t>-назначается главным врачом по приказу</a:t>
            </a:r>
          </a:p>
          <a:p>
            <a:pPr marL="0" indent="0">
              <a:buNone/>
            </a:pPr>
            <a:r>
              <a:rPr lang="ru-RU" sz="1800" dirty="0">
                <a:latin typeface="Times New Roman" panose="02020603050405020304" pitchFamily="18" charset="0"/>
                <a:cs typeface="Times New Roman" panose="02020603050405020304" pitchFamily="18" charset="0"/>
              </a:rPr>
              <a:t>-осуществляет организационно- методическую работу, координирует работу врача терапевта (педиатра), врача общей практики, подросткового врача в медицинской организации для получения заключения к занятиям физической культурой и к участию в физкультурных и спортивных мероприятиях</a:t>
            </a:r>
          </a:p>
          <a:p>
            <a:pPr marL="0" indent="0">
              <a:buNone/>
            </a:pPr>
            <a:r>
              <a:rPr lang="ru-RU" sz="1800" dirty="0">
                <a:latin typeface="Times New Roman" panose="02020603050405020304" pitchFamily="18" charset="0"/>
                <a:cs typeface="Times New Roman" panose="02020603050405020304" pitchFamily="18" charset="0"/>
              </a:rPr>
              <a:t>-обеспечивает заключение договора на проведение медицинского сопровождения лиц занимающихся физической культурой и спортом в районах Забайкальского края</a:t>
            </a:r>
          </a:p>
          <a:p>
            <a:pPr marL="0" indent="0">
              <a:buNone/>
            </a:pPr>
            <a:r>
              <a:rPr lang="ru-RU" sz="1800" dirty="0">
                <a:latin typeface="Times New Roman" panose="02020603050405020304" pitchFamily="18" charset="0"/>
                <a:cs typeface="Times New Roman" panose="02020603050405020304" pitchFamily="18" charset="0"/>
              </a:rPr>
              <a:t>-предоставляет отчет о проведенной работе заместителю главного врача по лечебной работе или главному врачу</a:t>
            </a:r>
          </a:p>
          <a:p>
            <a:pPr marL="0" indent="0">
              <a:buNone/>
            </a:pPr>
            <a:r>
              <a:rPr lang="ru-RU" sz="1800" dirty="0">
                <a:latin typeface="Times New Roman" panose="02020603050405020304" pitchFamily="18" charset="0"/>
                <a:cs typeface="Times New Roman" panose="02020603050405020304" pitchFamily="18" charset="0"/>
              </a:rPr>
              <a:t>-оформляет годовую статистическую отчетность по </a:t>
            </a:r>
            <a:r>
              <a:rPr lang="ru-RU" sz="1800" dirty="0">
                <a:solidFill>
                  <a:srgbClr val="FF0000"/>
                </a:solidFill>
                <a:latin typeface="Times New Roman" panose="02020603050405020304" pitchFamily="18" charset="0"/>
                <a:cs typeface="Times New Roman" panose="02020603050405020304" pitchFamily="18" charset="0"/>
              </a:rPr>
              <a:t>Форме  № 53</a:t>
            </a:r>
          </a:p>
        </p:txBody>
      </p:sp>
    </p:spTree>
    <p:extLst>
      <p:ext uri="{BB962C8B-B14F-4D97-AF65-F5344CB8AC3E}">
        <p14:creationId xmlns:p14="http://schemas.microsoft.com/office/powerpoint/2010/main" val="2262799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32863"/>
            <a:ext cx="9900592" cy="1143000"/>
          </a:xfrm>
        </p:spPr>
        <p:txBody>
          <a:bodyPr>
            <a:normAutofit/>
          </a:bodyPr>
          <a:lstStyle/>
          <a:p>
            <a:pPr algn="l"/>
            <a:r>
              <a:rPr lang="ru-RU" sz="3600" b="1" dirty="0">
                <a:solidFill>
                  <a:srgbClr val="2DA2BF"/>
                </a:solidFill>
                <a:effectLst>
                  <a:outerShdw blurRad="31750" dist="25400" dir="5400000" algn="tl" rotWithShape="0">
                    <a:srgbClr val="000000">
                      <a:alpha val="25000"/>
                    </a:srgbClr>
                  </a:outerShdw>
                </a:effectLst>
                <a:latin typeface="Times New Roman" pitchFamily="18" charset="0"/>
                <a:cs typeface="Times New Roman" pitchFamily="18" charset="0"/>
              </a:rPr>
              <a:t>Благодарим Вас за терпение и внимание!</a:t>
            </a:r>
            <a:endParaRPr lang="ru-RU" sz="3600" dirty="0"/>
          </a:p>
        </p:txBody>
      </p:sp>
      <p:pic>
        <p:nvPicPr>
          <p:cNvPr id="6" name="Объект 5">
            <a:extLst>
              <a:ext uri="{FF2B5EF4-FFF2-40B4-BE49-F238E27FC236}">
                <a16:creationId xmlns:a16="http://schemas.microsoft.com/office/drawing/2014/main" id="{B968FE6A-5111-474D-880D-1A62DAD3925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49952" y="764704"/>
            <a:ext cx="7244096" cy="4525963"/>
          </a:xfrm>
        </p:spPr>
      </p:pic>
      <p:sp>
        <p:nvSpPr>
          <p:cNvPr id="4" name="Прямоугольник 3">
            <a:extLst>
              <a:ext uri="{FF2B5EF4-FFF2-40B4-BE49-F238E27FC236}">
                <a16:creationId xmlns:a16="http://schemas.microsoft.com/office/drawing/2014/main" id="{A3C3D4E2-78AC-496C-98E6-999F73FD47EA}"/>
              </a:ext>
            </a:extLst>
          </p:cNvPr>
          <p:cNvSpPr/>
          <p:nvPr/>
        </p:nvSpPr>
        <p:spPr>
          <a:xfrm>
            <a:off x="193623" y="5157192"/>
            <a:ext cx="8756754" cy="2123658"/>
          </a:xfrm>
          <a:prstGeom prst="rect">
            <a:avLst/>
          </a:prstGeom>
        </p:spPr>
        <p:txBody>
          <a:bodyPr wrap="square">
            <a:spAutoFit/>
          </a:bodyPr>
          <a:lstStyle/>
          <a:p>
            <a:r>
              <a:rPr lang="ru-RU" b="1" dirty="0">
                <a:solidFill>
                  <a:schemeClr val="tx2">
                    <a:lumMod val="50000"/>
                  </a:schemeClr>
                </a:solidFill>
                <a:latin typeface="Times New Roman" pitchFamily="18" charset="0"/>
                <a:cs typeface="Times New Roman" pitchFamily="18" charset="0"/>
              </a:rPr>
              <a:t>                            </a:t>
            </a:r>
            <a:r>
              <a:rPr lang="ru-RU" sz="3600" b="1" dirty="0">
                <a:solidFill>
                  <a:schemeClr val="accent1">
                    <a:lumMod val="75000"/>
                  </a:schemeClr>
                </a:solidFill>
                <a:latin typeface="Times New Roman" pitchFamily="18" charset="0"/>
                <a:cs typeface="Times New Roman" pitchFamily="18" charset="0"/>
              </a:rPr>
              <a:t>телефон</a:t>
            </a:r>
            <a:r>
              <a:rPr lang="ru-RU" b="1" dirty="0">
                <a:solidFill>
                  <a:schemeClr val="tx2">
                    <a:lumMod val="50000"/>
                  </a:schemeClr>
                </a:solidFill>
                <a:latin typeface="Times New Roman" pitchFamily="18" charset="0"/>
                <a:cs typeface="Times New Roman" pitchFamily="18" charset="0"/>
              </a:rPr>
              <a:t>    </a:t>
            </a:r>
            <a:r>
              <a:rPr lang="ru-RU" sz="4400" b="1" dirty="0">
                <a:solidFill>
                  <a:srgbClr val="FF0000"/>
                </a:solidFill>
                <a:latin typeface="Times New Roman" pitchFamily="18" charset="0"/>
                <a:cs typeface="Times New Roman" pitchFamily="18" charset="0"/>
              </a:rPr>
              <a:t>(302)2-26-56-29 </a:t>
            </a:r>
          </a:p>
          <a:p>
            <a:r>
              <a:rPr lang="en-US" sz="4400" b="1" dirty="0">
                <a:solidFill>
                  <a:srgbClr val="FF0000"/>
                </a:solidFill>
                <a:latin typeface="Times New Roman" pitchFamily="18" charset="0"/>
                <a:cs typeface="Times New Roman" pitchFamily="18" charset="0"/>
              </a:rPr>
              <a:t>                 chita_kvfd@mail.ru</a:t>
            </a:r>
            <a:endParaRPr lang="ru-RU" sz="4400" b="1" dirty="0">
              <a:solidFill>
                <a:srgbClr val="FF0000"/>
              </a:solidFill>
              <a:latin typeface="Times New Roman" pitchFamily="18" charset="0"/>
              <a:cs typeface="Times New Roman" pitchFamily="18" charset="0"/>
            </a:endParaRPr>
          </a:p>
          <a:p>
            <a:endParaRPr lang="ru-RU" sz="4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45212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CA5D239-61E8-4A8B-BA71-2846756A3F8E}"/>
              </a:ext>
            </a:extLst>
          </p:cNvPr>
          <p:cNvSpPr>
            <a:spLocks noGrp="1"/>
          </p:cNvSpPr>
          <p:nvPr>
            <p:ph type="title"/>
          </p:nvPr>
        </p:nvSpPr>
        <p:spPr>
          <a:xfrm>
            <a:off x="-324544" y="0"/>
            <a:ext cx="9468544" cy="1772816"/>
          </a:xfrm>
        </p:spPr>
        <p:txBody>
          <a:bodyPr>
            <a:normAutofit fontScale="90000"/>
          </a:bodyPr>
          <a:lstStyle/>
          <a:p>
            <a:pPr marL="514350" lvl="0" indent="-514350">
              <a:spcBef>
                <a:spcPct val="20000"/>
              </a:spcBef>
            </a:pPr>
            <a:r>
              <a:rPr lang="ru-RU" sz="2400" b="1" dirty="0">
                <a:solidFill>
                  <a:prstClr val="black"/>
                </a:solidFill>
                <a:latin typeface="Times New Roman" pitchFamily="18" charset="0"/>
                <a:ea typeface="+mn-ea"/>
                <a:cs typeface="Times New Roman" pitchFamily="18" charset="0"/>
              </a:rPr>
              <a:t>Распоряжение № 709 </a:t>
            </a:r>
            <a:r>
              <a:rPr lang="ru-RU" sz="2400" dirty="0">
                <a:solidFill>
                  <a:prstClr val="black"/>
                </a:solidFill>
                <a:latin typeface="Times New Roman" pitchFamily="18" charset="0"/>
                <a:ea typeface="+mn-ea"/>
                <a:cs typeface="Times New Roman" pitchFamily="18" charset="0"/>
              </a:rPr>
              <a:t>Министерства 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a:t>
            </a:r>
            <a:br>
              <a:rPr lang="ru-RU" sz="2400" dirty="0">
                <a:solidFill>
                  <a:prstClr val="black"/>
                </a:solidFill>
                <a:latin typeface="Times New Roman" pitchFamily="18" charset="0"/>
                <a:ea typeface="+mn-ea"/>
                <a:cs typeface="Times New Roman" pitchFamily="18" charset="0"/>
              </a:rPr>
            </a:br>
            <a:endParaRPr lang="ru-RU" dirty="0"/>
          </a:p>
        </p:txBody>
      </p:sp>
      <p:sp>
        <p:nvSpPr>
          <p:cNvPr id="3" name="Объект 2">
            <a:extLst>
              <a:ext uri="{FF2B5EF4-FFF2-40B4-BE49-F238E27FC236}">
                <a16:creationId xmlns:a16="http://schemas.microsoft.com/office/drawing/2014/main" id="{02C0C2E1-F521-4711-AB6F-824C1D2ED976}"/>
              </a:ext>
            </a:extLst>
          </p:cNvPr>
          <p:cNvSpPr>
            <a:spLocks noGrp="1"/>
          </p:cNvSpPr>
          <p:nvPr>
            <p:ph idx="1"/>
          </p:nvPr>
        </p:nvSpPr>
        <p:spPr>
          <a:xfrm>
            <a:off x="-73024" y="1124743"/>
            <a:ext cx="9325544" cy="5733257"/>
          </a:xfrm>
        </p:spPr>
        <p:txBody>
          <a:bodyPr>
            <a:normAutofit lnSpcReduction="10000"/>
          </a:bodyPr>
          <a:lstStyle/>
          <a:p>
            <a:pPr marL="0" indent="0">
              <a:buNone/>
            </a:pPr>
            <a:endParaRPr lang="ru-RU" sz="1400" dirty="0">
              <a:latin typeface="Times New Roman" panose="02020603050405020304" pitchFamily="18" charset="0"/>
              <a:cs typeface="Times New Roman" panose="02020603050405020304" pitchFamily="18" charset="0"/>
            </a:endParaRPr>
          </a:p>
          <a:p>
            <a:pPr>
              <a:buFontTx/>
              <a:buChar char="-"/>
            </a:pPr>
            <a:r>
              <a:rPr lang="ru-RU" sz="1400" dirty="0">
                <a:latin typeface="Times New Roman" panose="02020603050405020304" pitchFamily="18" charset="0"/>
                <a:cs typeface="Times New Roman" panose="02020603050405020304" pitchFamily="18" charset="0"/>
              </a:rPr>
              <a:t>медицинское обследование для получения медицинского заключения к физкультурным мероприятиям проводятся в амбулаторно- поликлиническом учреждении, отделениях (кабинетах) спортивной медицины амбулаторно в поликлинических учреждений</a:t>
            </a:r>
          </a:p>
          <a:p>
            <a:pPr>
              <a:buFontTx/>
              <a:buChar char="-"/>
            </a:pPr>
            <a:r>
              <a:rPr lang="ru-RU" sz="1400" dirty="0">
                <a:latin typeface="Times New Roman" panose="02020603050405020304" pitchFamily="18" charset="0"/>
                <a:cs typeface="Times New Roman" panose="02020603050405020304" pitchFamily="18" charset="0"/>
              </a:rPr>
              <a:t>медицинское обследование осуществляется следующими специалистами: врачом терапевтом (педиатром), врачом общей практики, подростковым терапевтом</a:t>
            </a:r>
          </a:p>
          <a:p>
            <a:pPr>
              <a:buFontTx/>
              <a:buChar char="-"/>
            </a:pPr>
            <a:r>
              <a:rPr lang="ru-RU" sz="1400" dirty="0">
                <a:latin typeface="Times New Roman" panose="02020603050405020304" pitchFamily="18" charset="0"/>
                <a:cs typeface="Times New Roman" panose="02020603050405020304" pitchFamily="18" charset="0"/>
              </a:rPr>
              <a:t>для медицинского заключения учитываются результаты обследования (диспансеризации) с выдачей заключения об установлении </a:t>
            </a:r>
            <a:r>
              <a:rPr lang="en-US" sz="1400" b="1" dirty="0">
                <a:solidFill>
                  <a:srgbClr val="FF0000"/>
                </a:solidFill>
                <a:latin typeface="Times New Roman" panose="02020603050405020304" pitchFamily="18" charset="0"/>
                <a:cs typeface="Times New Roman" panose="02020603050405020304" pitchFamily="18" charset="0"/>
              </a:rPr>
              <a:t>I</a:t>
            </a:r>
            <a:r>
              <a:rPr lang="ru-RU" sz="1400" b="1" dirty="0">
                <a:solidFill>
                  <a:srgbClr val="FF0000"/>
                </a:solidFill>
                <a:latin typeface="Times New Roman" panose="02020603050405020304" pitchFamily="18" charset="0"/>
                <a:cs typeface="Times New Roman" panose="02020603050405020304" pitchFamily="18" charset="0"/>
              </a:rPr>
              <a:t> или</a:t>
            </a:r>
            <a:r>
              <a:rPr lang="en-US" sz="1400" b="1" dirty="0">
                <a:solidFill>
                  <a:srgbClr val="FF0000"/>
                </a:solidFill>
                <a:latin typeface="Times New Roman" panose="02020603050405020304" pitchFamily="18" charset="0"/>
                <a:cs typeface="Times New Roman" panose="02020603050405020304" pitchFamily="18" charset="0"/>
              </a:rPr>
              <a:t> II</a:t>
            </a:r>
            <a:r>
              <a:rPr lang="ru-RU" sz="1400" b="1" dirty="0">
                <a:solidFill>
                  <a:srgbClr val="FF0000"/>
                </a:solidFill>
                <a:latin typeface="Times New Roman" panose="02020603050405020304" pitchFamily="18" charset="0"/>
                <a:cs typeface="Times New Roman" panose="02020603050405020304" pitchFamily="18" charset="0"/>
              </a:rPr>
              <a:t> группы здоровья </a:t>
            </a:r>
            <a:r>
              <a:rPr lang="ru-RU" sz="1400" dirty="0">
                <a:latin typeface="Times New Roman" panose="02020603050405020304" pitchFamily="18" charset="0"/>
                <a:cs typeface="Times New Roman" panose="02020603050405020304" pitchFamily="18" charset="0"/>
              </a:rPr>
              <a:t>и медицинской группы для занятий физической культурой (</a:t>
            </a:r>
            <a:r>
              <a:rPr lang="ru-RU" sz="1400" b="1" dirty="0">
                <a:solidFill>
                  <a:srgbClr val="FF0000"/>
                </a:solidFill>
                <a:latin typeface="Times New Roman" panose="02020603050405020304" pitchFamily="18" charset="0"/>
                <a:cs typeface="Times New Roman" panose="02020603050405020304" pitchFamily="18" charset="0"/>
              </a:rPr>
              <a:t>основная, подготовительная</a:t>
            </a:r>
            <a:r>
              <a:rPr lang="ru-RU" sz="1400" dirty="0">
                <a:latin typeface="Times New Roman" panose="02020603050405020304" pitchFamily="18" charset="0"/>
                <a:cs typeface="Times New Roman" panose="02020603050405020304" pitchFamily="18" charset="0"/>
              </a:rPr>
              <a:t>) - форма установленного образца прилагается</a:t>
            </a:r>
          </a:p>
          <a:p>
            <a:pPr>
              <a:buFontTx/>
              <a:buChar char="-"/>
            </a:pPr>
            <a:r>
              <a:rPr lang="ru-RU" sz="1400" dirty="0">
                <a:latin typeface="Times New Roman" panose="02020603050405020304" pitchFamily="18" charset="0"/>
                <a:cs typeface="Times New Roman" panose="02020603050405020304" pitchFamily="18" charset="0"/>
              </a:rPr>
              <a:t>лица, отнесенные к </a:t>
            </a:r>
            <a:r>
              <a:rPr lang="en-US" sz="1400" b="1" dirty="0">
                <a:solidFill>
                  <a:srgbClr val="FF0000"/>
                </a:solidFill>
                <a:latin typeface="Times New Roman" panose="02020603050405020304" pitchFamily="18" charset="0"/>
                <a:cs typeface="Times New Roman" panose="02020603050405020304" pitchFamily="18" charset="0"/>
              </a:rPr>
              <a:t>III</a:t>
            </a:r>
            <a:r>
              <a:rPr lang="ru-RU" sz="1400" b="1" dirty="0">
                <a:solidFill>
                  <a:srgbClr val="FF0000"/>
                </a:solidFill>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группе здоровья (</a:t>
            </a:r>
            <a:r>
              <a:rPr lang="ru-RU" sz="1400" b="1" dirty="0">
                <a:solidFill>
                  <a:srgbClr val="FF0000"/>
                </a:solidFill>
                <a:latin typeface="Times New Roman" panose="02020603050405020304" pitchFamily="18" charset="0"/>
                <a:cs typeface="Times New Roman" panose="02020603050405020304" pitchFamily="18" charset="0"/>
              </a:rPr>
              <a:t>подготовительная медицинская группа</a:t>
            </a:r>
            <a:r>
              <a:rPr lang="ru-RU" sz="1400" dirty="0">
                <a:latin typeface="Times New Roman" panose="02020603050405020304" pitchFamily="18" charset="0"/>
                <a:cs typeface="Times New Roman" panose="02020603050405020304" pitchFamily="18" charset="0"/>
              </a:rPr>
              <a:t>) направляются с результатами обследования </a:t>
            </a:r>
            <a:r>
              <a:rPr lang="ru-RU" sz="1400" dirty="0">
                <a:solidFill>
                  <a:srgbClr val="FF0000"/>
                </a:solidFill>
                <a:latin typeface="Times New Roman" panose="02020603050405020304" pitchFamily="18" charset="0"/>
                <a:cs typeface="Times New Roman" panose="02020603050405020304" pitchFamily="18" charset="0"/>
              </a:rPr>
              <a:t>к специалисту по спортивной медицине </a:t>
            </a:r>
            <a:r>
              <a:rPr lang="ru-RU" sz="1400" dirty="0">
                <a:latin typeface="Times New Roman" panose="02020603050405020304" pitchFamily="18" charset="0"/>
                <a:cs typeface="Times New Roman" panose="02020603050405020304" pitchFamily="18" charset="0"/>
              </a:rPr>
              <a:t>по месту прикрепления или в ГУЗ КВФД на дообследование, этим специалистом выдается медицинское заключение о допуске к участию в соревнованиях</a:t>
            </a:r>
          </a:p>
          <a:p>
            <a:pPr>
              <a:buFontTx/>
              <a:buChar char="-"/>
            </a:pPr>
            <a:r>
              <a:rPr lang="ru-RU" sz="1400" dirty="0">
                <a:latin typeface="Times New Roman" panose="02020603050405020304" pitchFamily="18" charset="0"/>
                <a:cs typeface="Times New Roman" panose="02020603050405020304" pitchFamily="18" charset="0"/>
              </a:rPr>
              <a:t>лица, отнесенные к </a:t>
            </a:r>
            <a:r>
              <a:rPr lang="en-US" sz="1400" b="1" dirty="0">
                <a:solidFill>
                  <a:srgbClr val="FF0000"/>
                </a:solidFill>
                <a:latin typeface="Times New Roman" panose="02020603050405020304" pitchFamily="18" charset="0"/>
                <a:cs typeface="Times New Roman" panose="02020603050405020304" pitchFamily="18" charset="0"/>
              </a:rPr>
              <a:t>IV </a:t>
            </a:r>
            <a:r>
              <a:rPr lang="ru-RU" sz="1400" b="1" dirty="0">
                <a:solidFill>
                  <a:srgbClr val="FF0000"/>
                </a:solidFill>
                <a:latin typeface="Times New Roman" panose="02020603050405020304" pitchFamily="18" charset="0"/>
                <a:cs typeface="Times New Roman" panose="02020603050405020304" pitchFamily="18" charset="0"/>
              </a:rPr>
              <a:t>и </a:t>
            </a:r>
            <a:r>
              <a:rPr lang="en-US" sz="1400" b="1" dirty="0">
                <a:solidFill>
                  <a:srgbClr val="FF0000"/>
                </a:solidFill>
                <a:latin typeface="Times New Roman" panose="02020603050405020304" pitchFamily="18" charset="0"/>
                <a:cs typeface="Times New Roman" panose="02020603050405020304" pitchFamily="18" charset="0"/>
              </a:rPr>
              <a:t>V</a:t>
            </a:r>
            <a:r>
              <a:rPr lang="ru-RU" sz="1400" b="1" dirty="0">
                <a:solidFill>
                  <a:srgbClr val="FF0000"/>
                </a:solidFill>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группам здоровья (</a:t>
            </a:r>
            <a:r>
              <a:rPr lang="ru-RU" sz="1400" dirty="0">
                <a:solidFill>
                  <a:srgbClr val="FF0000"/>
                </a:solidFill>
                <a:latin typeface="Times New Roman" panose="02020603050405020304" pitchFamily="18" charset="0"/>
                <a:cs typeface="Times New Roman" panose="02020603050405020304" pitchFamily="18" charset="0"/>
              </a:rPr>
              <a:t>специальная медицинская группа «А» и «Б»</a:t>
            </a:r>
            <a:r>
              <a:rPr lang="ru-RU" sz="1400" dirty="0">
                <a:latin typeface="Times New Roman" panose="02020603050405020304" pitchFamily="18" charset="0"/>
                <a:cs typeface="Times New Roman" panose="02020603050405020304" pitchFamily="18" charset="0"/>
              </a:rPr>
              <a:t>) не допускаются к УТЗ и спортивным соревнованиям. Данной категории рекомендованы занятия оздоровительной физической культурой по специальным программам или ЛФК в МО, либо самостоятельные занятия в домашних условиях</a:t>
            </a:r>
          </a:p>
          <a:p>
            <a:pPr>
              <a:buFontTx/>
              <a:buChar char="-"/>
            </a:pPr>
            <a:r>
              <a:rPr lang="ru-RU" sz="1400" dirty="0">
                <a:latin typeface="Times New Roman" panose="02020603050405020304" pitchFamily="18" charset="0"/>
                <a:cs typeface="Times New Roman" panose="02020603050405020304" pitchFamily="18" charset="0"/>
              </a:rPr>
              <a:t>если поступает заявка на прохождение комплекса </a:t>
            </a:r>
            <a:r>
              <a:rPr lang="ru-RU" sz="1400" dirty="0">
                <a:solidFill>
                  <a:srgbClr val="FF0000"/>
                </a:solidFill>
                <a:latin typeface="Times New Roman" panose="02020603050405020304" pitchFamily="18" charset="0"/>
                <a:cs typeface="Times New Roman" panose="02020603050405020304" pitchFamily="18" charset="0"/>
              </a:rPr>
              <a:t>ГТО от образовательного учреждения, то в ней указывается медицинская группа (основная), соответствующая </a:t>
            </a:r>
            <a:r>
              <a:rPr lang="en-US" sz="1400" dirty="0">
                <a:solidFill>
                  <a:srgbClr val="FF0000"/>
                </a:solidFill>
                <a:latin typeface="Times New Roman" panose="02020603050405020304" pitchFamily="18" charset="0"/>
                <a:cs typeface="Times New Roman" panose="02020603050405020304" pitchFamily="18" charset="0"/>
              </a:rPr>
              <a:t>I </a:t>
            </a:r>
            <a:r>
              <a:rPr lang="ru-RU" sz="1400" dirty="0">
                <a:solidFill>
                  <a:srgbClr val="FF0000"/>
                </a:solidFill>
                <a:latin typeface="Times New Roman" panose="02020603050405020304" pitchFamily="18" charset="0"/>
                <a:cs typeface="Times New Roman" panose="02020603050405020304" pitchFamily="18" charset="0"/>
              </a:rPr>
              <a:t>и </a:t>
            </a:r>
            <a:r>
              <a:rPr lang="en-US" sz="1400" dirty="0">
                <a:solidFill>
                  <a:srgbClr val="FF0000"/>
                </a:solidFill>
                <a:latin typeface="Times New Roman" panose="02020603050405020304" pitchFamily="18" charset="0"/>
                <a:cs typeface="Times New Roman" panose="02020603050405020304" pitchFamily="18" charset="0"/>
              </a:rPr>
              <a:t>II</a:t>
            </a:r>
            <a:r>
              <a:rPr lang="ru-RU" sz="1400" dirty="0">
                <a:solidFill>
                  <a:srgbClr val="FF0000"/>
                </a:solidFill>
                <a:latin typeface="Times New Roman" panose="02020603050405020304" pitchFamily="18" charset="0"/>
                <a:cs typeface="Times New Roman" panose="02020603050405020304" pitchFamily="18" charset="0"/>
              </a:rPr>
              <a:t> группам здоровья</a:t>
            </a:r>
          </a:p>
          <a:p>
            <a:pPr>
              <a:buFontTx/>
              <a:buChar char="-"/>
            </a:pPr>
            <a:r>
              <a:rPr lang="ru-RU" sz="1400" dirty="0">
                <a:latin typeface="Times New Roman" panose="02020603050405020304" pitchFamily="18" charset="0"/>
                <a:cs typeface="Times New Roman" panose="02020603050405020304" pitchFamily="18" charset="0"/>
              </a:rPr>
              <a:t>спортсмены, занимающиеся в районах и входящие в состав сборных команд Забайкальского края проходят УМО в ГУЗ КВФД с заключением о допуске врача спортивной медицины на основании договора</a:t>
            </a:r>
          </a:p>
          <a:p>
            <a:pPr>
              <a:buFontTx/>
              <a:buChar char="-"/>
            </a:pPr>
            <a:r>
              <a:rPr lang="ru-RU" sz="1400" dirty="0">
                <a:latin typeface="Times New Roman" panose="02020603050405020304" pitchFamily="18" charset="0"/>
                <a:cs typeface="Times New Roman" panose="02020603050405020304" pitchFamily="18" charset="0"/>
              </a:rPr>
              <a:t>при медицинском обеспечивании соревнований на заключительном этапе ответственным медработником составляется отчет в </a:t>
            </a:r>
            <a:r>
              <a:rPr lang="ru-RU" sz="1400" dirty="0">
                <a:solidFill>
                  <a:srgbClr val="FF0000"/>
                </a:solidFill>
                <a:latin typeface="Times New Roman" panose="02020603050405020304" pitchFamily="18" charset="0"/>
                <a:cs typeface="Times New Roman" panose="02020603050405020304" pitchFamily="18" charset="0"/>
              </a:rPr>
              <a:t>2 экземплярах- один экземпляр отдается главному судье, другой- передается в ГУЗ КВФД </a:t>
            </a:r>
            <a:r>
              <a:rPr lang="ru-RU" sz="1400" dirty="0">
                <a:latin typeface="Times New Roman" panose="02020603050405020304" pitchFamily="18" charset="0"/>
                <a:cs typeface="Times New Roman" panose="02020603050405020304" pitchFamily="18" charset="0"/>
              </a:rPr>
              <a:t>(форма установленного образца прилагается)</a:t>
            </a:r>
          </a:p>
          <a:p>
            <a:pPr>
              <a:buFontTx/>
              <a:buChar char="-"/>
            </a:pPr>
            <a:r>
              <a:rPr lang="ru-RU" sz="1400" dirty="0">
                <a:solidFill>
                  <a:srgbClr val="FF0000"/>
                </a:solidFill>
                <a:latin typeface="Times New Roman" panose="02020603050405020304" pitchFamily="18" charset="0"/>
                <a:cs typeface="Times New Roman" panose="02020603050405020304" pitchFamily="18" charset="0"/>
              </a:rPr>
              <a:t>в случае получения травмы (смерти), заполняется извещение о травме (смерти) в 2 экземплярах- один экземпляр выдается на руки участнику или его представителю, другой направляется в ГУЗ КВФД </a:t>
            </a:r>
            <a:r>
              <a:rPr lang="ru-RU" sz="1400" dirty="0">
                <a:latin typeface="Times New Roman" panose="02020603050405020304" pitchFamily="18" charset="0"/>
                <a:cs typeface="Times New Roman" panose="02020603050405020304" pitchFamily="18" charset="0"/>
              </a:rPr>
              <a:t>(форма установленного образца прилагается) </a:t>
            </a:r>
          </a:p>
          <a:p>
            <a:pPr>
              <a:buFontTx/>
              <a:buChar char="-"/>
            </a:pPr>
            <a:endParaRPr lang="ru-RU" sz="1400" dirty="0">
              <a:latin typeface="Times New Roman" panose="02020603050405020304" pitchFamily="18" charset="0"/>
              <a:cs typeface="Times New Roman" panose="02020603050405020304" pitchFamily="18" charset="0"/>
            </a:endParaRPr>
          </a:p>
          <a:p>
            <a:pPr>
              <a:buFontTx/>
              <a:buChar char="-"/>
            </a:pP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7692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392"/>
            <a:ext cx="8229600" cy="864096"/>
          </a:xfrm>
        </p:spPr>
        <p:txBody>
          <a:bodyPr>
            <a:normAutofit/>
          </a:bodyPr>
          <a:lstStyle/>
          <a:p>
            <a:r>
              <a:rPr lang="ru-RU" sz="2400" b="1" dirty="0">
                <a:latin typeface="Times New Roman" pitchFamily="18" charset="0"/>
                <a:cs typeface="Times New Roman" pitchFamily="18" charset="0"/>
              </a:rPr>
              <a:t>Форма №53</a:t>
            </a:r>
          </a:p>
        </p:txBody>
      </p:sp>
      <p:pic>
        <p:nvPicPr>
          <p:cNvPr id="1027"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107505" y="908720"/>
            <a:ext cx="3955178"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sz="half" idx="2"/>
          </p:nvPr>
        </p:nvSpPr>
        <p:spPr/>
        <p:txBody>
          <a:bodyPr>
            <a:normAutofit/>
          </a:bodyPr>
          <a:lstStyle/>
          <a:p>
            <a:pPr marL="0" indent="0">
              <a:buNone/>
            </a:pPr>
            <a:r>
              <a:rPr lang="ru-RU" sz="2400" dirty="0">
                <a:latin typeface="Times New Roman" pitchFamily="18" charset="0"/>
                <a:cs typeface="Times New Roman" pitchFamily="18" charset="0"/>
              </a:rPr>
              <a:t>Статистическая отчетная форма №53 «</a:t>
            </a:r>
            <a:r>
              <a:rPr lang="ru-RU" sz="2400" dirty="0">
                <a:solidFill>
                  <a:prstClr val="black"/>
                </a:solidFill>
                <a:latin typeface="Times New Roman" pitchFamily="18" charset="0"/>
                <a:cs typeface="Times New Roman" pitchFamily="18" charset="0"/>
              </a:rPr>
              <a:t>Отчет о медицинском наблюдении за лицами, занимающимися физической культурой и спортом» </a:t>
            </a:r>
            <a:r>
              <a:rPr lang="ru-RU" sz="2400" dirty="0">
                <a:latin typeface="Times New Roman" pitchFamily="18" charset="0"/>
                <a:cs typeface="Times New Roman" pitchFamily="18" charset="0"/>
              </a:rPr>
              <a:t>представляет собой стандартный бланк формата А4, содержащий в себе две таблицы, требующие цифрового заполнения</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338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352" y="1124744"/>
            <a:ext cx="7956376" cy="576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99392"/>
            <a:ext cx="8229600" cy="634082"/>
          </a:xfrm>
        </p:spPr>
        <p:txBody>
          <a:bodyPr>
            <a:normAutofit/>
          </a:bodyPr>
          <a:lstStyle/>
          <a:p>
            <a:r>
              <a:rPr lang="ru-RU" sz="2400" b="1" dirty="0">
                <a:latin typeface="Times New Roman" pitchFamily="18" charset="0"/>
                <a:cs typeface="Times New Roman" pitchFamily="18" charset="0"/>
              </a:rPr>
              <a:t>Историческая справка</a:t>
            </a:r>
          </a:p>
        </p:txBody>
      </p:sp>
      <p:sp>
        <p:nvSpPr>
          <p:cNvPr id="3" name="Объект 2"/>
          <p:cNvSpPr>
            <a:spLocks noGrp="1"/>
          </p:cNvSpPr>
          <p:nvPr>
            <p:ph idx="1"/>
          </p:nvPr>
        </p:nvSpPr>
        <p:spPr>
          <a:xfrm>
            <a:off x="179512" y="1124744"/>
            <a:ext cx="4248472" cy="5763880"/>
          </a:xfrm>
        </p:spPr>
        <p:txBody>
          <a:bodyPr>
            <a:noAutofit/>
          </a:bodyPr>
          <a:lstStyle/>
          <a:p>
            <a:pPr marL="0" indent="0">
              <a:buNone/>
            </a:pPr>
            <a:r>
              <a:rPr lang="ru-RU" sz="2400" dirty="0">
                <a:latin typeface="Times New Roman" pitchFamily="18" charset="0"/>
                <a:cs typeface="Times New Roman" pitchFamily="18" charset="0"/>
              </a:rPr>
              <a:t>    Форма №53 разработана в 1986 году, действует по настоящее время без внесения поправок, у</a:t>
            </a:r>
            <a:r>
              <a:rPr lang="ru-RU" sz="2400" dirty="0">
                <a:solidFill>
                  <a:prstClr val="black"/>
                </a:solidFill>
                <a:latin typeface="Times New Roman" pitchFamily="18" charset="0"/>
                <a:cs typeface="Times New Roman" pitchFamily="18" charset="0"/>
              </a:rPr>
              <a:t>тверждена Приказом Минздрава России №182 от 26.08.1994г.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195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8150"/>
            <a:ext cx="8229600" cy="1052736"/>
          </a:xfrm>
        </p:spPr>
        <p:txBody>
          <a:bodyPr>
            <a:normAutofit fontScale="90000"/>
          </a:bodyPr>
          <a:lstStyle/>
          <a:p>
            <a:br>
              <a:rPr lang="ru-RU" sz="2400" b="1" dirty="0">
                <a:latin typeface="Times New Roman" pitchFamily="18" charset="0"/>
                <a:cs typeface="Times New Roman" pitchFamily="18" charset="0"/>
              </a:rPr>
            </a:br>
            <a:br>
              <a:rPr lang="ru-RU" sz="2400" b="1" dirty="0">
                <a:latin typeface="Times New Roman" pitchFamily="18" charset="0"/>
                <a:cs typeface="Times New Roman" pitchFamily="18" charset="0"/>
              </a:rPr>
            </a:br>
            <a:br>
              <a:rPr lang="ru-RU" sz="2400" b="1" dirty="0">
                <a:latin typeface="Times New Roman" pitchFamily="18" charset="0"/>
                <a:cs typeface="Times New Roman" pitchFamily="18" charset="0"/>
              </a:rPr>
            </a:b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Основополагающие принципы заполнения формы №53 </a:t>
            </a:r>
          </a:p>
        </p:txBody>
      </p:sp>
      <p:sp>
        <p:nvSpPr>
          <p:cNvPr id="3" name="Объект 2"/>
          <p:cNvSpPr>
            <a:spLocks noGrp="1"/>
          </p:cNvSpPr>
          <p:nvPr>
            <p:ph idx="1"/>
          </p:nvPr>
        </p:nvSpPr>
        <p:spPr>
          <a:xfrm>
            <a:off x="784" y="1628800"/>
            <a:ext cx="8892480" cy="4753496"/>
          </a:xfrm>
        </p:spPr>
        <p:txBody>
          <a:bodyPr>
            <a:normAutofit lnSpcReduction="10000"/>
          </a:bodyPr>
          <a:lstStyle/>
          <a:p>
            <a:pPr marL="0" indent="0">
              <a:buNone/>
            </a:pPr>
            <a:r>
              <a:rPr lang="ru-RU" sz="2400" dirty="0">
                <a:latin typeface="Times New Roman" pitchFamily="18" charset="0"/>
                <a:cs typeface="Times New Roman" pitchFamily="18" charset="0"/>
              </a:rPr>
              <a:t>Годовой отчет «Медицинский контроль за лицами, занимающимися физической культурой и спортом» по форме № 53 сдается в </a:t>
            </a:r>
            <a:r>
              <a:rPr lang="ru-RU" sz="2400" b="1" i="1" dirty="0">
                <a:latin typeface="Times New Roman" pitchFamily="18" charset="0"/>
                <a:cs typeface="Times New Roman" pitchFamily="18" charset="0"/>
              </a:rPr>
              <a:t>установленные сроки</a:t>
            </a:r>
            <a:r>
              <a:rPr lang="ru-RU" sz="2400" dirty="0">
                <a:latin typeface="Times New Roman" pitchFamily="18" charset="0"/>
                <a:cs typeface="Times New Roman" pitchFamily="18" charset="0"/>
              </a:rPr>
              <a:t>, обозначенные Министерством Здравоохранения Забайкальского края, приуроченные к концу календарного года</a:t>
            </a:r>
          </a:p>
          <a:p>
            <a:pPr marL="0" indent="0">
              <a:buNone/>
            </a:pPr>
            <a:r>
              <a:rPr lang="ru-RU" sz="2400" dirty="0">
                <a:latin typeface="Times New Roman" pitchFamily="18" charset="0"/>
                <a:cs typeface="Times New Roman" pitchFamily="18" charset="0"/>
              </a:rPr>
              <a:t>Формируется отчетная форма на основании информационных данных взятых из журнала </a:t>
            </a:r>
            <a:r>
              <a:rPr lang="ru-RU" sz="2400" b="1" dirty="0">
                <a:latin typeface="Times New Roman" pitchFamily="18" charset="0"/>
                <a:cs typeface="Times New Roman" pitchFamily="18" charset="0"/>
              </a:rPr>
              <a:t>Формы №0-67/У </a:t>
            </a:r>
            <a:r>
              <a:rPr lang="ru-RU" sz="2400" dirty="0">
                <a:latin typeface="Times New Roman" pitchFamily="18" charset="0"/>
                <a:cs typeface="Times New Roman" pitchFamily="18" charset="0"/>
              </a:rPr>
              <a:t>и </a:t>
            </a:r>
            <a:r>
              <a:rPr lang="ru-RU" sz="2400" b="1" dirty="0">
                <a:latin typeface="Times New Roman" pitchFamily="18" charset="0"/>
                <a:cs typeface="Times New Roman" pitchFamily="18" charset="0"/>
              </a:rPr>
              <a:t>Формы №0-68/У</a:t>
            </a:r>
          </a:p>
          <a:p>
            <a:pPr marL="0" lvl="0" indent="0">
              <a:buNone/>
            </a:pPr>
            <a:r>
              <a:rPr lang="ru-RU" sz="2400" dirty="0">
                <a:latin typeface="Times New Roman" pitchFamily="18" charset="0"/>
                <a:cs typeface="Times New Roman" pitchFamily="18" charset="0"/>
              </a:rPr>
              <a:t>Формировать отчетную форму должен ответственный специалист (</a:t>
            </a:r>
            <a:r>
              <a:rPr lang="ru-RU" sz="2400" b="1" dirty="0">
                <a:latin typeface="Times New Roman" pitchFamily="18" charset="0"/>
                <a:cs typeface="Times New Roman" pitchFamily="18" charset="0"/>
              </a:rPr>
              <a:t>врач!</a:t>
            </a:r>
            <a:r>
              <a:rPr lang="ru-RU" sz="2400" dirty="0">
                <a:latin typeface="Times New Roman" pitchFamily="18" charset="0"/>
                <a:cs typeface="Times New Roman" pitchFamily="18" charset="0"/>
              </a:rPr>
              <a:t> не средний медицинский работник см. Распоряжение </a:t>
            </a:r>
            <a:r>
              <a:rPr lang="ru-RU" sz="2400" dirty="0">
                <a:solidFill>
                  <a:prstClr val="black"/>
                </a:solidFill>
                <a:latin typeface="Times New Roman" pitchFamily="18" charset="0"/>
                <a:cs typeface="Times New Roman" pitchFamily="18" charset="0"/>
              </a:rPr>
              <a:t>Министерства Здравоохранения Забайкальского края№ 709/Р от 23.06.2021г.</a:t>
            </a:r>
            <a:r>
              <a:rPr lang="ru-RU" sz="2400" dirty="0">
                <a:latin typeface="Times New Roman" pitchFamily="18" charset="0"/>
                <a:cs typeface="Times New Roman" pitchFamily="18" charset="0"/>
              </a:rPr>
              <a:t>), закрепленный  приказом главного врача. Приказ о назначении ответственного врача обновляется ежегодно (в начале года).</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169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txBody>
          <a:bodyPr>
            <a:normAutofit/>
          </a:bodyPr>
          <a:lstStyle/>
          <a:p>
            <a:r>
              <a:rPr lang="ru-RU" sz="2400" b="1" dirty="0">
                <a:latin typeface="Times New Roman" pitchFamily="18" charset="0"/>
                <a:cs typeface="Times New Roman" pitchFamily="18" charset="0"/>
              </a:rPr>
              <a:t>Пример заполнения ф.№53</a:t>
            </a:r>
          </a:p>
        </p:txBody>
      </p:sp>
      <p:sp>
        <p:nvSpPr>
          <p:cNvPr id="3" name="Объект 2"/>
          <p:cNvSpPr>
            <a:spLocks noGrp="1"/>
          </p:cNvSpPr>
          <p:nvPr>
            <p:ph idx="1"/>
          </p:nvPr>
        </p:nvSpPr>
        <p:spPr>
          <a:xfrm>
            <a:off x="0" y="1412776"/>
            <a:ext cx="3851920" cy="5256584"/>
          </a:xfrm>
        </p:spPr>
        <p:txBody>
          <a:bodyPr>
            <a:normAutofit/>
          </a:bodyPr>
          <a:lstStyle/>
          <a:p>
            <a:pPr marL="0" indent="0">
              <a:buNone/>
            </a:pPr>
            <a:r>
              <a:rPr lang="ru-RU" sz="2400" dirty="0">
                <a:latin typeface="Times New Roman" pitchFamily="18" charset="0"/>
                <a:cs typeface="Times New Roman" pitchFamily="18" charset="0"/>
              </a:rPr>
              <a:t>4.Отчет по форме №53 предоставляется на бумажном (с синей печатью и подписью руководителя) и электронном носителях с обязательным указанием Ф.И.О.  руководителя МО</a:t>
            </a:r>
          </a:p>
          <a:p>
            <a:pPr marL="0" indent="0">
              <a:buNone/>
            </a:pPr>
            <a:r>
              <a:rPr lang="ru-RU" dirty="0"/>
              <a:t> </a:t>
            </a:r>
            <a:endParaRPr lang="ru-RU" dirty="0">
              <a:solidFill>
                <a:prstClr val="black"/>
              </a:solidFill>
            </a:endParaRPr>
          </a:p>
          <a:p>
            <a:endParaRPr lang="ru-RU"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Объект 3"/>
          <p:cNvGraphicFramePr>
            <a:graphicFrameLocks noChangeAspect="1"/>
          </p:cNvGraphicFramePr>
          <p:nvPr>
            <p:extLst>
              <p:ext uri="{D42A27DB-BD31-4B8C-83A1-F6EECF244321}">
                <p14:modId xmlns:p14="http://schemas.microsoft.com/office/powerpoint/2010/main" val="3360239444"/>
              </p:ext>
            </p:extLst>
          </p:nvPr>
        </p:nvGraphicFramePr>
        <p:xfrm>
          <a:off x="4572000" y="3933056"/>
          <a:ext cx="2373313" cy="687387"/>
        </p:xfrm>
        <a:graphic>
          <a:graphicData uri="http://schemas.openxmlformats.org/presentationml/2006/ole">
            <mc:AlternateContent xmlns:mc="http://schemas.openxmlformats.org/markup-compatibility/2006">
              <mc:Choice xmlns:v="urn:schemas-microsoft-com:vml" Requires="v">
                <p:oleObj spid="_x0000_s1074" name="Объект упаковщика для оболочки" showAsIcon="1" r:id="rId4" imgW="2373120" imgH="686880" progId="Package">
                  <p:embed/>
                </p:oleObj>
              </mc:Choice>
              <mc:Fallback>
                <p:oleObj name="Объект упаковщика для оболочки" showAsIcon="1" r:id="rId4" imgW="2373120" imgH="686880" progId="Package">
                  <p:embed/>
                  <p:pic>
                    <p:nvPicPr>
                      <p:cNvPr id="0" name=""/>
                      <p:cNvPicPr/>
                      <p:nvPr/>
                    </p:nvPicPr>
                    <p:blipFill>
                      <a:blip r:embed="rId5"/>
                      <a:stretch>
                        <a:fillRect/>
                      </a:stretch>
                    </p:blipFill>
                    <p:spPr>
                      <a:xfrm>
                        <a:off x="4572000" y="3933056"/>
                        <a:ext cx="2373313" cy="687387"/>
                      </a:xfrm>
                      <a:prstGeom prst="rect">
                        <a:avLst/>
                      </a:prstGeom>
                    </p:spPr>
                  </p:pic>
                </p:oleObj>
              </mc:Fallback>
            </mc:AlternateContent>
          </a:graphicData>
        </a:graphic>
      </p:graphicFrame>
      <p:pic>
        <p:nvPicPr>
          <p:cNvPr id="6" name="Рисунок 5">
            <a:extLst>
              <a:ext uri="{FF2B5EF4-FFF2-40B4-BE49-F238E27FC236}">
                <a16:creationId xmlns:a16="http://schemas.microsoft.com/office/drawing/2014/main" id="{BC7ECA4F-7E0F-4BF0-8FB2-2013A38528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8915" y="764704"/>
            <a:ext cx="4686300" cy="5668963"/>
          </a:xfrm>
          <a:prstGeom prst="rect">
            <a:avLst/>
          </a:prstGeom>
        </p:spPr>
      </p:pic>
    </p:spTree>
    <p:extLst>
      <p:ext uri="{BB962C8B-B14F-4D97-AF65-F5344CB8AC3E}">
        <p14:creationId xmlns:p14="http://schemas.microsoft.com/office/powerpoint/2010/main" val="13701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036496" cy="692696"/>
          </a:xfrm>
        </p:spPr>
        <p:txBody>
          <a:bodyPr>
            <a:noAutofit/>
          </a:bodyPr>
          <a:lstStyle/>
          <a:p>
            <a:r>
              <a:rPr lang="ru-RU" sz="2000" b="1" dirty="0"/>
              <a:t>1.</a:t>
            </a:r>
            <a:br>
              <a:rPr lang="ru-RU" sz="2000" b="1" dirty="0"/>
            </a:br>
            <a:br>
              <a:rPr lang="ru-RU" sz="2000" b="1" dirty="0"/>
            </a:br>
            <a:br>
              <a:rPr lang="ru-RU" sz="2000" b="1" dirty="0"/>
            </a:br>
            <a:r>
              <a:rPr lang="ru-RU" sz="1600" b="1" dirty="0">
                <a:latin typeface="Times New Roman" pitchFamily="18" charset="0"/>
                <a:cs typeface="Times New Roman" pitchFamily="18" charset="0"/>
              </a:rPr>
              <a:t>1. Диспансерное наблюдение за лицами за лицами,</a:t>
            </a:r>
            <a:br>
              <a:rPr lang="ru-RU" sz="1600" b="1" dirty="0">
                <a:latin typeface="Times New Roman" pitchFamily="18" charset="0"/>
                <a:cs typeface="Times New Roman" pitchFamily="18" charset="0"/>
              </a:rPr>
            </a:br>
            <a:r>
              <a:rPr lang="ru-RU" sz="1600" b="1" dirty="0">
                <a:latin typeface="Times New Roman" pitchFamily="18" charset="0"/>
                <a:cs typeface="Times New Roman" pitchFamily="18" charset="0"/>
              </a:rPr>
              <a:t>занимающимися физической культурой и спортом</a:t>
            </a:r>
            <a:br>
              <a:rPr lang="ru-RU" sz="1600" b="1" dirty="0">
                <a:latin typeface="Times New Roman" pitchFamily="18" charset="0"/>
                <a:cs typeface="Times New Roman" pitchFamily="18" charset="0"/>
              </a:rPr>
            </a:br>
            <a:br>
              <a:rPr lang="ru-RU" sz="1600" b="1" dirty="0"/>
            </a:br>
            <a:br>
              <a:rPr lang="ru-RU" sz="2000" b="1" dirty="0"/>
            </a:br>
            <a:r>
              <a:rPr lang="ru-RU" sz="2000" b="1" dirty="0"/>
              <a:t>, </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607518923"/>
              </p:ext>
            </p:extLst>
          </p:nvPr>
        </p:nvGraphicFramePr>
        <p:xfrm>
          <a:off x="179512" y="764704"/>
          <a:ext cx="8568953" cy="6238794"/>
        </p:xfrm>
        <a:graphic>
          <a:graphicData uri="http://schemas.openxmlformats.org/drawingml/2006/table">
            <a:tbl>
              <a:tblPr firstRow="1" bandRow="1">
                <a:tableStyleId>{5C22544A-7EE6-4342-B048-85BDC9FD1C3A}</a:tableStyleId>
              </a:tblPr>
              <a:tblGrid>
                <a:gridCol w="2974472">
                  <a:extLst>
                    <a:ext uri="{9D8B030D-6E8A-4147-A177-3AD203B41FA5}">
                      <a16:colId xmlns:a16="http://schemas.microsoft.com/office/drawing/2014/main" val="20000"/>
                    </a:ext>
                  </a:extLst>
                </a:gridCol>
                <a:gridCol w="913960">
                  <a:extLst>
                    <a:ext uri="{9D8B030D-6E8A-4147-A177-3AD203B41FA5}">
                      <a16:colId xmlns:a16="http://schemas.microsoft.com/office/drawing/2014/main" val="20001"/>
                    </a:ext>
                  </a:extLst>
                </a:gridCol>
                <a:gridCol w="2201574">
                  <a:extLst>
                    <a:ext uri="{9D8B030D-6E8A-4147-A177-3AD203B41FA5}">
                      <a16:colId xmlns:a16="http://schemas.microsoft.com/office/drawing/2014/main" val="20002"/>
                    </a:ext>
                  </a:extLst>
                </a:gridCol>
                <a:gridCol w="1139830">
                  <a:extLst>
                    <a:ext uri="{9D8B030D-6E8A-4147-A177-3AD203B41FA5}">
                      <a16:colId xmlns:a16="http://schemas.microsoft.com/office/drawing/2014/main" val="20003"/>
                    </a:ext>
                  </a:extLst>
                </a:gridCol>
                <a:gridCol w="1339117">
                  <a:extLst>
                    <a:ext uri="{9D8B030D-6E8A-4147-A177-3AD203B41FA5}">
                      <a16:colId xmlns:a16="http://schemas.microsoft.com/office/drawing/2014/main" val="20004"/>
                    </a:ext>
                  </a:extLst>
                </a:gridCol>
              </a:tblGrid>
              <a:tr h="513898">
                <a:tc rowSpan="2">
                  <a:txBody>
                    <a:bodyPr/>
                    <a:lstStyle/>
                    <a:p>
                      <a:endParaRPr lang="ru-RU" dirty="0"/>
                    </a:p>
                  </a:txBody>
                  <a:tcPr/>
                </a:tc>
                <a:tc rowSpan="2">
                  <a:txBody>
                    <a:bodyPr/>
                    <a:lstStyle/>
                    <a:p>
                      <a:r>
                        <a:rPr lang="ru-RU" dirty="0">
                          <a:latin typeface="Times New Roman" pitchFamily="18" charset="0"/>
                          <a:cs typeface="Times New Roman" pitchFamily="18" charset="0"/>
                        </a:rPr>
                        <a:t>   № строки</a:t>
                      </a:r>
                    </a:p>
                  </a:txBody>
                  <a:tcPr/>
                </a:tc>
                <a:tc rowSpan="2">
                  <a:txBody>
                    <a:bodyPr/>
                    <a:lstStyle/>
                    <a:p>
                      <a:r>
                        <a:rPr lang="ru-RU" dirty="0">
                          <a:latin typeface="Times New Roman" pitchFamily="18" charset="0"/>
                          <a:cs typeface="Times New Roman" pitchFamily="18" charset="0"/>
                        </a:rPr>
                        <a:t>        Прошли углубленное мед. обследование</a:t>
                      </a:r>
                    </a:p>
                  </a:txBody>
                  <a:tcPr/>
                </a:tc>
                <a:tc gridSpan="2">
                  <a:txBody>
                    <a:bodyPr/>
                    <a:lstStyle/>
                    <a:p>
                      <a:r>
                        <a:rPr lang="ru-RU" dirty="0">
                          <a:latin typeface="Times New Roman" pitchFamily="18" charset="0"/>
                          <a:cs typeface="Times New Roman" pitchFamily="18" charset="0"/>
                        </a:rPr>
                        <a:t>           Из них</a:t>
                      </a:r>
                    </a:p>
                  </a:txBody>
                  <a:tcPr/>
                </a:tc>
                <a:tc hMerge="1">
                  <a:txBody>
                    <a:bodyPr/>
                    <a:lstStyle/>
                    <a:p>
                      <a:endParaRPr lang="ru-RU" dirty="0"/>
                    </a:p>
                  </a:txBody>
                  <a:tcPr/>
                </a:tc>
                <a:extLst>
                  <a:ext uri="{0D108BD9-81ED-4DB2-BD59-A6C34878D82A}">
                    <a16:rowId xmlns:a16="http://schemas.microsoft.com/office/drawing/2014/main" val="10000"/>
                  </a:ext>
                </a:extLst>
              </a:tr>
              <a:tr h="951707">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r>
                        <a:rPr lang="ru-RU" dirty="0">
                          <a:latin typeface="Times New Roman" pitchFamily="18" charset="0"/>
                          <a:cs typeface="Times New Roman" pitchFamily="18" charset="0"/>
                        </a:rPr>
                        <a:t>нужда-</a:t>
                      </a:r>
                      <a:r>
                        <a:rPr lang="ru-RU" dirty="0" err="1">
                          <a:latin typeface="Times New Roman" pitchFamily="18" charset="0"/>
                          <a:cs typeface="Times New Roman" pitchFamily="18" charset="0"/>
                        </a:rPr>
                        <a:t>лись</a:t>
                      </a:r>
                      <a:r>
                        <a:rPr lang="ru-RU" dirty="0">
                          <a:latin typeface="Times New Roman" pitchFamily="18" charset="0"/>
                          <a:cs typeface="Times New Roman" pitchFamily="18" charset="0"/>
                        </a:rPr>
                        <a:t> в лечении</a:t>
                      </a:r>
                    </a:p>
                  </a:txBody>
                  <a:tcPr/>
                </a:tc>
                <a:tc>
                  <a:txBody>
                    <a:bodyPr/>
                    <a:lstStyle/>
                    <a:p>
                      <a:r>
                        <a:rPr lang="ru-RU" dirty="0">
                          <a:latin typeface="Times New Roman" pitchFamily="18" charset="0"/>
                          <a:cs typeface="Times New Roman" pitchFamily="18" charset="0"/>
                        </a:rPr>
                        <a:t>закончили лечение</a:t>
                      </a:r>
                    </a:p>
                  </a:txBody>
                  <a:tcPr/>
                </a:tc>
                <a:extLst>
                  <a:ext uri="{0D108BD9-81ED-4DB2-BD59-A6C34878D82A}">
                    <a16:rowId xmlns:a16="http://schemas.microsoft.com/office/drawing/2014/main" val="10001"/>
                  </a:ext>
                </a:extLst>
              </a:tr>
              <a:tr h="380683">
                <a:tc>
                  <a:txBody>
                    <a:bodyPr/>
                    <a:lstStyle/>
                    <a:p>
                      <a:r>
                        <a:rPr lang="ru-RU" dirty="0">
                          <a:latin typeface="Times New Roman" pitchFamily="18" charset="0"/>
                          <a:cs typeface="Times New Roman" pitchFamily="18" charset="0"/>
                        </a:rPr>
                        <a:t>1</a:t>
                      </a:r>
                    </a:p>
                  </a:txBody>
                  <a:tcPr/>
                </a:tc>
                <a:tc>
                  <a:txBody>
                    <a:bodyPr/>
                    <a:lstStyle/>
                    <a:p>
                      <a:r>
                        <a:rPr lang="ru-RU" dirty="0">
                          <a:latin typeface="Times New Roman" pitchFamily="18" charset="0"/>
                          <a:cs typeface="Times New Roman" pitchFamily="18" charset="0"/>
                        </a:rPr>
                        <a:t>2</a:t>
                      </a:r>
                    </a:p>
                  </a:txBody>
                  <a:tcPr/>
                </a:tc>
                <a:tc>
                  <a:txBody>
                    <a:bodyPr/>
                    <a:lstStyle/>
                    <a:p>
                      <a:r>
                        <a:rPr lang="ru-RU" dirty="0">
                          <a:latin typeface="Times New Roman" pitchFamily="18" charset="0"/>
                          <a:cs typeface="Times New Roman" pitchFamily="18" charset="0"/>
                        </a:rPr>
                        <a:t>3</a:t>
                      </a:r>
                    </a:p>
                  </a:txBody>
                  <a:tcPr/>
                </a:tc>
                <a:tc>
                  <a:txBody>
                    <a:bodyPr/>
                    <a:lstStyle/>
                    <a:p>
                      <a:r>
                        <a:rPr lang="ru-RU" dirty="0">
                          <a:latin typeface="Times New Roman" pitchFamily="18" charset="0"/>
                          <a:cs typeface="Times New Roman" pitchFamily="18" charset="0"/>
                        </a:rPr>
                        <a:t>4</a:t>
                      </a:r>
                    </a:p>
                  </a:txBody>
                  <a:tcPr/>
                </a:tc>
                <a:tc>
                  <a:txBody>
                    <a:bodyPr/>
                    <a:lstStyle/>
                    <a:p>
                      <a:r>
                        <a:rPr lang="ru-RU" dirty="0">
                          <a:latin typeface="Times New Roman" pitchFamily="18" charset="0"/>
                          <a:cs typeface="Times New Roman" pitchFamily="18" charset="0"/>
                        </a:rPr>
                        <a:t>5</a:t>
                      </a:r>
                    </a:p>
                  </a:txBody>
                  <a:tcPr/>
                </a:tc>
                <a:extLst>
                  <a:ext uri="{0D108BD9-81ED-4DB2-BD59-A6C34878D82A}">
                    <a16:rowId xmlns:a16="http://schemas.microsoft.com/office/drawing/2014/main" val="10002"/>
                  </a:ext>
                </a:extLst>
              </a:tr>
              <a:tr h="385971">
                <a:tc>
                  <a:txBody>
                    <a:bodyPr/>
                    <a:lstStyle/>
                    <a:p>
                      <a:r>
                        <a:rPr lang="ru-RU" dirty="0">
                          <a:latin typeface="Times New Roman" pitchFamily="18" charset="0"/>
                          <a:cs typeface="Times New Roman" pitchFamily="18" charset="0"/>
                        </a:rPr>
                        <a:t>Всего человек</a:t>
                      </a:r>
                    </a:p>
                  </a:txBody>
                  <a:tcPr/>
                </a:tc>
                <a:tc>
                  <a:txBody>
                    <a:bodyPr/>
                    <a:lstStyle/>
                    <a:p>
                      <a:r>
                        <a:rPr lang="ru-RU" dirty="0">
                          <a:latin typeface="Times New Roman" pitchFamily="18" charset="0"/>
                          <a:cs typeface="Times New Roman" pitchFamily="18" charset="0"/>
                        </a:rPr>
                        <a:t>01</a:t>
                      </a: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1237219">
                <a:tc>
                  <a:txBody>
                    <a:bodyPr/>
                    <a:lstStyle/>
                    <a:p>
                      <a:r>
                        <a:rPr lang="ru-RU" dirty="0">
                          <a:latin typeface="Times New Roman" pitchFamily="18" charset="0"/>
                          <a:cs typeface="Times New Roman" pitchFamily="18" charset="0"/>
                        </a:rPr>
                        <a:t>             в том числе: </a:t>
                      </a:r>
                    </a:p>
                    <a:p>
                      <a:r>
                        <a:rPr lang="ru-RU" dirty="0">
                          <a:latin typeface="Times New Roman" pitchFamily="18" charset="0"/>
                          <a:cs typeface="Times New Roman" pitchFamily="18" charset="0"/>
                        </a:rPr>
                        <a:t>спортсмены сборных команд (республики, края, области, района, ДСО)</a:t>
                      </a:r>
                    </a:p>
                  </a:txBody>
                  <a:tcPr/>
                </a:tc>
                <a:tc>
                  <a:txBody>
                    <a:bodyPr/>
                    <a:lstStyle/>
                    <a:p>
                      <a:r>
                        <a:rPr lang="ru-RU" dirty="0">
                          <a:latin typeface="Times New Roman" pitchFamily="18" charset="0"/>
                          <a:cs typeface="Times New Roman" pitchFamily="18" charset="0"/>
                        </a:rPr>
                        <a:t>02</a:t>
                      </a: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666196">
                <a:tc>
                  <a:txBody>
                    <a:bodyPr/>
                    <a:lstStyle/>
                    <a:p>
                      <a:r>
                        <a:rPr lang="ru-RU" dirty="0">
                          <a:latin typeface="Times New Roman" pitchFamily="18" charset="0"/>
                          <a:cs typeface="Times New Roman" pitchFamily="18" charset="0"/>
                        </a:rPr>
                        <a:t>учащиеся детско-</a:t>
                      </a:r>
                      <a:r>
                        <a:rPr lang="ru-RU" baseline="0" dirty="0">
                          <a:latin typeface="Times New Roman" pitchFamily="18" charset="0"/>
                          <a:cs typeface="Times New Roman" pitchFamily="18" charset="0"/>
                        </a:rPr>
                        <a:t> юношеских спортивных школ……</a:t>
                      </a:r>
                      <a:endParaRPr lang="ru-RU" dirty="0">
                        <a:latin typeface="Times New Roman" pitchFamily="18" charset="0"/>
                        <a:cs typeface="Times New Roman" pitchFamily="18" charset="0"/>
                      </a:endParaRPr>
                    </a:p>
                  </a:txBody>
                  <a:tcPr/>
                </a:tc>
                <a:tc>
                  <a:txBody>
                    <a:bodyPr/>
                    <a:lstStyle/>
                    <a:p>
                      <a:r>
                        <a:rPr lang="ru-RU" dirty="0">
                          <a:latin typeface="Times New Roman" pitchFamily="18" charset="0"/>
                          <a:cs typeface="Times New Roman" pitchFamily="18" charset="0"/>
                        </a:rPr>
                        <a:t>03</a:t>
                      </a: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r h="666196">
                <a:tc>
                  <a:txBody>
                    <a:bodyPr/>
                    <a:lstStyle/>
                    <a:p>
                      <a:r>
                        <a:rPr lang="ru-RU" dirty="0">
                          <a:latin typeface="Times New Roman" pitchFamily="18" charset="0"/>
                          <a:cs typeface="Times New Roman" pitchFamily="18" charset="0"/>
                        </a:rPr>
                        <a:t>Лица, занимающиеся в спортивных секциях  </a:t>
                      </a:r>
                    </a:p>
                  </a:txBody>
                  <a:tcPr/>
                </a:tc>
                <a:tc>
                  <a:txBody>
                    <a:bodyPr/>
                    <a:lstStyle/>
                    <a:p>
                      <a:r>
                        <a:rPr lang="ru-RU" dirty="0">
                          <a:latin typeface="Times New Roman" pitchFamily="18" charset="0"/>
                          <a:cs typeface="Times New Roman" pitchFamily="18" charset="0"/>
                        </a:rPr>
                        <a:t>04</a:t>
                      </a: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6"/>
                  </a:ext>
                </a:extLst>
              </a:tr>
              <a:tr h="11747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Лица, занимающиеся в группах ОФП, «здоровья» и др.</a:t>
                      </a:r>
                    </a:p>
                    <a:p>
                      <a:endParaRPr lang="ru-RU" dirty="0">
                        <a:latin typeface="Times New Roman" pitchFamily="18" charset="0"/>
                        <a:cs typeface="Times New Roman" pitchFamily="18" charset="0"/>
                      </a:endParaRPr>
                    </a:p>
                  </a:txBody>
                  <a:tcPr/>
                </a:tc>
                <a:tc>
                  <a:txBody>
                    <a:bodyPr/>
                    <a:lstStyle/>
                    <a:p>
                      <a:r>
                        <a:rPr lang="ru-RU" dirty="0">
                          <a:latin typeface="Times New Roman" pitchFamily="18" charset="0"/>
                          <a:cs typeface="Times New Roman" pitchFamily="18" charset="0"/>
                        </a:rPr>
                        <a:t>05</a:t>
                      </a:r>
                    </a:p>
                  </a:txBody>
                  <a:tcPr/>
                </a:tc>
                <a:tc>
                  <a:txBody>
                    <a:bodyPr/>
                    <a:lstStyle/>
                    <a:p>
                      <a:endParaRPr lang="ru-RU" dirty="0"/>
                    </a:p>
                  </a:txBody>
                  <a:tcPr/>
                </a:tc>
                <a:tc>
                  <a:txBody>
                    <a:bodyPr/>
                    <a:lstStyle/>
                    <a:p>
                      <a:endParaRPr lang="ru-RU" dirty="0"/>
                    </a:p>
                  </a:txBody>
                  <a:tcPr/>
                </a:tc>
                <a:tc>
                  <a:txBody>
                    <a:bodyPr/>
                    <a:lstStyle/>
                    <a:p>
                      <a:endParaRPr lang="ru-RU" dirty="0"/>
                    </a:p>
                  </a:txBody>
                  <a:tcPr/>
                </a:tc>
                <a:extLst>
                  <a:ext uri="{0D108BD9-81ED-4DB2-BD59-A6C34878D82A}">
                    <a16:rowId xmlns:a16="http://schemas.microsoft.com/office/drawing/2014/main" val="10007"/>
                  </a:ext>
                </a:extLst>
              </a:tr>
            </a:tbl>
          </a:graphicData>
        </a:graphic>
      </p:graphicFrame>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09848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4504</TotalTime>
  <Words>2560</Words>
  <Application>Microsoft Office PowerPoint</Application>
  <PresentationFormat>Экран (4:3)</PresentationFormat>
  <Paragraphs>399</Paragraphs>
  <Slides>30</Slides>
  <Notes>0</Notes>
  <HiddenSlides>0</HiddenSlides>
  <MMClips>0</MMClips>
  <ScaleCrop>false</ScaleCrop>
  <HeadingPairs>
    <vt:vector size="8" baseType="variant">
      <vt:variant>
        <vt:lpstr>Использованные шрифты</vt:lpstr>
      </vt:variant>
      <vt:variant>
        <vt:i4>3</vt:i4>
      </vt:variant>
      <vt:variant>
        <vt:lpstr>Тема</vt:lpstr>
      </vt:variant>
      <vt:variant>
        <vt:i4>1</vt:i4>
      </vt:variant>
      <vt:variant>
        <vt:lpstr>Внедренные серверы OLE</vt:lpstr>
      </vt:variant>
      <vt:variant>
        <vt:i4>2</vt:i4>
      </vt:variant>
      <vt:variant>
        <vt:lpstr>Заголовки слайдов</vt:lpstr>
      </vt:variant>
      <vt:variant>
        <vt:i4>30</vt:i4>
      </vt:variant>
    </vt:vector>
  </HeadingPairs>
  <TitlesOfParts>
    <vt:vector size="36" baseType="lpstr">
      <vt:lpstr>Arial</vt:lpstr>
      <vt:lpstr>Calibri</vt:lpstr>
      <vt:lpstr>Times New Roman</vt:lpstr>
      <vt:lpstr>Тема Office</vt:lpstr>
      <vt:lpstr>Объект упаковщика для оболочки</vt:lpstr>
      <vt:lpstr>Document</vt:lpstr>
      <vt:lpstr>    «Медицинский контроль за лицами,  занимающимися физической культурой и спортом» по форме №53 </vt:lpstr>
      <vt:lpstr>Регламентирующая нормативная документация</vt:lpstr>
      <vt:lpstr> Распоряжение № 709 Министерства 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 </vt:lpstr>
      <vt:lpstr>Распоряжение № 709 Министерства 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 </vt:lpstr>
      <vt:lpstr>Форма №53</vt:lpstr>
      <vt:lpstr>Историческая справка</vt:lpstr>
      <vt:lpstr>    Основополагающие принципы заполнения формы №53 </vt:lpstr>
      <vt:lpstr>Пример заполнения ф.№53</vt:lpstr>
      <vt:lpstr>1.   1. Диспансерное наблюдение за лицами за лицами, занимающимися физической культурой и спортом   , </vt:lpstr>
      <vt:lpstr>РАСЧЕТЫ</vt:lpstr>
      <vt:lpstr>2. Медицинская помощь при спортивно- массовых мероприятиях</vt:lpstr>
      <vt:lpstr>Форма №53</vt:lpstr>
      <vt:lpstr>Пояснительная записка</vt:lpstr>
      <vt:lpstr>График обслуживания и наблюдения за лицами,        занимающимися физической культурой и спортом</vt:lpstr>
      <vt:lpstr> Договор о медицинском обеспечении  спортивной деятельности</vt:lpstr>
      <vt:lpstr>Отчет по медицинскому сопровождению Всероссийского физкультурно- спортивного комплекса ГТО  (дополнение к ф.№53)</vt:lpstr>
      <vt:lpstr>Отчет по медицинскому сопровождению Всероссийского физкультурно- спортивного комплекса ГТО  (дополнение к ф.№53)</vt:lpstr>
      <vt:lpstr>Пример заполнения отчета по медицинскому сопровождению ВФСК ГТО</vt:lpstr>
      <vt:lpstr>Отчет по службе ЛФК и массажа  Приложение №3 </vt:lpstr>
      <vt:lpstr>Таблица 1 в Приложении №3 ф №53 штатные единицы</vt:lpstr>
      <vt:lpstr>Таблица № 2 Приложения 3 формы № 53              Квалификация специалистов по ЛФК и массажу</vt:lpstr>
      <vt:lpstr> Таблица 3  Отчет по лечебной физкультуре (стационар)</vt:lpstr>
      <vt:lpstr>Таблица 4  Средняя нагрузка специалистов ЛФК (стационар)</vt:lpstr>
      <vt:lpstr> Таблица 5 Отчет по лечебной физкультуре (поликлиника)</vt:lpstr>
      <vt:lpstr>Таблица 6 Средняя нагрузка на специалистов ЛФК (поликлиника)</vt:lpstr>
      <vt:lpstr>Таблица 7  Отчет по массажу (стационар)</vt:lpstr>
      <vt:lpstr>Средняя нагрузка на медсестру по массажу</vt:lpstr>
      <vt:lpstr>Таблица 9 Отчет по массажу (поликлиника)</vt:lpstr>
      <vt:lpstr>Средняя нагрузка на медсестру по массажу</vt:lpstr>
      <vt:lpstr>Благодарим Вас за терпение и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«Медицинский контроль за лицами, занимающимися физической культурой и спортом» Подготовка к годовому отчету</dc:title>
  <dc:creator>User</dc:creator>
  <cp:lastModifiedBy>User</cp:lastModifiedBy>
  <cp:revision>274</cp:revision>
  <dcterms:created xsi:type="dcterms:W3CDTF">2022-09-05T05:11:44Z</dcterms:created>
  <dcterms:modified xsi:type="dcterms:W3CDTF">2023-12-12T03:33:48Z</dcterms:modified>
</cp:coreProperties>
</file>