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44"/>
  </p:notes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94" r:id="rId9"/>
    <p:sldId id="265" r:id="rId10"/>
    <p:sldId id="296" r:id="rId11"/>
    <p:sldId id="298" r:id="rId12"/>
    <p:sldId id="303" r:id="rId13"/>
    <p:sldId id="321" r:id="rId14"/>
    <p:sldId id="304" r:id="rId15"/>
    <p:sldId id="306" r:id="rId16"/>
    <p:sldId id="269" r:id="rId17"/>
    <p:sldId id="268" r:id="rId18"/>
    <p:sldId id="308" r:id="rId19"/>
    <p:sldId id="270" r:id="rId20"/>
    <p:sldId id="310" r:id="rId21"/>
    <p:sldId id="317" r:id="rId22"/>
    <p:sldId id="309" r:id="rId23"/>
    <p:sldId id="271" r:id="rId24"/>
    <p:sldId id="272" r:id="rId25"/>
    <p:sldId id="273" r:id="rId26"/>
    <p:sldId id="319" r:id="rId27"/>
    <p:sldId id="274" r:id="rId28"/>
    <p:sldId id="288" r:id="rId29"/>
    <p:sldId id="275" r:id="rId30"/>
    <p:sldId id="276" r:id="rId31"/>
    <p:sldId id="277" r:id="rId32"/>
    <p:sldId id="278" r:id="rId33"/>
    <p:sldId id="279" r:id="rId34"/>
    <p:sldId id="280" r:id="rId35"/>
    <p:sldId id="281" r:id="rId36"/>
    <p:sldId id="282" r:id="rId37"/>
    <p:sldId id="283" r:id="rId38"/>
    <p:sldId id="284" r:id="rId39"/>
    <p:sldId id="285" r:id="rId40"/>
    <p:sldId id="286" r:id="rId41"/>
    <p:sldId id="287" r:id="rId42"/>
    <p:sldId id="323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2417" autoAdjust="0"/>
  </p:normalViewPr>
  <p:slideViewPr>
    <p:cSldViewPr>
      <p:cViewPr>
        <p:scale>
          <a:sx n="100" d="100"/>
          <a:sy n="100" d="100"/>
        </p:scale>
        <p:origin x="-194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C9CAEA-F2D0-45BC-97BA-DA3A0205BDC3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0ECEC5-3B85-4372-B788-4E4D09E980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554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5C2445-E14B-4FEE-BF6A-E5BAD03746DF}" type="slidenum">
              <a:rPr lang="ru-RU" altLang="ru-RU" smtClean="0"/>
              <a:pPr>
                <a:defRPr/>
              </a:pPr>
              <a:t>17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942039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EC330-6133-4F8C-845E-846FB9D39538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C62A7C45-8288-40CC-8A80-48979B97F25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EC330-6133-4F8C-845E-846FB9D39538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A7C45-8288-40CC-8A80-48979B97F2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EC330-6133-4F8C-845E-846FB9D39538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A7C45-8288-40CC-8A80-48979B97F2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12/13/2023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70031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EC330-6133-4F8C-845E-846FB9D39538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A7C45-8288-40CC-8A80-48979B97F25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EC330-6133-4F8C-845E-846FB9D39538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62A7C45-8288-40CC-8A80-48979B97F25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EC330-6133-4F8C-845E-846FB9D39538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A7C45-8288-40CC-8A80-48979B97F25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EC330-6133-4F8C-845E-846FB9D39538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A7C45-8288-40CC-8A80-48979B97F25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EC330-6133-4F8C-845E-846FB9D39538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A7C45-8288-40CC-8A80-48979B97F2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EC330-6133-4F8C-845E-846FB9D39538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A7C45-8288-40CC-8A80-48979B97F2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EC330-6133-4F8C-845E-846FB9D39538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A7C45-8288-40CC-8A80-48979B97F25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EC330-6133-4F8C-845E-846FB9D39538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62A7C45-8288-40CC-8A80-48979B97F25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DEEC330-6133-4F8C-845E-846FB9D39538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C62A7C45-8288-40CC-8A80-48979B97F25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A76A52FC35DCDBFE98597B30CEA7E89B4E1DD5B03066B68181BDAF3CE0F1E746C177DD0811289D05595CA4EBC55DB7AA983B191E1E8A15ECeFe4N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и порядок формирования федеральной отчетной формы №30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2023.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226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914400" y="332656"/>
            <a:ext cx="7772400" cy="6264696"/>
          </a:xfrm>
        </p:spPr>
        <p:txBody>
          <a:bodyPr>
            <a:normAutofit fontScale="92500"/>
          </a:bodyPr>
          <a:lstStyle/>
          <a:p>
            <a:r>
              <a:rPr lang="ru-RU" dirty="0"/>
              <a:t>в</a:t>
            </a:r>
            <a:r>
              <a:rPr lang="ru-RU" dirty="0" smtClean="0"/>
              <a:t> т.1001 начиная с отчета 2023г., </a:t>
            </a:r>
            <a:r>
              <a:rPr lang="ru-RU" b="1" dirty="0" smtClean="0">
                <a:solidFill>
                  <a:srgbClr val="C00000"/>
                </a:solidFill>
              </a:rPr>
              <a:t>введена новая </a:t>
            </a:r>
            <a:r>
              <a:rPr lang="ru-RU" b="1" u="sng" dirty="0" smtClean="0"/>
              <a:t>строка 33.2.2. (ПЦР – лаборатории) </a:t>
            </a:r>
            <a:r>
              <a:rPr lang="ru-RU" b="1" u="sng" dirty="0"/>
              <a:t>с наличием молекулярно-генетических </a:t>
            </a:r>
            <a:r>
              <a:rPr lang="ru-RU" b="1" u="sng" dirty="0" smtClean="0"/>
              <a:t>лабораторий</a:t>
            </a:r>
          </a:p>
          <a:p>
            <a:r>
              <a:rPr lang="ru-RU" dirty="0"/>
              <a:t>в</a:t>
            </a:r>
            <a:r>
              <a:rPr lang="ru-RU" dirty="0" smtClean="0"/>
              <a:t> строке 126 добавлена (</a:t>
            </a:r>
            <a:r>
              <a:rPr lang="ru-RU" dirty="0"/>
              <a:t>Центры врача общей практики (</a:t>
            </a:r>
            <a:r>
              <a:rPr lang="ru-RU" b="1" u="sng" dirty="0"/>
              <a:t>семейной медицины</a:t>
            </a:r>
            <a:r>
              <a:rPr lang="ru-RU" dirty="0" smtClean="0"/>
              <a:t>))</a:t>
            </a:r>
          </a:p>
          <a:p>
            <a:r>
              <a:rPr lang="ru-RU" dirty="0"/>
              <a:t>в</a:t>
            </a:r>
            <a:r>
              <a:rPr lang="ru-RU" dirty="0" smtClean="0"/>
              <a:t> строке 132,  читать: Центры </a:t>
            </a:r>
            <a:r>
              <a:rPr lang="ru-RU" dirty="0"/>
              <a:t>паллиативной </a:t>
            </a:r>
            <a:r>
              <a:rPr lang="ru-RU" b="1" u="sng" dirty="0"/>
              <a:t>медицинской </a:t>
            </a:r>
            <a:r>
              <a:rPr lang="ru-RU" dirty="0" smtClean="0"/>
              <a:t>помощи</a:t>
            </a:r>
          </a:p>
          <a:p>
            <a:r>
              <a:rPr lang="ru-RU" dirty="0" smtClean="0"/>
              <a:t>строка 138     </a:t>
            </a:r>
            <a:r>
              <a:rPr lang="ru-RU" b="1" u="sng" dirty="0" smtClean="0"/>
              <a:t>Центры </a:t>
            </a:r>
            <a:r>
              <a:rPr lang="ru-RU" b="1" u="sng" dirty="0"/>
              <a:t>респираторные </a:t>
            </a:r>
            <a:endParaRPr lang="ru-RU" b="1" u="sng" dirty="0" smtClean="0"/>
          </a:p>
          <a:p>
            <a:r>
              <a:rPr lang="ru-RU" dirty="0"/>
              <a:t>с</a:t>
            </a:r>
            <a:r>
              <a:rPr lang="ru-RU" dirty="0" smtClean="0"/>
              <a:t>трока 138.1  </a:t>
            </a:r>
            <a:r>
              <a:rPr lang="ru-RU" b="1" u="sng" dirty="0" smtClean="0"/>
              <a:t>из </a:t>
            </a:r>
            <a:r>
              <a:rPr lang="ru-RU" b="1" u="sng" dirty="0"/>
              <a:t>них для взрослых</a:t>
            </a:r>
            <a:endParaRPr lang="ru-RU" b="1" u="sng" dirty="0" smtClean="0"/>
          </a:p>
          <a:p>
            <a:r>
              <a:rPr lang="ru-RU" dirty="0"/>
              <a:t>с</a:t>
            </a:r>
            <a:r>
              <a:rPr lang="ru-RU" dirty="0" smtClean="0"/>
              <a:t>трока 139     </a:t>
            </a:r>
            <a:r>
              <a:rPr lang="ru-RU" b="1" u="sng" dirty="0" smtClean="0"/>
              <a:t>Центры </a:t>
            </a:r>
            <a:r>
              <a:rPr lang="ru-RU" b="1" u="sng" dirty="0"/>
              <a:t>травматологии </a:t>
            </a:r>
            <a:r>
              <a:rPr lang="ru-RU" b="1" u="sng" dirty="0" smtClean="0"/>
              <a:t>и ортопедии</a:t>
            </a:r>
          </a:p>
          <a:p>
            <a:r>
              <a:rPr lang="ru-RU" dirty="0"/>
              <a:t>с</a:t>
            </a:r>
            <a:r>
              <a:rPr lang="ru-RU" dirty="0" smtClean="0"/>
              <a:t>трока 144         </a:t>
            </a:r>
            <a:r>
              <a:rPr lang="ru-RU" b="1" u="sng" dirty="0" smtClean="0"/>
              <a:t>Хосписы</a:t>
            </a:r>
          </a:p>
          <a:p>
            <a:r>
              <a:rPr lang="ru-RU" dirty="0" smtClean="0"/>
              <a:t>Строка 144.1     </a:t>
            </a:r>
            <a:r>
              <a:rPr lang="ru-RU" b="1" u="sng" dirty="0" smtClean="0"/>
              <a:t>из </a:t>
            </a:r>
            <a:r>
              <a:rPr lang="ru-RU" b="1" u="sng" dirty="0"/>
              <a:t>них для детей</a:t>
            </a:r>
            <a:endParaRPr lang="ru-RU" b="1" u="sng" dirty="0" smtClean="0"/>
          </a:p>
          <a:p>
            <a:endParaRPr lang="ru-RU" dirty="0" smtClean="0"/>
          </a:p>
          <a:p>
            <a:pPr marL="0" indent="0" algn="r">
              <a:buNone/>
            </a:pPr>
            <a:endParaRPr lang="ru-RU" sz="1900" b="1" u="sng" spc="-5" dirty="0" smtClean="0">
              <a:solidFill>
                <a:schemeClr val="accent1"/>
              </a:solidFill>
              <a:uFill>
                <a:solidFill>
                  <a:srgbClr val="000000"/>
                </a:solidFill>
              </a:uFill>
              <a:latin typeface="Times New Roman"/>
              <a:cs typeface="Times New Roman"/>
              <a:hlinkClick r:id="rId2"/>
            </a:endParaRPr>
          </a:p>
          <a:p>
            <a:pPr marL="0" indent="0" algn="r">
              <a:buNone/>
            </a:pPr>
            <a:r>
              <a:rPr lang="ru-RU" sz="1900" b="1" u="sng" spc="-5" dirty="0" smtClean="0">
                <a:solidFill>
                  <a:schemeClr val="accent1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  <a:hlinkClick r:id="rId2"/>
              </a:rPr>
              <a:t>Не</a:t>
            </a:r>
            <a:r>
              <a:rPr lang="ru-RU" sz="1900" b="1" u="sng" spc="-15" dirty="0" smtClean="0">
                <a:solidFill>
                  <a:schemeClr val="accent1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  <a:hlinkClick r:id="rId2"/>
              </a:rPr>
              <a:t> </a:t>
            </a:r>
            <a:r>
              <a:rPr lang="ru-RU" sz="1900" b="1" u="sng" spc="-5" dirty="0">
                <a:solidFill>
                  <a:schemeClr val="accent1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  <a:hlinkClick r:id="rId2"/>
              </a:rPr>
              <a:t>забывайте</a:t>
            </a:r>
            <a:r>
              <a:rPr lang="ru-RU" sz="1900" b="1" u="sng" spc="-10" dirty="0">
                <a:solidFill>
                  <a:schemeClr val="accent1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  <a:hlinkClick r:id="rId2"/>
              </a:rPr>
              <a:t> сравнивать </a:t>
            </a:r>
            <a:r>
              <a:rPr lang="ru-RU" sz="1900" b="1" u="sng" dirty="0">
                <a:solidFill>
                  <a:schemeClr val="accent1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  <a:hlinkClick r:id="rId2"/>
              </a:rPr>
              <a:t>с</a:t>
            </a:r>
            <a:r>
              <a:rPr lang="ru-RU" sz="1900" b="1" u="sng" spc="-15" dirty="0">
                <a:solidFill>
                  <a:schemeClr val="accent1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  <a:hlinkClick r:id="rId2"/>
              </a:rPr>
              <a:t> </a:t>
            </a:r>
            <a:r>
              <a:rPr lang="ru-RU" sz="1900" b="1" u="sng" spc="-5" dirty="0" smtClean="0">
                <a:solidFill>
                  <a:schemeClr val="accent1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  <a:hlinkClick r:id="rId2"/>
              </a:rPr>
              <a:t>формой 30-село!</a:t>
            </a:r>
            <a:endParaRPr lang="ru-RU" sz="19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050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404664"/>
            <a:ext cx="7772400" cy="6192688"/>
          </a:xfrm>
        </p:spPr>
        <p:txBody>
          <a:bodyPr>
            <a:normAutofit fontScale="92500" lnSpcReduction="10000"/>
          </a:bodyPr>
          <a:lstStyle/>
          <a:p>
            <a:r>
              <a:rPr lang="ru-RU" b="1" u="sng" dirty="0"/>
              <a:t>в</a:t>
            </a:r>
            <a:r>
              <a:rPr lang="ru-RU" b="1" u="sng" dirty="0" smtClean="0"/>
              <a:t> строке 134 </a:t>
            </a:r>
            <a:r>
              <a:rPr lang="ru-RU" dirty="0"/>
              <a:t>Центры (отделения, кабинеты) медико-социальной поддержки (помощи) </a:t>
            </a:r>
            <a:r>
              <a:rPr lang="ru-RU" dirty="0" smtClean="0"/>
              <a:t>указываются все центры (для детей и взрослых) </a:t>
            </a:r>
            <a:r>
              <a:rPr lang="ru-RU" b="1" u="sng" dirty="0" smtClean="0"/>
              <a:t>стр.134.1+134.2-разницу пояснить </a:t>
            </a:r>
          </a:p>
          <a:p>
            <a:r>
              <a:rPr lang="ru-RU" b="1" u="sng" dirty="0"/>
              <a:t>с</a:t>
            </a:r>
            <a:r>
              <a:rPr lang="ru-RU" b="1" u="sng" dirty="0" smtClean="0"/>
              <a:t>трока 102 </a:t>
            </a:r>
            <a:r>
              <a:rPr lang="ru-RU" dirty="0" smtClean="0"/>
              <a:t>Санаторно-курортные указываются только те, которые оказывают амбулаторную помощь  </a:t>
            </a:r>
          </a:p>
          <a:p>
            <a:r>
              <a:rPr lang="ru-RU" b="1" u="sng" dirty="0"/>
              <a:t>с</a:t>
            </a:r>
            <a:r>
              <a:rPr lang="ru-RU" b="1" u="sng" dirty="0" smtClean="0"/>
              <a:t>трока 66 </a:t>
            </a:r>
            <a:r>
              <a:rPr lang="ru-RU" dirty="0"/>
              <a:t>Отделения (кабинеты) медицинской реабилитации для </a:t>
            </a:r>
            <a:r>
              <a:rPr lang="ru-RU" dirty="0" smtClean="0"/>
              <a:t>детей (заполняют организации оказывающие медицинскую  </a:t>
            </a:r>
            <a:r>
              <a:rPr lang="ru-RU" dirty="0"/>
              <a:t>амбулаторную </a:t>
            </a:r>
            <a:r>
              <a:rPr lang="ru-RU" dirty="0" smtClean="0"/>
              <a:t>помощь)</a:t>
            </a:r>
          </a:p>
          <a:p>
            <a:r>
              <a:rPr lang="ru-RU" b="1" u="sng" dirty="0"/>
              <a:t>с</a:t>
            </a:r>
            <a:r>
              <a:rPr lang="ru-RU" b="1" u="sng" dirty="0" smtClean="0"/>
              <a:t>трока 80 </a:t>
            </a:r>
            <a:r>
              <a:rPr lang="ru-RU" dirty="0"/>
              <a:t>Патологоанатомические </a:t>
            </a:r>
            <a:r>
              <a:rPr lang="ru-RU" dirty="0" smtClean="0"/>
              <a:t>(заполняют организации, где в штате т.1100 имеется занятая  должность  патологоанатома)</a:t>
            </a:r>
          </a:p>
          <a:p>
            <a:r>
              <a:rPr lang="ru-RU" b="1" u="sng" dirty="0"/>
              <a:t>с</a:t>
            </a:r>
            <a:r>
              <a:rPr lang="ru-RU" b="1" u="sng" dirty="0" smtClean="0"/>
              <a:t>трока 111 </a:t>
            </a:r>
            <a:r>
              <a:rPr lang="ru-RU" dirty="0" err="1" smtClean="0"/>
              <a:t>Трансфузиологические</a:t>
            </a:r>
            <a:r>
              <a:rPr lang="ru-RU" dirty="0" smtClean="0"/>
              <a:t> (организации оказывающие амбулаторную помощь)  </a:t>
            </a:r>
            <a:endParaRPr lang="ru-RU" dirty="0"/>
          </a:p>
          <a:p>
            <a:endParaRPr lang="ru-RU" b="1" u="sng" dirty="0" smtClean="0"/>
          </a:p>
          <a:p>
            <a:endParaRPr lang="ru-RU" b="1" u="sng" dirty="0"/>
          </a:p>
        </p:txBody>
      </p:sp>
    </p:spTree>
    <p:extLst>
      <p:ext uri="{BB962C8B-B14F-4D97-AF65-F5344CB8AC3E}">
        <p14:creationId xmlns:p14="http://schemas.microsoft.com/office/powerpoint/2010/main" val="2267652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1450" y="210311"/>
            <a:ext cx="8808244" cy="6448425"/>
          </a:xfrm>
          <a:custGeom>
            <a:avLst/>
            <a:gdLst/>
            <a:ahLst/>
            <a:cxnLst/>
            <a:rect l="l" t="t" r="r" b="b"/>
            <a:pathLst>
              <a:path w="11744325" h="6448425">
                <a:moveTo>
                  <a:pt x="0" y="879348"/>
                </a:moveTo>
                <a:lnTo>
                  <a:pt x="11744325" y="879348"/>
                </a:lnTo>
              </a:path>
              <a:path w="11744325" h="6448425">
                <a:moveTo>
                  <a:pt x="10898124" y="879475"/>
                </a:moveTo>
                <a:lnTo>
                  <a:pt x="10898124" y="0"/>
                </a:lnTo>
              </a:path>
              <a:path w="11744325" h="6448425">
                <a:moveTo>
                  <a:pt x="0" y="6448044"/>
                </a:moveTo>
                <a:lnTo>
                  <a:pt x="11743944" y="6448044"/>
                </a:lnTo>
                <a:lnTo>
                  <a:pt x="11743944" y="0"/>
                </a:lnTo>
                <a:lnTo>
                  <a:pt x="0" y="0"/>
                </a:lnTo>
                <a:lnTo>
                  <a:pt x="0" y="6448044"/>
                </a:lnTo>
                <a:close/>
              </a:path>
            </a:pathLst>
          </a:custGeom>
          <a:ln w="1219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91211" y="69186"/>
            <a:ext cx="7394734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70" dirty="0">
                <a:solidFill>
                  <a:srgbClr val="C1493E"/>
                </a:solidFill>
              </a:rPr>
              <a:t>Посещения:</a:t>
            </a:r>
            <a:r>
              <a:rPr sz="2400" spc="-50" dirty="0">
                <a:solidFill>
                  <a:srgbClr val="C1493E"/>
                </a:solidFill>
              </a:rPr>
              <a:t> </a:t>
            </a:r>
            <a:r>
              <a:rPr sz="2400" spc="100" dirty="0">
                <a:solidFill>
                  <a:srgbClr val="C1493E"/>
                </a:solidFill>
              </a:rPr>
              <a:t>передвижные</a:t>
            </a:r>
            <a:r>
              <a:rPr sz="2400" spc="-65" dirty="0">
                <a:solidFill>
                  <a:srgbClr val="C1493E"/>
                </a:solidFill>
              </a:rPr>
              <a:t> </a:t>
            </a:r>
            <a:r>
              <a:rPr sz="2400" spc="80" dirty="0">
                <a:solidFill>
                  <a:srgbClr val="C1493E"/>
                </a:solidFill>
              </a:rPr>
              <a:t>подразделения,</a:t>
            </a:r>
            <a:r>
              <a:rPr sz="2400" spc="-35" dirty="0">
                <a:solidFill>
                  <a:srgbClr val="C1493E"/>
                </a:solidFill>
              </a:rPr>
              <a:t> </a:t>
            </a:r>
            <a:r>
              <a:rPr sz="2400" spc="60" dirty="0">
                <a:solidFill>
                  <a:srgbClr val="C1493E"/>
                </a:solidFill>
              </a:rPr>
              <a:t>формы</a:t>
            </a:r>
            <a:r>
              <a:rPr sz="2400" spc="-50" dirty="0">
                <a:solidFill>
                  <a:srgbClr val="C1493E"/>
                </a:solidFill>
              </a:rPr>
              <a:t> </a:t>
            </a:r>
            <a:r>
              <a:rPr sz="2400" spc="70" dirty="0">
                <a:solidFill>
                  <a:srgbClr val="C1493E"/>
                </a:solidFill>
              </a:rPr>
              <a:t>работы</a:t>
            </a:r>
            <a:endParaRPr sz="2400" dirty="0"/>
          </a:p>
        </p:txBody>
      </p:sp>
      <p:grpSp>
        <p:nvGrpSpPr>
          <p:cNvPr id="4" name="object 4"/>
          <p:cNvGrpSpPr/>
          <p:nvPr/>
        </p:nvGrpSpPr>
        <p:grpSpPr>
          <a:xfrm>
            <a:off x="330328" y="1784604"/>
            <a:ext cx="5803487" cy="3628644"/>
            <a:chOff x="440436" y="1784604"/>
            <a:chExt cx="7737983" cy="3628644"/>
          </a:xfrm>
        </p:grpSpPr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40436" y="1784604"/>
              <a:ext cx="6981444" cy="3628644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6427470" y="2263901"/>
              <a:ext cx="911860" cy="798830"/>
            </a:xfrm>
            <a:custGeom>
              <a:avLst/>
              <a:gdLst/>
              <a:ahLst/>
              <a:cxnLst/>
              <a:rect l="l" t="t" r="r" b="b"/>
              <a:pathLst>
                <a:path w="911859" h="798830">
                  <a:moveTo>
                    <a:pt x="0" y="133096"/>
                  </a:moveTo>
                  <a:lnTo>
                    <a:pt x="6782" y="91017"/>
                  </a:lnTo>
                  <a:lnTo>
                    <a:pt x="25672" y="54479"/>
                  </a:lnTo>
                  <a:lnTo>
                    <a:pt x="54479" y="25672"/>
                  </a:lnTo>
                  <a:lnTo>
                    <a:pt x="91017" y="6782"/>
                  </a:lnTo>
                  <a:lnTo>
                    <a:pt x="133096" y="0"/>
                  </a:lnTo>
                  <a:lnTo>
                    <a:pt x="778255" y="0"/>
                  </a:lnTo>
                  <a:lnTo>
                    <a:pt x="820334" y="6782"/>
                  </a:lnTo>
                  <a:lnTo>
                    <a:pt x="856872" y="25672"/>
                  </a:lnTo>
                  <a:lnTo>
                    <a:pt x="885679" y="54479"/>
                  </a:lnTo>
                  <a:lnTo>
                    <a:pt x="904569" y="91017"/>
                  </a:lnTo>
                  <a:lnTo>
                    <a:pt x="911351" y="133096"/>
                  </a:lnTo>
                  <a:lnTo>
                    <a:pt x="911351" y="665480"/>
                  </a:lnTo>
                  <a:lnTo>
                    <a:pt x="904569" y="707558"/>
                  </a:lnTo>
                  <a:lnTo>
                    <a:pt x="885679" y="744096"/>
                  </a:lnTo>
                  <a:lnTo>
                    <a:pt x="856872" y="772903"/>
                  </a:lnTo>
                  <a:lnTo>
                    <a:pt x="820334" y="791793"/>
                  </a:lnTo>
                  <a:lnTo>
                    <a:pt x="778255" y="798576"/>
                  </a:lnTo>
                  <a:lnTo>
                    <a:pt x="133096" y="798576"/>
                  </a:lnTo>
                  <a:lnTo>
                    <a:pt x="91017" y="791793"/>
                  </a:lnTo>
                  <a:lnTo>
                    <a:pt x="54479" y="772903"/>
                  </a:lnTo>
                  <a:lnTo>
                    <a:pt x="25672" y="744096"/>
                  </a:lnTo>
                  <a:lnTo>
                    <a:pt x="6782" y="707558"/>
                  </a:lnTo>
                  <a:lnTo>
                    <a:pt x="0" y="665480"/>
                  </a:lnTo>
                  <a:lnTo>
                    <a:pt x="0" y="133096"/>
                  </a:lnTo>
                  <a:close/>
                </a:path>
              </a:pathLst>
            </a:custGeom>
            <a:ln w="41148">
              <a:solidFill>
                <a:srgbClr val="C149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7262114" y="2240279"/>
              <a:ext cx="916305" cy="207645"/>
            </a:xfrm>
            <a:custGeom>
              <a:avLst/>
              <a:gdLst/>
              <a:ahLst/>
              <a:cxnLst/>
              <a:rect l="l" t="t" r="r" b="b"/>
              <a:pathLst>
                <a:path w="916304" h="207644">
                  <a:moveTo>
                    <a:pt x="839984" y="31255"/>
                  </a:moveTo>
                  <a:lnTo>
                    <a:pt x="0" y="195072"/>
                  </a:lnTo>
                  <a:lnTo>
                    <a:pt x="2539" y="207518"/>
                  </a:lnTo>
                  <a:lnTo>
                    <a:pt x="842418" y="43721"/>
                  </a:lnTo>
                  <a:lnTo>
                    <a:pt x="839984" y="31255"/>
                  </a:lnTo>
                  <a:close/>
                </a:path>
                <a:path w="916304" h="207644">
                  <a:moveTo>
                    <a:pt x="908286" y="28829"/>
                  </a:moveTo>
                  <a:lnTo>
                    <a:pt x="852424" y="28829"/>
                  </a:lnTo>
                  <a:lnTo>
                    <a:pt x="854963" y="41275"/>
                  </a:lnTo>
                  <a:lnTo>
                    <a:pt x="842418" y="43721"/>
                  </a:lnTo>
                  <a:lnTo>
                    <a:pt x="848486" y="74803"/>
                  </a:lnTo>
                  <a:lnTo>
                    <a:pt x="908286" y="28829"/>
                  </a:lnTo>
                  <a:close/>
                </a:path>
                <a:path w="916304" h="207644">
                  <a:moveTo>
                    <a:pt x="852424" y="28829"/>
                  </a:moveTo>
                  <a:lnTo>
                    <a:pt x="839984" y="31255"/>
                  </a:lnTo>
                  <a:lnTo>
                    <a:pt x="842418" y="43721"/>
                  </a:lnTo>
                  <a:lnTo>
                    <a:pt x="854963" y="41275"/>
                  </a:lnTo>
                  <a:lnTo>
                    <a:pt x="852424" y="28829"/>
                  </a:lnTo>
                  <a:close/>
                </a:path>
                <a:path w="916304" h="207644">
                  <a:moveTo>
                    <a:pt x="833881" y="0"/>
                  </a:moveTo>
                  <a:lnTo>
                    <a:pt x="839984" y="31255"/>
                  </a:lnTo>
                  <a:lnTo>
                    <a:pt x="852424" y="28829"/>
                  </a:lnTo>
                  <a:lnTo>
                    <a:pt x="908286" y="28829"/>
                  </a:lnTo>
                  <a:lnTo>
                    <a:pt x="916051" y="22860"/>
                  </a:lnTo>
                  <a:lnTo>
                    <a:pt x="833881" y="0"/>
                  </a:lnTo>
                  <a:close/>
                </a:path>
              </a:pathLst>
            </a:custGeom>
            <a:solidFill>
              <a:srgbClr val="D5868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6196203" y="1972055"/>
            <a:ext cx="2177415" cy="866904"/>
          </a:xfrm>
          <a:prstGeom prst="rect">
            <a:avLst/>
          </a:prstGeom>
          <a:ln w="9144">
            <a:solidFill>
              <a:srgbClr val="D58680"/>
            </a:solidFill>
          </a:ln>
        </p:spPr>
        <p:txBody>
          <a:bodyPr vert="horz" wrap="square" lIns="0" tIns="35560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280"/>
              </a:spcBef>
            </a:pPr>
            <a:r>
              <a:rPr sz="1800" spc="-135" dirty="0">
                <a:latin typeface="Verdana"/>
                <a:cs typeface="Verdana"/>
              </a:rPr>
              <a:t>Т.</a:t>
            </a:r>
            <a:r>
              <a:rPr sz="1800" spc="-140" dirty="0">
                <a:latin typeface="Verdana"/>
                <a:cs typeface="Verdana"/>
              </a:rPr>
              <a:t> </a:t>
            </a:r>
            <a:r>
              <a:rPr sz="1800" spc="-295" dirty="0">
                <a:latin typeface="Verdana"/>
                <a:cs typeface="Verdana"/>
              </a:rPr>
              <a:t>2</a:t>
            </a:r>
            <a:r>
              <a:rPr sz="1800" spc="-305" dirty="0">
                <a:latin typeface="Verdana"/>
                <a:cs typeface="Verdana"/>
              </a:rPr>
              <a:t>1</a:t>
            </a:r>
            <a:r>
              <a:rPr sz="1800" spc="55" dirty="0">
                <a:latin typeface="Verdana"/>
                <a:cs typeface="Verdana"/>
              </a:rPr>
              <a:t>00</a:t>
            </a:r>
            <a:r>
              <a:rPr sz="1800" spc="-145" dirty="0">
                <a:latin typeface="Verdana"/>
                <a:cs typeface="Verdana"/>
              </a:rPr>
              <a:t> </a:t>
            </a:r>
            <a:r>
              <a:rPr sz="1800" spc="95" dirty="0">
                <a:latin typeface="Verdana"/>
                <a:cs typeface="Verdana"/>
              </a:rPr>
              <a:t>и</a:t>
            </a:r>
            <a:r>
              <a:rPr sz="1800" spc="-145" dirty="0">
                <a:latin typeface="Verdana"/>
                <a:cs typeface="Verdana"/>
              </a:rPr>
              <a:t> </a:t>
            </a:r>
            <a:r>
              <a:rPr sz="1800" spc="-295" dirty="0">
                <a:latin typeface="Verdana"/>
                <a:cs typeface="Verdana"/>
              </a:rPr>
              <a:t>2</a:t>
            </a:r>
            <a:r>
              <a:rPr sz="1800" spc="-305" dirty="0">
                <a:latin typeface="Verdana"/>
                <a:cs typeface="Verdana"/>
              </a:rPr>
              <a:t>1</a:t>
            </a:r>
            <a:r>
              <a:rPr sz="1800" spc="-30" dirty="0">
                <a:latin typeface="Verdana"/>
                <a:cs typeface="Verdana"/>
              </a:rPr>
              <a:t>05</a:t>
            </a:r>
            <a:endParaRPr sz="1800">
              <a:latin typeface="Verdana"/>
              <a:cs typeface="Verdana"/>
            </a:endParaRPr>
          </a:p>
          <a:p>
            <a:pPr marL="92075">
              <a:lnSpc>
                <a:spcPct val="100000"/>
              </a:lnSpc>
            </a:pPr>
            <a:r>
              <a:rPr sz="1800" spc="75" dirty="0">
                <a:latin typeface="Verdana"/>
                <a:cs typeface="Verdana"/>
              </a:rPr>
              <a:t>Посещ</a:t>
            </a:r>
            <a:r>
              <a:rPr sz="1800" spc="55" dirty="0">
                <a:latin typeface="Verdana"/>
                <a:cs typeface="Verdana"/>
              </a:rPr>
              <a:t>е</a:t>
            </a:r>
            <a:r>
              <a:rPr sz="1800" spc="65" dirty="0">
                <a:latin typeface="Verdana"/>
                <a:cs typeface="Verdana"/>
              </a:rPr>
              <a:t>ния</a:t>
            </a:r>
            <a:r>
              <a:rPr sz="1800" spc="-150" dirty="0">
                <a:latin typeface="Verdana"/>
                <a:cs typeface="Verdana"/>
              </a:rPr>
              <a:t> </a:t>
            </a:r>
            <a:r>
              <a:rPr sz="1800" spc="20" dirty="0">
                <a:latin typeface="Verdana"/>
                <a:cs typeface="Verdana"/>
              </a:rPr>
              <a:t>в</a:t>
            </a:r>
            <a:r>
              <a:rPr sz="1800" spc="45" dirty="0">
                <a:latin typeface="Verdana"/>
                <a:cs typeface="Verdana"/>
              </a:rPr>
              <a:t>р</a:t>
            </a:r>
            <a:r>
              <a:rPr sz="1800" spc="35" dirty="0">
                <a:latin typeface="Verdana"/>
                <a:cs typeface="Verdana"/>
              </a:rPr>
              <a:t>а</a:t>
            </a:r>
            <a:r>
              <a:rPr sz="1800" spc="30" dirty="0">
                <a:latin typeface="Verdana"/>
                <a:cs typeface="Verdana"/>
              </a:rPr>
              <a:t>ч</a:t>
            </a:r>
            <a:r>
              <a:rPr sz="1800" spc="20" dirty="0">
                <a:latin typeface="Verdana"/>
                <a:cs typeface="Verdana"/>
              </a:rPr>
              <a:t>е</a:t>
            </a:r>
            <a:r>
              <a:rPr sz="1800" spc="95" dirty="0">
                <a:latin typeface="Verdana"/>
                <a:cs typeface="Verdana"/>
              </a:rPr>
              <a:t>й</a:t>
            </a:r>
            <a:endParaRPr sz="1800">
              <a:latin typeface="Verdana"/>
              <a:cs typeface="Verdan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255735" y="2904491"/>
            <a:ext cx="2013109" cy="195181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spc="45" dirty="0">
                <a:solidFill>
                  <a:srgbClr val="C1493E"/>
                </a:solidFill>
                <a:latin typeface="Verdana"/>
                <a:cs typeface="Verdana"/>
              </a:rPr>
              <a:t>С</a:t>
            </a:r>
            <a:r>
              <a:rPr sz="1800" spc="65" dirty="0">
                <a:solidFill>
                  <a:srgbClr val="C1493E"/>
                </a:solidFill>
                <a:latin typeface="Verdana"/>
                <a:cs typeface="Verdana"/>
              </a:rPr>
              <a:t>о</a:t>
            </a:r>
            <a:r>
              <a:rPr sz="1800" spc="85" dirty="0">
                <a:solidFill>
                  <a:srgbClr val="C1493E"/>
                </a:solidFill>
                <a:latin typeface="Verdana"/>
                <a:cs typeface="Verdana"/>
              </a:rPr>
              <a:t>п</a:t>
            </a:r>
            <a:r>
              <a:rPr sz="1800" spc="65" dirty="0">
                <a:solidFill>
                  <a:srgbClr val="C1493E"/>
                </a:solidFill>
                <a:latin typeface="Verdana"/>
                <a:cs typeface="Verdana"/>
              </a:rPr>
              <a:t>о</a:t>
            </a:r>
            <a:r>
              <a:rPr sz="1800" spc="45" dirty="0">
                <a:solidFill>
                  <a:srgbClr val="C1493E"/>
                </a:solidFill>
                <a:latin typeface="Verdana"/>
                <a:cs typeface="Verdana"/>
              </a:rPr>
              <a:t>с</a:t>
            </a:r>
            <a:r>
              <a:rPr sz="1800" spc="-15" dirty="0">
                <a:solidFill>
                  <a:srgbClr val="C1493E"/>
                </a:solidFill>
                <a:latin typeface="Verdana"/>
                <a:cs typeface="Verdana"/>
              </a:rPr>
              <a:t>т</a:t>
            </a:r>
            <a:r>
              <a:rPr sz="1800" spc="-10" dirty="0">
                <a:solidFill>
                  <a:srgbClr val="C1493E"/>
                </a:solidFill>
                <a:latin typeface="Verdana"/>
                <a:cs typeface="Verdana"/>
              </a:rPr>
              <a:t>а</a:t>
            </a:r>
            <a:r>
              <a:rPr sz="1800" spc="35" dirty="0">
                <a:solidFill>
                  <a:srgbClr val="C1493E"/>
                </a:solidFill>
                <a:latin typeface="Verdana"/>
                <a:cs typeface="Verdana"/>
              </a:rPr>
              <a:t>в</a:t>
            </a:r>
            <a:r>
              <a:rPr sz="1800" spc="55" dirty="0">
                <a:solidFill>
                  <a:srgbClr val="C1493E"/>
                </a:solidFill>
                <a:latin typeface="Verdana"/>
                <a:cs typeface="Verdana"/>
              </a:rPr>
              <a:t>ле</a:t>
            </a:r>
            <a:r>
              <a:rPr sz="1800" spc="45" dirty="0">
                <a:solidFill>
                  <a:srgbClr val="C1493E"/>
                </a:solidFill>
                <a:latin typeface="Verdana"/>
                <a:cs typeface="Verdana"/>
              </a:rPr>
              <a:t>н</a:t>
            </a:r>
            <a:r>
              <a:rPr sz="1800" spc="100" dirty="0">
                <a:solidFill>
                  <a:srgbClr val="C1493E"/>
                </a:solidFill>
                <a:latin typeface="Verdana"/>
                <a:cs typeface="Verdana"/>
              </a:rPr>
              <a:t>и</a:t>
            </a:r>
            <a:r>
              <a:rPr sz="1800" spc="-95" dirty="0">
                <a:solidFill>
                  <a:srgbClr val="C1493E"/>
                </a:solidFill>
                <a:latin typeface="Verdana"/>
                <a:cs typeface="Verdana"/>
              </a:rPr>
              <a:t>е,</a:t>
            </a:r>
            <a:r>
              <a:rPr sz="1800" spc="-185" dirty="0">
                <a:solidFill>
                  <a:srgbClr val="C1493E"/>
                </a:solidFill>
                <a:latin typeface="Verdana"/>
                <a:cs typeface="Verdana"/>
              </a:rPr>
              <a:t> </a:t>
            </a:r>
            <a:r>
              <a:rPr sz="1800" spc="80" dirty="0">
                <a:solidFill>
                  <a:srgbClr val="C1493E"/>
                </a:solidFill>
                <a:latin typeface="Verdana"/>
                <a:cs typeface="Verdana"/>
              </a:rPr>
              <a:t>н</a:t>
            </a:r>
            <a:r>
              <a:rPr sz="1800" spc="60" dirty="0">
                <a:solidFill>
                  <a:srgbClr val="C1493E"/>
                </a:solidFill>
                <a:latin typeface="Verdana"/>
                <a:cs typeface="Verdana"/>
              </a:rPr>
              <a:t>о</a:t>
            </a:r>
            <a:r>
              <a:rPr sz="1800" spc="-160" dirty="0">
                <a:solidFill>
                  <a:srgbClr val="C1493E"/>
                </a:solidFill>
                <a:latin typeface="Verdana"/>
                <a:cs typeface="Verdana"/>
              </a:rPr>
              <a:t> </a:t>
            </a:r>
            <a:r>
              <a:rPr sz="1800" spc="80" dirty="0">
                <a:solidFill>
                  <a:srgbClr val="C1493E"/>
                </a:solidFill>
                <a:latin typeface="Verdana"/>
                <a:cs typeface="Verdana"/>
              </a:rPr>
              <a:t>н</a:t>
            </a:r>
            <a:r>
              <a:rPr sz="1800" spc="40" dirty="0">
                <a:solidFill>
                  <a:srgbClr val="C1493E"/>
                </a:solidFill>
                <a:latin typeface="Verdana"/>
                <a:cs typeface="Verdana"/>
              </a:rPr>
              <a:t>е  обязательное </a:t>
            </a:r>
            <a:r>
              <a:rPr sz="1800" spc="45" dirty="0">
                <a:solidFill>
                  <a:srgbClr val="C1493E"/>
                </a:solidFill>
                <a:latin typeface="Verdana"/>
                <a:cs typeface="Verdana"/>
              </a:rPr>
              <a:t> равенство</a:t>
            </a:r>
            <a:endParaRPr sz="1800" dirty="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</a:pPr>
            <a:r>
              <a:rPr sz="1800" spc="65" dirty="0">
                <a:solidFill>
                  <a:srgbClr val="C1493E"/>
                </a:solidFill>
                <a:latin typeface="Verdana"/>
                <a:cs typeface="Verdana"/>
              </a:rPr>
              <a:t>Должны</a:t>
            </a:r>
            <a:r>
              <a:rPr sz="1800" spc="-160" dirty="0">
                <a:solidFill>
                  <a:srgbClr val="C1493E"/>
                </a:solidFill>
                <a:latin typeface="Verdana"/>
                <a:cs typeface="Verdana"/>
              </a:rPr>
              <a:t> </a:t>
            </a:r>
            <a:r>
              <a:rPr sz="1800" spc="15" dirty="0">
                <a:solidFill>
                  <a:srgbClr val="C1493E"/>
                </a:solidFill>
                <a:latin typeface="Verdana"/>
                <a:cs typeface="Verdana"/>
              </a:rPr>
              <a:t>знать</a:t>
            </a:r>
            <a:r>
              <a:rPr sz="1800" spc="-150" dirty="0">
                <a:solidFill>
                  <a:srgbClr val="C1493E"/>
                </a:solidFill>
                <a:latin typeface="Verdana"/>
                <a:cs typeface="Verdana"/>
              </a:rPr>
              <a:t> </a:t>
            </a:r>
            <a:r>
              <a:rPr sz="1800" spc="40" dirty="0">
                <a:solidFill>
                  <a:srgbClr val="C1493E"/>
                </a:solidFill>
                <a:latin typeface="Verdana"/>
                <a:cs typeface="Verdana"/>
              </a:rPr>
              <a:t>з</a:t>
            </a:r>
            <a:r>
              <a:rPr sz="1800" spc="-25" dirty="0">
                <a:solidFill>
                  <a:srgbClr val="C1493E"/>
                </a:solidFill>
                <a:latin typeface="Verdana"/>
                <a:cs typeface="Verdana"/>
              </a:rPr>
              <a:t>а</a:t>
            </a:r>
            <a:r>
              <a:rPr sz="1800" spc="-160" dirty="0">
                <a:solidFill>
                  <a:srgbClr val="C1493E"/>
                </a:solidFill>
                <a:latin typeface="Verdana"/>
                <a:cs typeface="Verdana"/>
              </a:rPr>
              <a:t> </a:t>
            </a:r>
            <a:r>
              <a:rPr sz="1800" spc="30" dirty="0">
                <a:solidFill>
                  <a:srgbClr val="C1493E"/>
                </a:solidFill>
                <a:latin typeface="Verdana"/>
                <a:cs typeface="Verdana"/>
              </a:rPr>
              <a:t>счет</a:t>
            </a:r>
            <a:endParaRPr sz="1800" dirty="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</a:pPr>
            <a:r>
              <a:rPr sz="1800" spc="-5" dirty="0">
                <a:solidFill>
                  <a:srgbClr val="C1493E"/>
                </a:solidFill>
                <a:latin typeface="Verdana"/>
                <a:cs typeface="Verdana"/>
              </a:rPr>
              <a:t>ч</a:t>
            </a:r>
            <a:r>
              <a:rPr sz="1800" spc="50" dirty="0">
                <a:solidFill>
                  <a:srgbClr val="C1493E"/>
                </a:solidFill>
                <a:latin typeface="Verdana"/>
                <a:cs typeface="Verdana"/>
              </a:rPr>
              <a:t>е</a:t>
            </a:r>
            <a:r>
              <a:rPr sz="1800" spc="30" dirty="0">
                <a:solidFill>
                  <a:srgbClr val="C1493E"/>
                </a:solidFill>
                <a:latin typeface="Verdana"/>
                <a:cs typeface="Verdana"/>
              </a:rPr>
              <a:t>г</a:t>
            </a:r>
            <a:r>
              <a:rPr sz="1800" spc="60" dirty="0">
                <a:solidFill>
                  <a:srgbClr val="C1493E"/>
                </a:solidFill>
                <a:latin typeface="Verdana"/>
                <a:cs typeface="Verdana"/>
              </a:rPr>
              <a:t>о</a:t>
            </a:r>
            <a:r>
              <a:rPr sz="1800" spc="-150" dirty="0">
                <a:solidFill>
                  <a:srgbClr val="C1493E"/>
                </a:solidFill>
                <a:latin typeface="Verdana"/>
                <a:cs typeface="Verdana"/>
              </a:rPr>
              <a:t> </a:t>
            </a:r>
            <a:r>
              <a:rPr sz="1800" spc="50" dirty="0">
                <a:solidFill>
                  <a:srgbClr val="C1493E"/>
                </a:solidFill>
                <a:latin typeface="Verdana"/>
                <a:cs typeface="Verdana"/>
              </a:rPr>
              <a:t>р</a:t>
            </a:r>
            <a:r>
              <a:rPr sz="1800" spc="35" dirty="0">
                <a:solidFill>
                  <a:srgbClr val="C1493E"/>
                </a:solidFill>
                <a:latin typeface="Verdana"/>
                <a:cs typeface="Verdana"/>
              </a:rPr>
              <a:t>а</a:t>
            </a:r>
            <a:r>
              <a:rPr sz="1800" spc="70" dirty="0">
                <a:solidFill>
                  <a:srgbClr val="C1493E"/>
                </a:solidFill>
                <a:latin typeface="Verdana"/>
                <a:cs typeface="Verdana"/>
              </a:rPr>
              <a:t>зни</a:t>
            </a:r>
            <a:r>
              <a:rPr sz="1800" spc="60" dirty="0">
                <a:solidFill>
                  <a:srgbClr val="C1493E"/>
                </a:solidFill>
                <a:latin typeface="Verdana"/>
                <a:cs typeface="Verdana"/>
              </a:rPr>
              <a:t>ц</a:t>
            </a:r>
            <a:r>
              <a:rPr sz="1800" spc="-20" dirty="0">
                <a:solidFill>
                  <a:srgbClr val="C1493E"/>
                </a:solidFill>
                <a:latin typeface="Verdana"/>
                <a:cs typeface="Verdana"/>
              </a:rPr>
              <a:t>а</a:t>
            </a:r>
            <a:endParaRPr sz="1800" dirty="0">
              <a:latin typeface="Verdana"/>
              <a:cs typeface="Verdan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781421" y="5268341"/>
            <a:ext cx="2933811" cy="12439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100"/>
              </a:spcBef>
              <a:buFont typeface="Wingdings"/>
              <a:buChar char=""/>
              <a:tabLst>
                <a:tab pos="299720" algn="l"/>
              </a:tabLst>
            </a:pPr>
            <a:r>
              <a:rPr sz="1600" spc="45" dirty="0">
                <a:latin typeface="Verdana"/>
                <a:cs typeface="Verdana"/>
              </a:rPr>
              <a:t>Лица-посещения</a:t>
            </a:r>
            <a:endParaRPr sz="1600" dirty="0">
              <a:latin typeface="Verdana"/>
              <a:cs typeface="Verdana"/>
            </a:endParaRPr>
          </a:p>
          <a:p>
            <a:pPr marL="299085" indent="-287020">
              <a:lnSpc>
                <a:spcPct val="100000"/>
              </a:lnSpc>
              <a:buFont typeface="Wingdings"/>
              <a:buChar char=""/>
              <a:tabLst>
                <a:tab pos="299720" algn="l"/>
              </a:tabLst>
            </a:pPr>
            <a:r>
              <a:rPr sz="1600" spc="-125" dirty="0">
                <a:latin typeface="Verdana"/>
                <a:cs typeface="Verdana"/>
              </a:rPr>
              <a:t>1003</a:t>
            </a:r>
            <a:endParaRPr sz="1600" dirty="0">
              <a:latin typeface="Verdana"/>
              <a:cs typeface="Verdana"/>
            </a:endParaRPr>
          </a:p>
          <a:p>
            <a:pPr marL="12700" marR="177800">
              <a:lnSpc>
                <a:spcPct val="100000"/>
              </a:lnSpc>
            </a:pPr>
            <a:r>
              <a:rPr sz="1600" spc="-430" dirty="0">
                <a:latin typeface="Verdana"/>
                <a:cs typeface="Verdana"/>
              </a:rPr>
              <a:t>+</a:t>
            </a:r>
            <a:r>
              <a:rPr sz="1600" spc="-150" dirty="0">
                <a:latin typeface="Verdana"/>
                <a:cs typeface="Verdana"/>
              </a:rPr>
              <a:t> </a:t>
            </a:r>
            <a:r>
              <a:rPr sz="1600" spc="70" dirty="0">
                <a:latin typeface="Verdana"/>
                <a:cs typeface="Verdana"/>
              </a:rPr>
              <a:t>с</a:t>
            </a:r>
            <a:r>
              <a:rPr sz="1600" spc="85" dirty="0">
                <a:latin typeface="Verdana"/>
                <a:cs typeface="Verdana"/>
              </a:rPr>
              <a:t>редний</a:t>
            </a:r>
            <a:r>
              <a:rPr sz="1600" spc="-160" dirty="0">
                <a:latin typeface="Verdana"/>
                <a:cs typeface="Verdana"/>
              </a:rPr>
              <a:t> </a:t>
            </a:r>
            <a:r>
              <a:rPr sz="1600" spc="105" dirty="0">
                <a:latin typeface="Verdana"/>
                <a:cs typeface="Verdana"/>
              </a:rPr>
              <a:t>мед</a:t>
            </a:r>
            <a:r>
              <a:rPr sz="1600" spc="85" dirty="0">
                <a:latin typeface="Verdana"/>
                <a:cs typeface="Verdana"/>
              </a:rPr>
              <a:t>и</a:t>
            </a:r>
            <a:r>
              <a:rPr sz="1600" spc="75" dirty="0">
                <a:latin typeface="Verdana"/>
                <a:cs typeface="Verdana"/>
              </a:rPr>
              <a:t>ц</a:t>
            </a:r>
            <a:r>
              <a:rPr sz="1600" spc="65" dirty="0">
                <a:latin typeface="Verdana"/>
                <a:cs typeface="Verdana"/>
              </a:rPr>
              <a:t>инский  </a:t>
            </a:r>
            <a:r>
              <a:rPr sz="1600" spc="20" dirty="0">
                <a:latin typeface="Verdana"/>
                <a:cs typeface="Verdana"/>
              </a:rPr>
              <a:t>персонал,</a:t>
            </a:r>
            <a:endParaRPr sz="1600" dirty="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</a:pPr>
            <a:r>
              <a:rPr sz="1600" spc="-430" dirty="0">
                <a:latin typeface="Verdana"/>
                <a:cs typeface="Verdana"/>
              </a:rPr>
              <a:t>+</a:t>
            </a:r>
            <a:r>
              <a:rPr sz="1600" spc="-150" dirty="0">
                <a:latin typeface="Verdana"/>
                <a:cs typeface="Verdana"/>
              </a:rPr>
              <a:t> </a:t>
            </a:r>
            <a:r>
              <a:rPr sz="1600" spc="80" dirty="0">
                <a:latin typeface="Verdana"/>
                <a:cs typeface="Verdana"/>
              </a:rPr>
              <a:t>д</a:t>
            </a:r>
            <a:r>
              <a:rPr sz="1600" spc="35" dirty="0">
                <a:latin typeface="Verdana"/>
                <a:cs typeface="Verdana"/>
              </a:rPr>
              <a:t>и</a:t>
            </a:r>
            <a:r>
              <a:rPr sz="1600" spc="25" dirty="0">
                <a:latin typeface="Verdana"/>
                <a:cs typeface="Verdana"/>
              </a:rPr>
              <a:t>а</a:t>
            </a:r>
            <a:r>
              <a:rPr sz="1600" spc="55" dirty="0">
                <a:latin typeface="Verdana"/>
                <a:cs typeface="Verdana"/>
              </a:rPr>
              <a:t>гн</a:t>
            </a:r>
            <a:r>
              <a:rPr sz="1600" spc="50" dirty="0">
                <a:latin typeface="Verdana"/>
                <a:cs typeface="Verdana"/>
              </a:rPr>
              <a:t>остические</a:t>
            </a:r>
            <a:r>
              <a:rPr sz="1600" spc="-150" dirty="0">
                <a:latin typeface="Verdana"/>
                <a:cs typeface="Verdana"/>
              </a:rPr>
              <a:t> </a:t>
            </a:r>
            <a:r>
              <a:rPr sz="1600" spc="5" dirty="0">
                <a:latin typeface="Verdana"/>
                <a:cs typeface="Verdana"/>
              </a:rPr>
              <a:t>усл</a:t>
            </a:r>
            <a:r>
              <a:rPr sz="1600" spc="10" dirty="0">
                <a:latin typeface="Verdana"/>
                <a:cs typeface="Verdana"/>
              </a:rPr>
              <a:t>у</a:t>
            </a:r>
            <a:r>
              <a:rPr sz="1600" spc="60" dirty="0">
                <a:latin typeface="Verdana"/>
                <a:cs typeface="Verdana"/>
              </a:rPr>
              <a:t>ги</a:t>
            </a:r>
            <a:endParaRPr sz="1600" dirty="0">
              <a:latin typeface="Verdana"/>
              <a:cs typeface="Verdan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545145" y="5690717"/>
            <a:ext cx="3323273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spc="75" dirty="0">
                <a:solidFill>
                  <a:srgbClr val="C1493E"/>
                </a:solidFill>
                <a:latin typeface="Verdana"/>
                <a:cs typeface="Verdana"/>
              </a:rPr>
              <a:t>Пр</a:t>
            </a:r>
            <a:r>
              <a:rPr sz="1800" spc="55" dirty="0">
                <a:solidFill>
                  <a:srgbClr val="C1493E"/>
                </a:solidFill>
                <a:latin typeface="Verdana"/>
                <a:cs typeface="Verdana"/>
              </a:rPr>
              <a:t>а</a:t>
            </a:r>
            <a:r>
              <a:rPr sz="1800" spc="40" dirty="0">
                <a:solidFill>
                  <a:srgbClr val="C1493E"/>
                </a:solidFill>
                <a:latin typeface="Verdana"/>
                <a:cs typeface="Verdana"/>
              </a:rPr>
              <a:t>ктически</a:t>
            </a:r>
            <a:r>
              <a:rPr sz="1800" spc="-140" dirty="0">
                <a:solidFill>
                  <a:srgbClr val="C1493E"/>
                </a:solidFill>
                <a:latin typeface="Verdana"/>
                <a:cs typeface="Verdana"/>
              </a:rPr>
              <a:t> </a:t>
            </a:r>
            <a:r>
              <a:rPr sz="1800" spc="70" dirty="0">
                <a:solidFill>
                  <a:srgbClr val="C1493E"/>
                </a:solidFill>
                <a:latin typeface="Verdana"/>
                <a:cs typeface="Verdana"/>
              </a:rPr>
              <a:t>п</a:t>
            </a:r>
            <a:r>
              <a:rPr sz="1800" spc="105" dirty="0">
                <a:solidFill>
                  <a:srgbClr val="C1493E"/>
                </a:solidFill>
                <a:latin typeface="Verdana"/>
                <a:cs typeface="Verdana"/>
              </a:rPr>
              <a:t>ри</a:t>
            </a:r>
            <a:r>
              <a:rPr sz="1800" spc="-170" dirty="0">
                <a:solidFill>
                  <a:srgbClr val="C1493E"/>
                </a:solidFill>
                <a:latin typeface="Verdana"/>
                <a:cs typeface="Verdana"/>
              </a:rPr>
              <a:t> </a:t>
            </a:r>
            <a:r>
              <a:rPr sz="1800" spc="45" dirty="0">
                <a:solidFill>
                  <a:srgbClr val="C1493E"/>
                </a:solidFill>
                <a:latin typeface="Verdana"/>
                <a:cs typeface="Verdana"/>
              </a:rPr>
              <a:t>выезд</a:t>
            </a:r>
            <a:r>
              <a:rPr sz="1800" spc="55" dirty="0">
                <a:solidFill>
                  <a:srgbClr val="C1493E"/>
                </a:solidFill>
                <a:latin typeface="Verdana"/>
                <a:cs typeface="Verdana"/>
              </a:rPr>
              <a:t>е</a:t>
            </a:r>
            <a:r>
              <a:rPr sz="1800" spc="-170" dirty="0">
                <a:solidFill>
                  <a:srgbClr val="C1493E"/>
                </a:solidFill>
                <a:latin typeface="Verdana"/>
                <a:cs typeface="Verdana"/>
              </a:rPr>
              <a:t> </a:t>
            </a:r>
            <a:r>
              <a:rPr sz="1800" spc="-430" dirty="0">
                <a:solidFill>
                  <a:srgbClr val="C1493E"/>
                </a:solidFill>
                <a:latin typeface="Verdana"/>
                <a:cs typeface="Verdana"/>
              </a:rPr>
              <a:t>=</a:t>
            </a:r>
            <a:r>
              <a:rPr sz="1800" spc="-150" dirty="0">
                <a:solidFill>
                  <a:srgbClr val="C1493E"/>
                </a:solidFill>
                <a:latin typeface="Verdana"/>
                <a:cs typeface="Verdana"/>
              </a:rPr>
              <a:t> </a:t>
            </a:r>
            <a:r>
              <a:rPr sz="1800" spc="-480" dirty="0">
                <a:solidFill>
                  <a:srgbClr val="C1493E"/>
                </a:solidFill>
                <a:latin typeface="Verdana"/>
                <a:cs typeface="Verdana"/>
              </a:rPr>
              <a:t>1</a:t>
            </a:r>
            <a:r>
              <a:rPr sz="1800" spc="-145" dirty="0">
                <a:solidFill>
                  <a:srgbClr val="C1493E"/>
                </a:solidFill>
                <a:latin typeface="Verdana"/>
                <a:cs typeface="Verdana"/>
              </a:rPr>
              <a:t> </a:t>
            </a:r>
            <a:r>
              <a:rPr sz="1800" spc="100" dirty="0">
                <a:solidFill>
                  <a:srgbClr val="C1493E"/>
                </a:solidFill>
                <a:latin typeface="Verdana"/>
                <a:cs typeface="Verdana"/>
              </a:rPr>
              <a:t>осм</a:t>
            </a:r>
            <a:r>
              <a:rPr sz="1800" spc="-20" dirty="0">
                <a:solidFill>
                  <a:srgbClr val="C1493E"/>
                </a:solidFill>
                <a:latin typeface="Verdana"/>
                <a:cs typeface="Verdana"/>
              </a:rPr>
              <a:t>отр,  </a:t>
            </a:r>
            <a:r>
              <a:rPr sz="1800" spc="10" dirty="0">
                <a:solidFill>
                  <a:srgbClr val="C1493E"/>
                </a:solidFill>
                <a:latin typeface="Verdana"/>
                <a:cs typeface="Verdana"/>
              </a:rPr>
              <a:t>учитыв</a:t>
            </a:r>
            <a:r>
              <a:rPr sz="1800" dirty="0">
                <a:solidFill>
                  <a:srgbClr val="C1493E"/>
                </a:solidFill>
                <a:latin typeface="Verdana"/>
                <a:cs typeface="Verdana"/>
              </a:rPr>
              <a:t>ать</a:t>
            </a:r>
            <a:r>
              <a:rPr sz="1800" spc="-145" dirty="0">
                <a:solidFill>
                  <a:srgbClr val="C1493E"/>
                </a:solidFill>
                <a:latin typeface="Verdana"/>
                <a:cs typeface="Verdana"/>
              </a:rPr>
              <a:t> </a:t>
            </a:r>
            <a:r>
              <a:rPr sz="1800" spc="70" dirty="0">
                <a:solidFill>
                  <a:srgbClr val="C1493E"/>
                </a:solidFill>
                <a:latin typeface="Verdana"/>
                <a:cs typeface="Verdana"/>
              </a:rPr>
              <a:t>п</a:t>
            </a:r>
            <a:r>
              <a:rPr sz="1800" spc="105" dirty="0">
                <a:solidFill>
                  <a:srgbClr val="C1493E"/>
                </a:solidFill>
                <a:latin typeface="Verdana"/>
                <a:cs typeface="Verdana"/>
              </a:rPr>
              <a:t>ри</a:t>
            </a:r>
            <a:r>
              <a:rPr sz="1800" spc="-160" dirty="0">
                <a:solidFill>
                  <a:srgbClr val="C1493E"/>
                </a:solidFill>
                <a:latin typeface="Verdana"/>
                <a:cs typeface="Verdana"/>
              </a:rPr>
              <a:t> </a:t>
            </a:r>
            <a:r>
              <a:rPr sz="1800" spc="60" dirty="0">
                <a:solidFill>
                  <a:srgbClr val="C1493E"/>
                </a:solidFill>
                <a:latin typeface="Verdana"/>
                <a:cs typeface="Verdana"/>
              </a:rPr>
              <a:t>со</a:t>
            </a:r>
            <a:r>
              <a:rPr sz="1800" spc="75" dirty="0">
                <a:solidFill>
                  <a:srgbClr val="C1493E"/>
                </a:solidFill>
                <a:latin typeface="Verdana"/>
                <a:cs typeface="Verdana"/>
              </a:rPr>
              <a:t>п</a:t>
            </a:r>
            <a:r>
              <a:rPr sz="1800" spc="30" dirty="0">
                <a:solidFill>
                  <a:srgbClr val="C1493E"/>
                </a:solidFill>
                <a:latin typeface="Verdana"/>
                <a:cs typeface="Verdana"/>
              </a:rPr>
              <a:t>оставл</a:t>
            </a:r>
            <a:r>
              <a:rPr sz="1800" spc="20" dirty="0">
                <a:solidFill>
                  <a:srgbClr val="C1493E"/>
                </a:solidFill>
                <a:latin typeface="Verdana"/>
                <a:cs typeface="Verdana"/>
              </a:rPr>
              <a:t>е</a:t>
            </a:r>
            <a:r>
              <a:rPr sz="1800" spc="90" dirty="0">
                <a:solidFill>
                  <a:srgbClr val="C1493E"/>
                </a:solidFill>
                <a:latin typeface="Verdana"/>
                <a:cs typeface="Verdana"/>
              </a:rPr>
              <a:t>нии</a:t>
            </a:r>
            <a:endParaRPr sz="1800">
              <a:latin typeface="Verdana"/>
              <a:cs typeface="Verdan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004948" y="3080005"/>
            <a:ext cx="1459706" cy="407804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38100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300"/>
              </a:spcBef>
            </a:pPr>
            <a:r>
              <a:rPr sz="1200" spc="-80" dirty="0">
                <a:solidFill>
                  <a:srgbClr val="C1493E"/>
                </a:solidFill>
                <a:latin typeface="Verdana"/>
                <a:cs typeface="Verdana"/>
              </a:rPr>
              <a:t>2</a:t>
            </a:r>
            <a:r>
              <a:rPr sz="1200" spc="-145" dirty="0">
                <a:solidFill>
                  <a:srgbClr val="C1493E"/>
                </a:solidFill>
                <a:latin typeface="Verdana"/>
                <a:cs typeface="Verdana"/>
              </a:rPr>
              <a:t>10</a:t>
            </a:r>
            <a:r>
              <a:rPr sz="1200" spc="-75" dirty="0">
                <a:solidFill>
                  <a:srgbClr val="C1493E"/>
                </a:solidFill>
                <a:latin typeface="Verdana"/>
                <a:cs typeface="Verdana"/>
              </a:rPr>
              <a:t>5</a:t>
            </a:r>
            <a:r>
              <a:rPr sz="1200" spc="-95" dirty="0">
                <a:solidFill>
                  <a:srgbClr val="C1493E"/>
                </a:solidFill>
                <a:latin typeface="Verdana"/>
                <a:cs typeface="Verdana"/>
              </a:rPr>
              <a:t> </a:t>
            </a:r>
            <a:r>
              <a:rPr sz="1200" spc="20" dirty="0">
                <a:solidFill>
                  <a:srgbClr val="C1493E"/>
                </a:solidFill>
                <a:latin typeface="Verdana"/>
                <a:cs typeface="Verdana"/>
              </a:rPr>
              <a:t>с</a:t>
            </a:r>
            <a:r>
              <a:rPr sz="1200" spc="10" dirty="0">
                <a:solidFill>
                  <a:srgbClr val="C1493E"/>
                </a:solidFill>
                <a:latin typeface="Verdana"/>
                <a:cs typeface="Verdana"/>
              </a:rPr>
              <a:t>т</a:t>
            </a:r>
            <a:r>
              <a:rPr sz="1200" spc="-45" dirty="0">
                <a:solidFill>
                  <a:srgbClr val="C1493E"/>
                </a:solidFill>
                <a:latin typeface="Verdana"/>
                <a:cs typeface="Verdana"/>
              </a:rPr>
              <a:t>р.</a:t>
            </a:r>
            <a:r>
              <a:rPr sz="1200" spc="-210" dirty="0">
                <a:solidFill>
                  <a:srgbClr val="C1493E"/>
                </a:solidFill>
                <a:latin typeface="Verdana"/>
                <a:cs typeface="Verdana"/>
              </a:rPr>
              <a:t>13</a:t>
            </a:r>
            <a:r>
              <a:rPr sz="1200" spc="-275" dirty="0">
                <a:solidFill>
                  <a:srgbClr val="C1493E"/>
                </a:solidFill>
                <a:latin typeface="Verdana"/>
                <a:cs typeface="Verdana"/>
              </a:rPr>
              <a:t>+</a:t>
            </a:r>
            <a:r>
              <a:rPr sz="1200" spc="-80" dirty="0">
                <a:solidFill>
                  <a:srgbClr val="C1493E"/>
                </a:solidFill>
                <a:latin typeface="Verdana"/>
                <a:cs typeface="Verdana"/>
              </a:rPr>
              <a:t>2</a:t>
            </a:r>
            <a:r>
              <a:rPr sz="1200" spc="-145" dirty="0">
                <a:solidFill>
                  <a:srgbClr val="C1493E"/>
                </a:solidFill>
                <a:latin typeface="Verdana"/>
                <a:cs typeface="Verdana"/>
              </a:rPr>
              <a:t>10</a:t>
            </a:r>
            <a:r>
              <a:rPr sz="1200" spc="-320" dirty="0">
                <a:solidFill>
                  <a:srgbClr val="C1493E"/>
                </a:solidFill>
                <a:latin typeface="Verdana"/>
                <a:cs typeface="Verdana"/>
              </a:rPr>
              <a:t>1</a:t>
            </a:r>
            <a:r>
              <a:rPr sz="1200" spc="-80" dirty="0">
                <a:solidFill>
                  <a:srgbClr val="C1493E"/>
                </a:solidFill>
                <a:latin typeface="Verdana"/>
                <a:cs typeface="Verdana"/>
              </a:rPr>
              <a:t> </a:t>
            </a:r>
            <a:r>
              <a:rPr sz="1200" spc="-25" dirty="0">
                <a:solidFill>
                  <a:srgbClr val="C1493E"/>
                </a:solidFill>
                <a:latin typeface="Verdana"/>
                <a:cs typeface="Verdana"/>
              </a:rPr>
              <a:t>6</a:t>
            </a:r>
            <a:r>
              <a:rPr sz="1200" spc="-165" dirty="0">
                <a:solidFill>
                  <a:srgbClr val="C1493E"/>
                </a:solidFill>
                <a:latin typeface="Verdana"/>
                <a:cs typeface="Verdana"/>
              </a:rPr>
              <a:t>.</a:t>
            </a:r>
            <a:r>
              <a:rPr sz="1200" spc="-320" dirty="0">
                <a:solidFill>
                  <a:srgbClr val="C1493E"/>
                </a:solidFill>
                <a:latin typeface="Verdana"/>
                <a:cs typeface="Verdana"/>
              </a:rPr>
              <a:t>1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009804" y="3731718"/>
            <a:ext cx="742474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85" dirty="0">
                <a:solidFill>
                  <a:srgbClr val="44758E"/>
                </a:solidFill>
                <a:latin typeface="Verdana"/>
                <a:cs typeface="Verdana"/>
              </a:rPr>
              <a:t>=</a:t>
            </a:r>
            <a:r>
              <a:rPr sz="1200" spc="-105" dirty="0">
                <a:solidFill>
                  <a:srgbClr val="44758E"/>
                </a:solidFill>
                <a:latin typeface="Verdana"/>
                <a:cs typeface="Verdana"/>
              </a:rPr>
              <a:t> </a:t>
            </a:r>
            <a:r>
              <a:rPr sz="1200" spc="-85" dirty="0">
                <a:solidFill>
                  <a:srgbClr val="44758E"/>
                </a:solidFill>
                <a:latin typeface="Verdana"/>
                <a:cs typeface="Verdana"/>
              </a:rPr>
              <a:t>2</a:t>
            </a:r>
            <a:r>
              <a:rPr sz="1200" spc="-120" dirty="0">
                <a:solidFill>
                  <a:srgbClr val="44758E"/>
                </a:solidFill>
                <a:latin typeface="Verdana"/>
                <a:cs typeface="Verdana"/>
              </a:rPr>
              <a:t>105</a:t>
            </a:r>
            <a:r>
              <a:rPr sz="1200" spc="-95" dirty="0">
                <a:solidFill>
                  <a:srgbClr val="44758E"/>
                </a:solidFill>
                <a:latin typeface="Verdana"/>
                <a:cs typeface="Verdana"/>
              </a:rPr>
              <a:t> </a:t>
            </a:r>
            <a:r>
              <a:rPr sz="1200" spc="20" dirty="0">
                <a:solidFill>
                  <a:srgbClr val="44758E"/>
                </a:solidFill>
                <a:latin typeface="Verdana"/>
                <a:cs typeface="Verdana"/>
              </a:rPr>
              <a:t>с</a:t>
            </a:r>
            <a:r>
              <a:rPr sz="1200" spc="10" dirty="0">
                <a:solidFill>
                  <a:srgbClr val="44758E"/>
                </a:solidFill>
                <a:latin typeface="Verdana"/>
                <a:cs typeface="Verdana"/>
              </a:rPr>
              <a:t>т</a:t>
            </a:r>
            <a:r>
              <a:rPr sz="1200" spc="-45" dirty="0">
                <a:solidFill>
                  <a:srgbClr val="44758E"/>
                </a:solidFill>
                <a:latin typeface="Verdana"/>
                <a:cs typeface="Verdana"/>
              </a:rPr>
              <a:t>р.</a:t>
            </a:r>
            <a:r>
              <a:rPr sz="1200" spc="-140" dirty="0">
                <a:solidFill>
                  <a:srgbClr val="44758E"/>
                </a:solidFill>
                <a:latin typeface="Verdana"/>
                <a:cs typeface="Verdana"/>
              </a:rPr>
              <a:t>14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004948" y="4117848"/>
            <a:ext cx="1036796" cy="223779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38735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305"/>
              </a:spcBef>
            </a:pPr>
            <a:r>
              <a:rPr sz="1200" spc="-80" dirty="0">
                <a:solidFill>
                  <a:srgbClr val="C1493E"/>
                </a:solidFill>
                <a:latin typeface="Verdana"/>
                <a:cs typeface="Verdana"/>
              </a:rPr>
              <a:t>2</a:t>
            </a:r>
            <a:r>
              <a:rPr sz="1200" spc="-145" dirty="0">
                <a:solidFill>
                  <a:srgbClr val="C1493E"/>
                </a:solidFill>
                <a:latin typeface="Verdana"/>
                <a:cs typeface="Verdana"/>
              </a:rPr>
              <a:t>10</a:t>
            </a:r>
            <a:r>
              <a:rPr sz="1200" spc="35" dirty="0">
                <a:solidFill>
                  <a:srgbClr val="C1493E"/>
                </a:solidFill>
                <a:latin typeface="Verdana"/>
                <a:cs typeface="Verdana"/>
              </a:rPr>
              <a:t>0</a:t>
            </a:r>
            <a:r>
              <a:rPr sz="1200" spc="-100" dirty="0">
                <a:solidFill>
                  <a:srgbClr val="C1493E"/>
                </a:solidFill>
                <a:latin typeface="Verdana"/>
                <a:cs typeface="Verdana"/>
              </a:rPr>
              <a:t> </a:t>
            </a:r>
            <a:r>
              <a:rPr sz="1200" spc="-70" dirty="0">
                <a:solidFill>
                  <a:srgbClr val="C1493E"/>
                </a:solidFill>
                <a:latin typeface="Verdana"/>
                <a:cs typeface="Verdana"/>
              </a:rPr>
              <a:t>стр.127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004948" y="4971289"/>
            <a:ext cx="1122521" cy="409085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39369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309"/>
              </a:spcBef>
            </a:pPr>
            <a:r>
              <a:rPr sz="1200" spc="-85" dirty="0">
                <a:solidFill>
                  <a:srgbClr val="C1493E"/>
                </a:solidFill>
                <a:latin typeface="Verdana"/>
                <a:cs typeface="Verdana"/>
              </a:rPr>
              <a:t>2</a:t>
            </a:r>
            <a:r>
              <a:rPr sz="1200" spc="-120" dirty="0">
                <a:solidFill>
                  <a:srgbClr val="C1493E"/>
                </a:solidFill>
                <a:latin typeface="Verdana"/>
                <a:cs typeface="Verdana"/>
              </a:rPr>
              <a:t>105</a:t>
            </a:r>
            <a:r>
              <a:rPr sz="1200" spc="-95" dirty="0">
                <a:solidFill>
                  <a:srgbClr val="C1493E"/>
                </a:solidFill>
                <a:latin typeface="Verdana"/>
                <a:cs typeface="Verdana"/>
              </a:rPr>
              <a:t> </a:t>
            </a:r>
            <a:r>
              <a:rPr sz="1200" spc="20" dirty="0">
                <a:solidFill>
                  <a:srgbClr val="C1493E"/>
                </a:solidFill>
                <a:latin typeface="Verdana"/>
                <a:cs typeface="Verdana"/>
              </a:rPr>
              <a:t>с</a:t>
            </a:r>
            <a:r>
              <a:rPr sz="1200" spc="10" dirty="0">
                <a:solidFill>
                  <a:srgbClr val="C1493E"/>
                </a:solidFill>
                <a:latin typeface="Verdana"/>
                <a:cs typeface="Verdana"/>
              </a:rPr>
              <a:t>т</a:t>
            </a:r>
            <a:r>
              <a:rPr sz="1200" spc="-45" dirty="0">
                <a:solidFill>
                  <a:srgbClr val="C1493E"/>
                </a:solidFill>
                <a:latin typeface="Verdana"/>
                <a:cs typeface="Verdana"/>
              </a:rPr>
              <a:t>р.</a:t>
            </a:r>
            <a:r>
              <a:rPr sz="1200" spc="-200" dirty="0">
                <a:solidFill>
                  <a:srgbClr val="C1493E"/>
                </a:solidFill>
                <a:latin typeface="Verdana"/>
                <a:cs typeface="Verdana"/>
              </a:rPr>
              <a:t>15</a:t>
            </a:r>
            <a:r>
              <a:rPr sz="1200" spc="-95" dirty="0">
                <a:solidFill>
                  <a:srgbClr val="C1493E"/>
                </a:solidFill>
                <a:latin typeface="Verdana"/>
                <a:cs typeface="Verdana"/>
              </a:rPr>
              <a:t> </a:t>
            </a:r>
            <a:r>
              <a:rPr sz="1200" spc="65" dirty="0">
                <a:solidFill>
                  <a:srgbClr val="C1493E"/>
                </a:solidFill>
                <a:latin typeface="Verdana"/>
                <a:cs typeface="Verdana"/>
              </a:rPr>
              <a:t>и</a:t>
            </a:r>
            <a:r>
              <a:rPr sz="1200" spc="-105" dirty="0">
                <a:solidFill>
                  <a:srgbClr val="C1493E"/>
                </a:solidFill>
                <a:latin typeface="Verdana"/>
                <a:cs typeface="Verdana"/>
              </a:rPr>
              <a:t> </a:t>
            </a:r>
            <a:r>
              <a:rPr sz="1200" spc="-170" dirty="0">
                <a:solidFill>
                  <a:srgbClr val="C1493E"/>
                </a:solidFill>
                <a:latin typeface="Verdana"/>
                <a:cs typeface="Verdana"/>
              </a:rPr>
              <a:t>16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1884236" y="3160776"/>
            <a:ext cx="1122045" cy="2107565"/>
          </a:xfrm>
          <a:custGeom>
            <a:avLst/>
            <a:gdLst/>
            <a:ahLst/>
            <a:cxnLst/>
            <a:rect l="l" t="t" r="r" b="b"/>
            <a:pathLst>
              <a:path w="1496060" h="2107565">
                <a:moveTo>
                  <a:pt x="1419479" y="685038"/>
                </a:moveTo>
                <a:lnTo>
                  <a:pt x="1381379" y="665988"/>
                </a:lnTo>
                <a:lnTo>
                  <a:pt x="1305179" y="627888"/>
                </a:lnTo>
                <a:lnTo>
                  <a:pt x="1305179" y="665988"/>
                </a:lnTo>
                <a:lnTo>
                  <a:pt x="0" y="665988"/>
                </a:lnTo>
                <a:lnTo>
                  <a:pt x="0" y="704088"/>
                </a:lnTo>
                <a:lnTo>
                  <a:pt x="1305179" y="704088"/>
                </a:lnTo>
                <a:lnTo>
                  <a:pt x="1305179" y="742188"/>
                </a:lnTo>
                <a:lnTo>
                  <a:pt x="1381379" y="704088"/>
                </a:lnTo>
                <a:lnTo>
                  <a:pt x="1419479" y="685038"/>
                </a:lnTo>
                <a:close/>
              </a:path>
              <a:path w="1496060" h="2107565">
                <a:moveTo>
                  <a:pt x="1495679" y="1949958"/>
                </a:moveTo>
                <a:lnTo>
                  <a:pt x="1457579" y="1930908"/>
                </a:lnTo>
                <a:lnTo>
                  <a:pt x="1381379" y="1892808"/>
                </a:lnTo>
                <a:lnTo>
                  <a:pt x="1381379" y="1906968"/>
                </a:lnTo>
                <a:lnTo>
                  <a:pt x="1375537" y="1904746"/>
                </a:lnTo>
                <a:lnTo>
                  <a:pt x="1378216" y="1930908"/>
                </a:lnTo>
                <a:lnTo>
                  <a:pt x="76200" y="1930908"/>
                </a:lnTo>
                <a:lnTo>
                  <a:pt x="76200" y="1969008"/>
                </a:lnTo>
                <a:lnTo>
                  <a:pt x="1120698" y="1969008"/>
                </a:lnTo>
                <a:lnTo>
                  <a:pt x="135255" y="2069477"/>
                </a:lnTo>
                <a:lnTo>
                  <a:pt x="139065" y="2107438"/>
                </a:lnTo>
                <a:lnTo>
                  <a:pt x="1381379" y="1980666"/>
                </a:lnTo>
                <a:lnTo>
                  <a:pt x="1381379" y="2007108"/>
                </a:lnTo>
                <a:lnTo>
                  <a:pt x="1385824" y="2004885"/>
                </a:lnTo>
                <a:lnTo>
                  <a:pt x="1387221" y="2018411"/>
                </a:lnTo>
                <a:lnTo>
                  <a:pt x="1492681" y="1951456"/>
                </a:lnTo>
                <a:lnTo>
                  <a:pt x="1495679" y="1949958"/>
                </a:lnTo>
                <a:close/>
              </a:path>
              <a:path w="1496060" h="2107565">
                <a:moveTo>
                  <a:pt x="1495679" y="57150"/>
                </a:moveTo>
                <a:lnTo>
                  <a:pt x="1457579" y="38100"/>
                </a:lnTo>
                <a:lnTo>
                  <a:pt x="1381379" y="0"/>
                </a:lnTo>
                <a:lnTo>
                  <a:pt x="1381379" y="38100"/>
                </a:lnTo>
                <a:lnTo>
                  <a:pt x="76200" y="38100"/>
                </a:lnTo>
                <a:lnTo>
                  <a:pt x="76200" y="76200"/>
                </a:lnTo>
                <a:lnTo>
                  <a:pt x="1381379" y="76200"/>
                </a:lnTo>
                <a:lnTo>
                  <a:pt x="1381379" y="114300"/>
                </a:lnTo>
                <a:lnTo>
                  <a:pt x="1457579" y="76200"/>
                </a:lnTo>
                <a:lnTo>
                  <a:pt x="1495679" y="57150"/>
                </a:lnTo>
                <a:close/>
              </a:path>
              <a:path w="1496060" h="2107565">
                <a:moveTo>
                  <a:pt x="1495806" y="268986"/>
                </a:moveTo>
                <a:lnTo>
                  <a:pt x="1457706" y="249936"/>
                </a:lnTo>
                <a:lnTo>
                  <a:pt x="1381506" y="211836"/>
                </a:lnTo>
                <a:lnTo>
                  <a:pt x="1381506" y="249936"/>
                </a:lnTo>
                <a:lnTo>
                  <a:pt x="355092" y="249936"/>
                </a:lnTo>
                <a:lnTo>
                  <a:pt x="355092" y="288036"/>
                </a:lnTo>
                <a:lnTo>
                  <a:pt x="1381506" y="288036"/>
                </a:lnTo>
                <a:lnTo>
                  <a:pt x="1381506" y="326136"/>
                </a:lnTo>
                <a:lnTo>
                  <a:pt x="1457706" y="288036"/>
                </a:lnTo>
                <a:lnTo>
                  <a:pt x="1495806" y="268986"/>
                </a:lnTo>
                <a:close/>
              </a:path>
              <a:path w="1496060" h="2107565">
                <a:moveTo>
                  <a:pt x="1495933" y="1096518"/>
                </a:moveTo>
                <a:lnTo>
                  <a:pt x="1495615" y="1096416"/>
                </a:lnTo>
                <a:lnTo>
                  <a:pt x="1387475" y="1028319"/>
                </a:lnTo>
                <a:lnTo>
                  <a:pt x="1384401" y="1059891"/>
                </a:lnTo>
                <a:lnTo>
                  <a:pt x="1374521" y="1056640"/>
                </a:lnTo>
                <a:lnTo>
                  <a:pt x="1375816" y="1065441"/>
                </a:lnTo>
                <a:lnTo>
                  <a:pt x="78105" y="938911"/>
                </a:lnTo>
                <a:lnTo>
                  <a:pt x="74295" y="976757"/>
                </a:lnTo>
                <a:lnTo>
                  <a:pt x="1339926" y="1100289"/>
                </a:lnTo>
                <a:lnTo>
                  <a:pt x="196850" y="1269238"/>
                </a:lnTo>
                <a:lnTo>
                  <a:pt x="202438" y="1306957"/>
                </a:lnTo>
                <a:lnTo>
                  <a:pt x="1377276" y="1133309"/>
                </a:lnTo>
                <a:lnTo>
                  <a:pt x="1376426" y="1142111"/>
                </a:lnTo>
                <a:lnTo>
                  <a:pt x="1386586" y="1138212"/>
                </a:lnTo>
                <a:lnTo>
                  <a:pt x="1391285" y="1169797"/>
                </a:lnTo>
                <a:lnTo>
                  <a:pt x="1495933" y="1096518"/>
                </a:lnTo>
                <a:close/>
              </a:path>
            </a:pathLst>
          </a:custGeom>
          <a:solidFill>
            <a:srgbClr val="D5868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3064669" y="3359023"/>
            <a:ext cx="1340644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04" dirty="0">
                <a:solidFill>
                  <a:srgbClr val="44758E"/>
                </a:solidFill>
                <a:latin typeface="Verdana"/>
                <a:cs typeface="Verdana"/>
              </a:rPr>
              <a:t>=</a:t>
            </a:r>
            <a:r>
              <a:rPr sz="1200" spc="-170" dirty="0">
                <a:solidFill>
                  <a:srgbClr val="44758E"/>
                </a:solidFill>
                <a:latin typeface="Verdana"/>
                <a:cs typeface="Verdana"/>
              </a:rPr>
              <a:t>2</a:t>
            </a:r>
            <a:r>
              <a:rPr sz="1200" spc="-5" dirty="0">
                <a:solidFill>
                  <a:srgbClr val="44758E"/>
                </a:solidFill>
                <a:latin typeface="Verdana"/>
                <a:cs typeface="Verdana"/>
              </a:rPr>
              <a:t>70</a:t>
            </a:r>
            <a:r>
              <a:rPr sz="1200" spc="35" dirty="0">
                <a:solidFill>
                  <a:srgbClr val="44758E"/>
                </a:solidFill>
                <a:latin typeface="Verdana"/>
                <a:cs typeface="Verdana"/>
              </a:rPr>
              <a:t>0</a:t>
            </a:r>
            <a:r>
              <a:rPr sz="1200" spc="-110" dirty="0">
                <a:solidFill>
                  <a:srgbClr val="44758E"/>
                </a:solidFill>
                <a:latin typeface="Verdana"/>
                <a:cs typeface="Verdana"/>
              </a:rPr>
              <a:t> </a:t>
            </a:r>
            <a:r>
              <a:rPr sz="1200" spc="20" dirty="0">
                <a:solidFill>
                  <a:srgbClr val="44758E"/>
                </a:solidFill>
                <a:latin typeface="Verdana"/>
                <a:cs typeface="Verdana"/>
              </a:rPr>
              <a:t>с</a:t>
            </a:r>
            <a:r>
              <a:rPr sz="1200" spc="10" dirty="0">
                <a:solidFill>
                  <a:srgbClr val="44758E"/>
                </a:solidFill>
                <a:latin typeface="Verdana"/>
                <a:cs typeface="Verdana"/>
              </a:rPr>
              <a:t>т</a:t>
            </a:r>
            <a:r>
              <a:rPr sz="1200" spc="-45" dirty="0">
                <a:solidFill>
                  <a:srgbClr val="44758E"/>
                </a:solidFill>
                <a:latin typeface="Verdana"/>
                <a:cs typeface="Verdana"/>
              </a:rPr>
              <a:t>р.</a:t>
            </a:r>
            <a:r>
              <a:rPr sz="1200" spc="-145" dirty="0">
                <a:solidFill>
                  <a:srgbClr val="44758E"/>
                </a:solidFill>
                <a:latin typeface="Verdana"/>
                <a:cs typeface="Verdana"/>
              </a:rPr>
              <a:t>7+</a:t>
            </a:r>
            <a:r>
              <a:rPr sz="1200" spc="-130" dirty="0">
                <a:solidFill>
                  <a:srgbClr val="44758E"/>
                </a:solidFill>
                <a:latin typeface="Verdana"/>
                <a:cs typeface="Verdana"/>
              </a:rPr>
              <a:t>2</a:t>
            </a:r>
            <a:r>
              <a:rPr sz="1200" spc="-110" dirty="0">
                <a:solidFill>
                  <a:srgbClr val="44758E"/>
                </a:solidFill>
                <a:latin typeface="Verdana"/>
                <a:cs typeface="Verdana"/>
              </a:rPr>
              <a:t>710</a:t>
            </a:r>
            <a:r>
              <a:rPr sz="1200" spc="-95" dirty="0">
                <a:solidFill>
                  <a:srgbClr val="44758E"/>
                </a:solidFill>
                <a:latin typeface="Verdana"/>
                <a:cs typeface="Verdana"/>
              </a:rPr>
              <a:t> </a:t>
            </a:r>
            <a:r>
              <a:rPr sz="1200" spc="-20" dirty="0">
                <a:solidFill>
                  <a:srgbClr val="44758E"/>
                </a:solidFill>
                <a:latin typeface="Verdana"/>
                <a:cs typeface="Verdana"/>
              </a:rPr>
              <a:t>стр.7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064669" y="4576699"/>
            <a:ext cx="97964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04" dirty="0">
                <a:solidFill>
                  <a:srgbClr val="44758E"/>
                </a:solidFill>
                <a:latin typeface="Verdana"/>
                <a:cs typeface="Verdana"/>
              </a:rPr>
              <a:t>=</a:t>
            </a:r>
            <a:r>
              <a:rPr sz="1200" spc="-170" dirty="0">
                <a:solidFill>
                  <a:srgbClr val="44758E"/>
                </a:solidFill>
                <a:latin typeface="Verdana"/>
                <a:cs typeface="Verdana"/>
              </a:rPr>
              <a:t>2</a:t>
            </a:r>
            <a:r>
              <a:rPr sz="1200" spc="-145" dirty="0">
                <a:solidFill>
                  <a:srgbClr val="44758E"/>
                </a:solidFill>
                <a:latin typeface="Verdana"/>
                <a:cs typeface="Verdana"/>
              </a:rPr>
              <a:t>10</a:t>
            </a:r>
            <a:r>
              <a:rPr sz="1200" spc="-320" dirty="0">
                <a:solidFill>
                  <a:srgbClr val="44758E"/>
                </a:solidFill>
                <a:latin typeface="Verdana"/>
                <a:cs typeface="Verdana"/>
              </a:rPr>
              <a:t>1</a:t>
            </a:r>
            <a:r>
              <a:rPr sz="1200" spc="-90" dirty="0">
                <a:solidFill>
                  <a:srgbClr val="44758E"/>
                </a:solidFill>
                <a:latin typeface="Verdana"/>
                <a:cs typeface="Verdana"/>
              </a:rPr>
              <a:t> </a:t>
            </a:r>
            <a:r>
              <a:rPr sz="1200" spc="20" dirty="0">
                <a:solidFill>
                  <a:srgbClr val="44758E"/>
                </a:solidFill>
                <a:latin typeface="Verdana"/>
                <a:cs typeface="Verdana"/>
              </a:rPr>
              <a:t>с</a:t>
            </a:r>
            <a:r>
              <a:rPr sz="1200" spc="10" dirty="0">
                <a:solidFill>
                  <a:srgbClr val="44758E"/>
                </a:solidFill>
                <a:latin typeface="Verdana"/>
                <a:cs typeface="Verdana"/>
              </a:rPr>
              <a:t>т</a:t>
            </a:r>
            <a:r>
              <a:rPr sz="1200" spc="-45" dirty="0">
                <a:solidFill>
                  <a:srgbClr val="44758E"/>
                </a:solidFill>
                <a:latin typeface="Verdana"/>
                <a:cs typeface="Verdana"/>
              </a:rPr>
              <a:t>р.</a:t>
            </a:r>
            <a:r>
              <a:rPr sz="1200" spc="-80" dirty="0">
                <a:solidFill>
                  <a:srgbClr val="44758E"/>
                </a:solidFill>
                <a:latin typeface="Verdana"/>
                <a:cs typeface="Verdana"/>
              </a:rPr>
              <a:t>2</a:t>
            </a:r>
            <a:r>
              <a:rPr sz="1200" spc="-165" dirty="0">
                <a:solidFill>
                  <a:srgbClr val="44758E"/>
                </a:solidFill>
                <a:latin typeface="Verdana"/>
                <a:cs typeface="Verdana"/>
              </a:rPr>
              <a:t>.</a:t>
            </a:r>
            <a:r>
              <a:rPr sz="1200" spc="-320" dirty="0">
                <a:solidFill>
                  <a:srgbClr val="44758E"/>
                </a:solidFill>
                <a:latin typeface="Verdana"/>
                <a:cs typeface="Verdana"/>
              </a:rPr>
              <a:t>1</a:t>
            </a:r>
            <a:r>
              <a:rPr sz="1200" spc="-90" dirty="0">
                <a:solidFill>
                  <a:srgbClr val="44758E"/>
                </a:solidFill>
                <a:latin typeface="Verdana"/>
                <a:cs typeface="Verdana"/>
              </a:rPr>
              <a:t> </a:t>
            </a:r>
            <a:r>
              <a:rPr sz="1200" spc="60" dirty="0">
                <a:solidFill>
                  <a:srgbClr val="44758E"/>
                </a:solidFill>
                <a:latin typeface="Verdana"/>
                <a:cs typeface="Verdana"/>
              </a:rPr>
              <a:t>и</a:t>
            </a:r>
            <a:r>
              <a:rPr sz="1200" spc="-95" dirty="0">
                <a:solidFill>
                  <a:srgbClr val="44758E"/>
                </a:solidFill>
                <a:latin typeface="Verdana"/>
                <a:cs typeface="Verdana"/>
              </a:rPr>
              <a:t> </a:t>
            </a:r>
            <a:r>
              <a:rPr sz="1200" spc="-190" dirty="0">
                <a:solidFill>
                  <a:srgbClr val="44758E"/>
                </a:solidFill>
                <a:latin typeface="Verdana"/>
                <a:cs typeface="Verdana"/>
              </a:rPr>
              <a:t>3.1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1929193" y="4610101"/>
            <a:ext cx="1122998" cy="214629"/>
          </a:xfrm>
          <a:custGeom>
            <a:avLst/>
            <a:gdLst/>
            <a:ahLst/>
            <a:cxnLst/>
            <a:rect l="l" t="t" r="r" b="b"/>
            <a:pathLst>
              <a:path w="1497329" h="214629">
                <a:moveTo>
                  <a:pt x="1496949" y="115062"/>
                </a:moveTo>
                <a:lnTo>
                  <a:pt x="1464792" y="101092"/>
                </a:lnTo>
                <a:lnTo>
                  <a:pt x="1424127" y="83439"/>
                </a:lnTo>
                <a:lnTo>
                  <a:pt x="1434973" y="78613"/>
                </a:lnTo>
                <a:lnTo>
                  <a:pt x="1323340" y="16383"/>
                </a:lnTo>
                <a:lnTo>
                  <a:pt x="1321600" y="54381"/>
                </a:lnTo>
                <a:lnTo>
                  <a:pt x="126873" y="0"/>
                </a:lnTo>
                <a:lnTo>
                  <a:pt x="125095" y="38100"/>
                </a:lnTo>
                <a:lnTo>
                  <a:pt x="1319860" y="92481"/>
                </a:lnTo>
                <a:lnTo>
                  <a:pt x="1338986" y="92481"/>
                </a:lnTo>
                <a:lnTo>
                  <a:pt x="1381226" y="92481"/>
                </a:lnTo>
                <a:lnTo>
                  <a:pt x="1381277" y="93345"/>
                </a:lnTo>
                <a:lnTo>
                  <a:pt x="1338961" y="93345"/>
                </a:lnTo>
                <a:lnTo>
                  <a:pt x="1319822" y="93345"/>
                </a:lnTo>
                <a:lnTo>
                  <a:pt x="1319263" y="105473"/>
                </a:lnTo>
                <a:lnTo>
                  <a:pt x="0" y="176149"/>
                </a:lnTo>
                <a:lnTo>
                  <a:pt x="2032" y="214249"/>
                </a:lnTo>
                <a:lnTo>
                  <a:pt x="1383792" y="140220"/>
                </a:lnTo>
                <a:lnTo>
                  <a:pt x="1385824" y="178181"/>
                </a:lnTo>
                <a:lnTo>
                  <a:pt x="1496949" y="115062"/>
                </a:lnTo>
                <a:close/>
              </a:path>
            </a:pathLst>
          </a:custGeom>
          <a:solidFill>
            <a:srgbClr val="D5868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06265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58365"/>
            <a:ext cx="9108504" cy="5162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74738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83568" y="1124744"/>
            <a:ext cx="7772400" cy="4572000"/>
          </a:xfrm>
        </p:spPr>
        <p:txBody>
          <a:bodyPr/>
          <a:lstStyle/>
          <a:p>
            <a:r>
              <a:rPr lang="ru-RU" dirty="0" smtClean="0"/>
              <a:t>Данные т.1003 не должны противоречить сведениям представленным в т.1001,5117,2105, при наличии передвижных флюорографических и </a:t>
            </a:r>
            <a:r>
              <a:rPr lang="ru-RU" dirty="0" err="1" smtClean="0"/>
              <a:t>маммографических</a:t>
            </a:r>
            <a:r>
              <a:rPr lang="ru-RU" dirty="0" smtClean="0"/>
              <a:t> установок сведения об их деятельности должны быть отображены в т.5114.</a:t>
            </a:r>
          </a:p>
        </p:txBody>
      </p:sp>
    </p:spTree>
    <p:extLst>
      <p:ext uri="{BB962C8B-B14F-4D97-AF65-F5344CB8AC3E}">
        <p14:creationId xmlns:p14="http://schemas.microsoft.com/office/powerpoint/2010/main" val="918756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4593" y="210311"/>
            <a:ext cx="8814911" cy="6448425"/>
          </a:xfrm>
          <a:custGeom>
            <a:avLst/>
            <a:gdLst/>
            <a:ahLst/>
            <a:cxnLst/>
            <a:rect l="l" t="t" r="r" b="b"/>
            <a:pathLst>
              <a:path w="11753215" h="6448425">
                <a:moveTo>
                  <a:pt x="10907268" y="571500"/>
                </a:moveTo>
                <a:lnTo>
                  <a:pt x="10907268" y="0"/>
                </a:lnTo>
              </a:path>
              <a:path w="11753215" h="6448425">
                <a:moveTo>
                  <a:pt x="9143" y="6448044"/>
                </a:moveTo>
                <a:lnTo>
                  <a:pt x="11753088" y="6448044"/>
                </a:lnTo>
                <a:lnTo>
                  <a:pt x="11753088" y="0"/>
                </a:lnTo>
                <a:lnTo>
                  <a:pt x="9143" y="0"/>
                </a:lnTo>
                <a:lnTo>
                  <a:pt x="9143" y="6448044"/>
                </a:lnTo>
                <a:close/>
              </a:path>
              <a:path w="11753215" h="6448425">
                <a:moveTo>
                  <a:pt x="0" y="571500"/>
                </a:moveTo>
                <a:lnTo>
                  <a:pt x="11744325" y="57150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65861" y="397510"/>
            <a:ext cx="71294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25" dirty="0">
                <a:latin typeface="Times New Roman"/>
                <a:cs typeface="Times New Roman"/>
              </a:rPr>
              <a:t>Т</a:t>
            </a:r>
            <a:r>
              <a:rPr sz="1200" b="1" dirty="0">
                <a:latin typeface="Times New Roman"/>
                <a:cs typeface="Times New Roman"/>
              </a:rPr>
              <a:t>а</a:t>
            </a:r>
            <a:r>
              <a:rPr sz="1200" b="1" spc="-25" dirty="0">
                <a:latin typeface="Times New Roman"/>
                <a:cs typeface="Times New Roman"/>
              </a:rPr>
              <a:t>б</a:t>
            </a:r>
            <a:r>
              <a:rPr sz="1200" b="1" dirty="0">
                <a:latin typeface="Times New Roman"/>
                <a:cs typeface="Times New Roman"/>
              </a:rPr>
              <a:t>лица</a:t>
            </a:r>
            <a:r>
              <a:rPr sz="1200" b="1" spc="-40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Times New Roman"/>
                <a:cs typeface="Times New Roman"/>
              </a:rPr>
              <a:t>1003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917828" y="397510"/>
            <a:ext cx="25426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Times New Roman"/>
                <a:cs typeface="Times New Roman"/>
              </a:rPr>
              <a:t>3.</a:t>
            </a:r>
            <a:r>
              <a:rPr sz="1200" b="1" spc="-5" dirty="0">
                <a:latin typeface="Times New Roman"/>
                <a:cs typeface="Times New Roman"/>
              </a:rPr>
              <a:t> Передвижные</a:t>
            </a:r>
            <a:r>
              <a:rPr sz="1200" b="1" spc="15" dirty="0">
                <a:latin typeface="Times New Roman"/>
                <a:cs typeface="Times New Roman"/>
              </a:rPr>
              <a:t> </a:t>
            </a:r>
            <a:r>
              <a:rPr sz="1200" b="1" spc="-10" dirty="0">
                <a:latin typeface="Times New Roman"/>
                <a:cs typeface="Times New Roman"/>
              </a:rPr>
              <a:t>подразделения</a:t>
            </a:r>
            <a:r>
              <a:rPr sz="1200" b="1" spc="-5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Times New Roman"/>
                <a:cs typeface="Times New Roman"/>
              </a:rPr>
              <a:t>и</a:t>
            </a:r>
            <a:r>
              <a:rPr sz="1200" b="1" spc="-10" dirty="0">
                <a:latin typeface="Times New Roman"/>
                <a:cs typeface="Times New Roman"/>
              </a:rPr>
              <a:t> формы</a:t>
            </a:r>
            <a:r>
              <a:rPr sz="1200" b="1" spc="-15" dirty="0">
                <a:latin typeface="Times New Roman"/>
                <a:cs typeface="Times New Roman"/>
              </a:rPr>
              <a:t> </a:t>
            </a:r>
            <a:r>
              <a:rPr sz="1200" b="1" spc="-5" dirty="0">
                <a:latin typeface="Times New Roman"/>
                <a:cs typeface="Times New Roman"/>
              </a:rPr>
              <a:t>работы</a:t>
            </a:r>
            <a:endParaRPr sz="1200">
              <a:latin typeface="Times New Roman"/>
              <a:cs typeface="Times New Roman"/>
            </a:endParaRPr>
          </a:p>
        </p:txBody>
      </p: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1195520" y="1376117"/>
          <a:ext cx="6547008" cy="443727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60270"/>
                <a:gridCol w="674370"/>
                <a:gridCol w="1012508"/>
                <a:gridCol w="810101"/>
                <a:gridCol w="945356"/>
                <a:gridCol w="944403"/>
              </a:tblGrid>
              <a:tr h="65301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100" spc="-60" dirty="0">
                          <a:latin typeface="Times New Roman"/>
                          <a:cs typeface="Times New Roman"/>
                        </a:rPr>
                        <a:t>Наименование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Bef>
                          <a:spcPts val="5"/>
                        </a:spcBef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№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</a:pPr>
                      <a:r>
                        <a:rPr sz="1100" spc="-50" dirty="0">
                          <a:latin typeface="Times New Roman"/>
                          <a:cs typeface="Times New Roman"/>
                        </a:rPr>
                        <a:t>строки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69240" marR="263525" indent="172085">
                        <a:lnSpc>
                          <a:spcPts val="1270"/>
                        </a:lnSpc>
                        <a:spcBef>
                          <a:spcPts val="15"/>
                        </a:spcBef>
                      </a:pPr>
                      <a:r>
                        <a:rPr sz="1100" spc="-60" dirty="0">
                          <a:latin typeface="Times New Roman"/>
                          <a:cs typeface="Times New Roman"/>
                        </a:rPr>
                        <a:t>Наличие </a:t>
                      </a:r>
                      <a:r>
                        <a:rPr sz="1100" spc="-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п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дразде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1100" spc="10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й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207010" marR="198120" indent="62230">
                        <a:lnSpc>
                          <a:spcPts val="1270"/>
                        </a:lnSpc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100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ф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ор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11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р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або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ы  (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ет</a:t>
                      </a:r>
                      <a:r>
                        <a:rPr sz="11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–</a:t>
                      </a:r>
                      <a:r>
                        <a:rPr sz="11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0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11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ес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ь</a:t>
                      </a:r>
                      <a:r>
                        <a:rPr sz="11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–</a:t>
                      </a:r>
                      <a:r>
                        <a:rPr sz="11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1)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190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30"/>
                        </a:lnSpc>
                      </a:pPr>
                      <a:r>
                        <a:rPr sz="1100" spc="-60" dirty="0">
                          <a:latin typeface="Times New Roman"/>
                          <a:cs typeface="Times New Roman"/>
                        </a:rPr>
                        <a:t>Число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118745" marR="113030" algn="ctr">
                        <a:lnSpc>
                          <a:spcPts val="1270"/>
                        </a:lnSpc>
                        <a:spcBef>
                          <a:spcPts val="60"/>
                        </a:spcBef>
                      </a:pP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п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дразде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1100" spc="10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й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,  </a:t>
                      </a:r>
                      <a:r>
                        <a:rPr sz="1100" spc="-50" dirty="0">
                          <a:latin typeface="Times New Roman"/>
                          <a:cs typeface="Times New Roman"/>
                        </a:rPr>
                        <a:t>установок,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215"/>
                        </a:lnSpc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бр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гад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11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ед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Ч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1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вые</a:t>
                      </a:r>
                      <a:r>
                        <a:rPr sz="1100" spc="15" dirty="0">
                          <a:latin typeface="Times New Roman"/>
                          <a:cs typeface="Times New Roman"/>
                        </a:rPr>
                        <a:t>з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дов,</a:t>
                      </a:r>
                      <a:r>
                        <a:rPr sz="11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ед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3855" marR="144145" indent="-216535">
                        <a:lnSpc>
                          <a:spcPts val="1270"/>
                        </a:lnSpc>
                        <a:spcBef>
                          <a:spcPts val="650"/>
                        </a:spcBef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Ч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1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п</a:t>
                      </a:r>
                      <a:r>
                        <a:rPr sz="1100" spc="10" dirty="0"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ц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в,  </a:t>
                      </a:r>
                      <a:r>
                        <a:rPr sz="1100" spc="-55" dirty="0">
                          <a:latin typeface="Times New Roman"/>
                          <a:cs typeface="Times New Roman"/>
                        </a:rPr>
                        <a:t>принятых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170180">
                        <a:lnSpc>
                          <a:spcPts val="1240"/>
                        </a:lnSpc>
                      </a:pP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п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р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100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вые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зд</a:t>
                      </a:r>
                      <a:r>
                        <a:rPr sz="1100" spc="10" dirty="0"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х,</a:t>
                      </a:r>
                      <a:r>
                        <a:rPr sz="11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чел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825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68195"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1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2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3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4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5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6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68195">
                <a:tc>
                  <a:txBody>
                    <a:bodyPr/>
                    <a:lstStyle/>
                    <a:p>
                      <a:pPr marL="66675">
                        <a:lnSpc>
                          <a:spcPts val="1225"/>
                        </a:lnSpc>
                      </a:pPr>
                      <a:r>
                        <a:rPr sz="1100" spc="5" dirty="0">
                          <a:latin typeface="Times New Roman"/>
                          <a:cs typeface="Times New Roman"/>
                        </a:rPr>
                        <a:t>Вр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ачеб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ые</a:t>
                      </a:r>
                      <a:r>
                        <a:rPr sz="11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амб</a:t>
                      </a:r>
                      <a:r>
                        <a:rPr sz="1100" spc="-20" dirty="0">
                          <a:latin typeface="Times New Roman"/>
                          <a:cs typeface="Times New Roman"/>
                        </a:rPr>
                        <a:t>у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1100" spc="10" dirty="0"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ор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и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1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68195">
                <a:tc>
                  <a:txBody>
                    <a:bodyPr/>
                    <a:lstStyle/>
                    <a:p>
                      <a:pPr marL="66675">
                        <a:lnSpc>
                          <a:spcPts val="1225"/>
                        </a:lnSpc>
                      </a:pPr>
                      <a:r>
                        <a:rPr sz="11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1100" spc="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1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б</a:t>
                      </a:r>
                      <a:r>
                        <a:rPr sz="11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1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1100" spc="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ь</a:t>
                      </a:r>
                      <a:r>
                        <a:rPr sz="11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1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ые</a:t>
                      </a:r>
                      <a:r>
                        <a:rPr sz="1100" spc="-1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ом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ато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100" spc="10" dirty="0">
                          <a:latin typeface="Times New Roman"/>
                          <a:cs typeface="Times New Roman"/>
                        </a:rPr>
                        <a:t>г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че</a:t>
                      </a:r>
                      <a:r>
                        <a:rPr sz="1100" spc="15" dirty="0"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к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1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к</a:t>
                      </a:r>
                      <a:r>
                        <a:rPr sz="1100" spc="10" dirty="0"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би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еты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2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68195">
                <a:tc>
                  <a:txBody>
                    <a:bodyPr/>
                    <a:lstStyle/>
                    <a:p>
                      <a:pPr marL="66675">
                        <a:lnSpc>
                          <a:spcPts val="1225"/>
                        </a:lnSpc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Ф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лю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ро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г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раф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чес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к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 у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ст</a:t>
                      </a:r>
                      <a:r>
                        <a:rPr sz="1100" spc="10" dirty="0"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к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и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3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68475">
                <a:tc>
                  <a:txBody>
                    <a:bodyPr/>
                    <a:lstStyle/>
                    <a:p>
                      <a:pPr marL="66675">
                        <a:lnSpc>
                          <a:spcPts val="1225"/>
                        </a:lnSpc>
                      </a:pPr>
                      <a:r>
                        <a:rPr sz="1100" spc="-55" dirty="0">
                          <a:latin typeface="Times New Roman"/>
                          <a:cs typeface="Times New Roman"/>
                        </a:rPr>
                        <a:t>Лаборатории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4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68195">
                <a:tc>
                  <a:txBody>
                    <a:bodyPr/>
                    <a:lstStyle/>
                    <a:p>
                      <a:pPr marL="66675">
                        <a:lnSpc>
                          <a:spcPts val="1225"/>
                        </a:lnSpc>
                      </a:pPr>
                      <a:r>
                        <a:rPr sz="1100" spc="5" dirty="0">
                          <a:latin typeface="Times New Roman"/>
                          <a:cs typeface="Times New Roman"/>
                        </a:rPr>
                        <a:t>Вр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ачеб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ые</a:t>
                      </a:r>
                      <a:r>
                        <a:rPr sz="11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бри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гады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5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27995">
                <a:tc>
                  <a:txBody>
                    <a:bodyPr/>
                    <a:lstStyle/>
                    <a:p>
                      <a:pPr marL="66675" marR="106045">
                        <a:lnSpc>
                          <a:spcPts val="1270"/>
                        </a:lnSpc>
                      </a:pP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От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д</a:t>
                      </a:r>
                      <a:r>
                        <a:rPr sz="1100" spc="10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я </a:t>
                      </a:r>
                      <a:r>
                        <a:rPr sz="1100" spc="-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ыез</a:t>
                      </a:r>
                      <a:r>
                        <a:rPr sz="1100" spc="10" dirty="0">
                          <a:latin typeface="Times New Roman"/>
                          <a:cs typeface="Times New Roman"/>
                        </a:rPr>
                        <a:t>д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й</a:t>
                      </a:r>
                      <a:r>
                        <a:rPr sz="11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п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атр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ж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й</a:t>
                      </a:r>
                      <a:r>
                        <a:rPr sz="1100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п</a:t>
                      </a:r>
                      <a:r>
                        <a:rPr sz="1100" spc="10" dirty="0"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100" spc="10" dirty="0"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й  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ед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ци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ской</a:t>
                      </a:r>
                      <a:r>
                        <a:rPr sz="11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п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омо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щи</a:t>
                      </a:r>
                      <a:r>
                        <a:rPr sz="11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вз</a:t>
                      </a:r>
                      <a:r>
                        <a:rPr sz="11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р</a:t>
                      </a:r>
                      <a:r>
                        <a:rPr sz="1100" spc="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1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sz="11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11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ым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290"/>
                        </a:lnSpc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6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29663">
                <a:tc>
                  <a:txBody>
                    <a:bodyPr/>
                    <a:lstStyle/>
                    <a:p>
                      <a:pPr marL="66675" marR="108585">
                        <a:lnSpc>
                          <a:spcPts val="1270"/>
                        </a:lnSpc>
                      </a:pPr>
                      <a:r>
                        <a:rPr sz="11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От</a:t>
                      </a:r>
                      <a:r>
                        <a:rPr sz="11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д</a:t>
                      </a:r>
                      <a:r>
                        <a:rPr sz="1100" spc="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1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11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100" spc="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1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1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я </a:t>
                      </a:r>
                      <a:r>
                        <a:rPr sz="1100" spc="-5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вые</a:t>
                      </a:r>
                      <a:r>
                        <a:rPr sz="11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з</a:t>
                      </a:r>
                      <a:r>
                        <a:rPr sz="1100" spc="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д</a:t>
                      </a:r>
                      <a:r>
                        <a:rPr sz="11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100" spc="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1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й</a:t>
                      </a:r>
                      <a:r>
                        <a:rPr sz="1100" spc="-2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п</a:t>
                      </a:r>
                      <a:r>
                        <a:rPr sz="11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атр</a:t>
                      </a:r>
                      <a:r>
                        <a:rPr sz="1100" spc="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1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1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1100" spc="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ж</a:t>
                      </a:r>
                      <a:r>
                        <a:rPr sz="11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100" spc="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1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й</a:t>
                      </a:r>
                      <a:r>
                        <a:rPr sz="1100" spc="-3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п</a:t>
                      </a:r>
                      <a:r>
                        <a:rPr sz="1100" spc="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1100" spc="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11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11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100" spc="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11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100" spc="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1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11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100" spc="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1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й  </a:t>
                      </a:r>
                      <a:r>
                        <a:rPr sz="1100" spc="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11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ед</a:t>
                      </a:r>
                      <a:r>
                        <a:rPr sz="11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100" spc="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ци</a:t>
                      </a:r>
                      <a:r>
                        <a:rPr sz="11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1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ской</a:t>
                      </a:r>
                      <a:r>
                        <a:rPr sz="1100" spc="-2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п</a:t>
                      </a:r>
                      <a:r>
                        <a:rPr sz="1100" spc="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омо</a:t>
                      </a:r>
                      <a:r>
                        <a:rPr sz="11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щи</a:t>
                      </a:r>
                      <a:r>
                        <a:rPr sz="1100" spc="-3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де</a:t>
                      </a:r>
                      <a:r>
                        <a:rPr sz="1100" spc="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1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ям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290"/>
                        </a:lnSpc>
                        <a:spcBef>
                          <a:spcPts val="5"/>
                        </a:spcBef>
                      </a:pPr>
                      <a:r>
                        <a:rPr sz="11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7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68531">
                <a:tc>
                  <a:txBody>
                    <a:bodyPr/>
                    <a:lstStyle/>
                    <a:p>
                      <a:pPr marL="66675">
                        <a:lnSpc>
                          <a:spcPts val="1225"/>
                        </a:lnSpc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Фе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льдше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р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ск</a:t>
                      </a:r>
                      <a:r>
                        <a:rPr sz="1100" spc="1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к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у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ше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р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к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1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п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у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кт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ы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</a:pPr>
                      <a:r>
                        <a:rPr sz="11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8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68195">
                <a:tc>
                  <a:txBody>
                    <a:bodyPr/>
                    <a:lstStyle/>
                    <a:p>
                      <a:pPr marL="66675">
                        <a:lnSpc>
                          <a:spcPts val="1225"/>
                        </a:lnSpc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Фе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льдше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р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к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1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п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у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кт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ы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</a:pPr>
                      <a:r>
                        <a:rPr sz="11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9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68195">
                <a:tc>
                  <a:txBody>
                    <a:bodyPr/>
                    <a:lstStyle/>
                    <a:p>
                      <a:pPr marL="66675">
                        <a:lnSpc>
                          <a:spcPts val="1225"/>
                        </a:lnSpc>
                      </a:pPr>
                      <a:r>
                        <a:rPr sz="1100" spc="-60" dirty="0">
                          <a:latin typeface="Times New Roman"/>
                          <a:cs typeface="Times New Roman"/>
                        </a:rPr>
                        <a:t>Маммографические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5" dirty="0">
                          <a:latin typeface="Times New Roman"/>
                          <a:cs typeface="Times New Roman"/>
                        </a:rPr>
                        <a:t>установки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</a:pPr>
                      <a:r>
                        <a:rPr sz="1100" spc="-5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10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68195">
                <a:tc>
                  <a:txBody>
                    <a:bodyPr/>
                    <a:lstStyle/>
                    <a:p>
                      <a:pPr marL="66675">
                        <a:lnSpc>
                          <a:spcPts val="1225"/>
                        </a:lnSpc>
                      </a:pP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б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1100" spc="10" dirty="0">
                          <a:latin typeface="Times New Roman"/>
                          <a:cs typeface="Times New Roman"/>
                        </a:rPr>
                        <a:t>ь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ые</a:t>
                      </a:r>
                      <a:r>
                        <a:rPr sz="11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100" spc="10" dirty="0">
                          <a:latin typeface="Times New Roman"/>
                          <a:cs typeface="Times New Roman"/>
                        </a:rPr>
                        <a:t>д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ц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ин</a:t>
                      </a:r>
                      <a:r>
                        <a:rPr sz="1100" spc="10" dirty="0"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к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бр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гады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</a:pPr>
                      <a:r>
                        <a:rPr sz="1100" spc="-5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11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68195">
                <a:tc>
                  <a:txBody>
                    <a:bodyPr/>
                    <a:lstStyle/>
                    <a:p>
                      <a:pPr marL="66675">
                        <a:lnSpc>
                          <a:spcPts val="1225"/>
                        </a:lnSpc>
                      </a:pP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б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1100" spc="10" dirty="0">
                          <a:latin typeface="Times New Roman"/>
                          <a:cs typeface="Times New Roman"/>
                        </a:rPr>
                        <a:t>ь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ые</a:t>
                      </a:r>
                      <a:r>
                        <a:rPr sz="11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100" spc="10" dirty="0">
                          <a:latin typeface="Times New Roman"/>
                          <a:cs typeface="Times New Roman"/>
                        </a:rPr>
                        <a:t>д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ц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ин</a:t>
                      </a:r>
                      <a:r>
                        <a:rPr sz="1100" spc="10" dirty="0"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к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к</a:t>
                      </a:r>
                      <a:r>
                        <a:rPr sz="1100" spc="5" dirty="0">
                          <a:latin typeface="Times New Roman"/>
                          <a:cs typeface="Times New Roman"/>
                        </a:rPr>
                        <a:t>ом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п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ексы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</a:pPr>
                      <a:r>
                        <a:rPr sz="1100" spc="-5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12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0" name="object 10"/>
          <p:cNvSpPr txBox="1"/>
          <p:nvPr/>
        </p:nvSpPr>
        <p:spPr>
          <a:xfrm>
            <a:off x="641918" y="6121444"/>
            <a:ext cx="7538416" cy="35201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349250" algn="l"/>
              </a:tabLst>
            </a:pPr>
            <a:r>
              <a:rPr sz="1100" b="1" spc="70" dirty="0" smtClean="0">
                <a:latin typeface="Verdana"/>
                <a:cs typeface="Verdana"/>
              </a:rPr>
              <a:t>В</a:t>
            </a:r>
            <a:r>
              <a:rPr lang="ru-RU" sz="1100" b="1" spc="70" dirty="0" smtClean="0">
                <a:latin typeface="Verdana"/>
                <a:cs typeface="Verdana"/>
              </a:rPr>
              <a:t> случае, когда самостоятельная стоматология имеет передвижной кабинет, т.1003 заполняется, а т.1001 - нет</a:t>
            </a:r>
            <a:endParaRPr sz="1100" b="1" dirty="0"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427396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01" t="23326" r="21642" b="53432"/>
          <a:stretch/>
        </p:blipFill>
        <p:spPr bwMode="auto">
          <a:xfrm>
            <a:off x="179512" y="454103"/>
            <a:ext cx="8765923" cy="213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2636912"/>
            <a:ext cx="7560840" cy="3600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К клинико-диагностическим лабораториям нужно относить лаборатории, производящие разные виды исследований (общеклинические, гематологические, цитологические, биохимические, </a:t>
            </a:r>
            <a:r>
              <a:rPr lang="ru-RU" dirty="0" err="1" smtClean="0"/>
              <a:t>коагулологические</a:t>
            </a:r>
            <a:r>
              <a:rPr lang="ru-RU" dirty="0" smtClean="0"/>
              <a:t>, иммунологические, микробиологические) или только некоторые из этих видов.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Централизованные лаборатории указывают в том случае, если они созданы приказом вышестоящего органа исполнительной власти в сфере здравоохранения. В качестве централизованных для выполнения определенных видов исследований для нескольких организаций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305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228600" y="188640"/>
            <a:ext cx="8763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latin typeface="Times New Roman" panose="02020603050405020304" pitchFamily="18" charset="0"/>
              </a:rPr>
              <a:t>Мощность </a:t>
            </a:r>
            <a:r>
              <a:rPr lang="ru-RU" altLang="ru-RU" sz="1800" b="1" dirty="0">
                <a:latin typeface="Times New Roman" panose="02020603050405020304" pitchFamily="18" charset="0"/>
              </a:rPr>
              <a:t>(плановое число посещений в смену) </a:t>
            </a:r>
            <a:r>
              <a:rPr lang="ru-RU" altLang="ru-RU" sz="1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подразделений,</a:t>
            </a:r>
            <a:r>
              <a:rPr lang="ru-RU" altLang="ru-RU" sz="1800" b="1" dirty="0">
                <a:latin typeface="Times New Roman" panose="02020603050405020304" pitchFamily="18" charset="0"/>
              </a:rPr>
              <a:t> оказывающих медицинскую помощь в амбулаторных условиях</a:t>
            </a: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243879" y="771524"/>
            <a:ext cx="8635605" cy="857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anose="02020603050405020304" pitchFamily="18" charset="0"/>
              </a:rPr>
              <a:t>Таблица </a:t>
            </a:r>
            <a:r>
              <a:rPr lang="ru-RU" altLang="ru-RU" sz="1600" b="1" dirty="0" smtClean="0">
                <a:latin typeface="Times New Roman" panose="02020603050405020304" pitchFamily="18" charset="0"/>
              </a:rPr>
              <a:t>1010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latin typeface="Times New Roman" panose="02020603050405020304" pitchFamily="18" charset="0"/>
              </a:rPr>
              <a:t>Приказ Минздрава СССР от 20.06.1979 года № 650 «О введении показателя «Мощность амбулаторно-поликлинических учреждений» </a:t>
            </a:r>
            <a:endParaRPr lang="ru-RU" altLang="ru-RU" sz="16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189676" name="Group 23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503543718"/>
              </p:ext>
            </p:extLst>
          </p:nvPr>
        </p:nvGraphicFramePr>
        <p:xfrm>
          <a:off x="296319" y="1741464"/>
          <a:ext cx="8686800" cy="3186748"/>
        </p:xfrm>
        <a:graphic>
          <a:graphicData uri="http://schemas.openxmlformats.org/drawingml/2006/table">
            <a:tbl>
              <a:tblPr/>
              <a:tblGrid>
                <a:gridCol w="41100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667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810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34988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подразделений 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посещений в смену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97143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Мощность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всего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1903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том числе: поликлиники для взрослых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детской поликлиники 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женской консультации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диспансерного отделения (больницы, диспансера)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врачебной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амбулатории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консультативно-диагностического центра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центра здоровья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27698" name="Rectangle 229"/>
          <p:cNvSpPr>
            <a:spLocks noChangeArrowheads="1"/>
          </p:cNvSpPr>
          <p:nvPr/>
        </p:nvSpPr>
        <p:spPr bwMode="auto">
          <a:xfrm>
            <a:off x="4917085" y="3573016"/>
            <a:ext cx="3962400" cy="100811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400" b="1" dirty="0">
                <a:cs typeface="Arial" charset="0"/>
              </a:rPr>
              <a:t>При наличии нескольких отдельно стоящих зданий медицинской организации мощности подразделений </a:t>
            </a:r>
            <a:r>
              <a:rPr lang="ru-RU" sz="1400" b="1" dirty="0">
                <a:solidFill>
                  <a:srgbClr val="FF0000"/>
                </a:solidFill>
                <a:cs typeface="Arial" charset="0"/>
              </a:rPr>
              <a:t>суммируют</a:t>
            </a:r>
            <a:r>
              <a:rPr lang="ru-RU" sz="1400" b="1" dirty="0">
                <a:cs typeface="Arial" charset="0"/>
              </a:rPr>
              <a:t> и показывают одним числом </a:t>
            </a:r>
          </a:p>
        </p:txBody>
      </p:sp>
      <p:sp>
        <p:nvSpPr>
          <p:cNvPr id="27699" name="Rectangle 233"/>
          <p:cNvSpPr>
            <a:spLocks noChangeArrowheads="1"/>
          </p:cNvSpPr>
          <p:nvPr/>
        </p:nvSpPr>
        <p:spPr bwMode="auto">
          <a:xfrm>
            <a:off x="4936026" y="2420888"/>
            <a:ext cx="3651448" cy="49609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defRPr/>
            </a:pPr>
            <a:r>
              <a:rPr lang="ru-RU" sz="1400" b="1" dirty="0">
                <a:cs typeface="Arial" charset="0"/>
              </a:rPr>
              <a:t>Строка 1 равна  сумме строк со 2 по 8</a:t>
            </a:r>
          </a:p>
        </p:txBody>
      </p:sp>
      <p:sp>
        <p:nvSpPr>
          <p:cNvPr id="11317" name="Rectangle 229"/>
          <p:cNvSpPr>
            <a:spLocks noChangeArrowheads="1"/>
          </p:cNvSpPr>
          <p:nvPr/>
        </p:nvSpPr>
        <p:spPr bwMode="auto">
          <a:xfrm>
            <a:off x="86738" y="4869160"/>
            <a:ext cx="8839200" cy="1511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endParaRPr lang="ru-RU" altLang="ru-RU" sz="1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318" name="TextBox 8"/>
          <p:cNvSpPr txBox="1">
            <a:spLocks noChangeArrowheads="1"/>
          </p:cNvSpPr>
          <p:nvPr/>
        </p:nvSpPr>
        <p:spPr bwMode="auto">
          <a:xfrm>
            <a:off x="6808868" y="1274857"/>
            <a:ext cx="2206487" cy="7078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latin typeface="Times New Roman" panose="02020603050405020304" pitchFamily="18" charset="0"/>
              </a:rPr>
              <a:t> </a:t>
            </a:r>
            <a:r>
              <a:rPr lang="ru-RU" altLang="ru-RU" sz="2000" b="1" dirty="0">
                <a:latin typeface="Times New Roman" panose="02020603050405020304" pitchFamily="18" charset="0"/>
              </a:rPr>
              <a:t>Показываем в </a:t>
            </a:r>
            <a:r>
              <a:rPr lang="ru-RU" altLang="ru-RU" sz="2000" b="1" dirty="0" smtClean="0">
                <a:latin typeface="Times New Roman" panose="02020603050405020304" pitchFamily="18" charset="0"/>
              </a:rPr>
              <a:t>целых  числах</a:t>
            </a:r>
            <a:endParaRPr lang="ru-RU" altLang="ru-RU" sz="2000" b="1" dirty="0">
              <a:latin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3682" y="5007079"/>
            <a:ext cx="8635605" cy="159637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0" fontAlgn="base" hangingPunct="0">
              <a:spcBef>
                <a:spcPct val="30000"/>
              </a:spcBef>
              <a:spcAft>
                <a:spcPct val="0"/>
              </a:spcAft>
              <a:defRPr/>
            </a:pPr>
            <a:r>
              <a:rPr lang="ru-RU" sz="1200" b="1" dirty="0">
                <a:solidFill>
                  <a:prstClr val="black"/>
                </a:solidFill>
                <a:latin typeface="Calibri"/>
                <a:cs typeface="Arial" charset="0"/>
              </a:rPr>
              <a:t>Строка 1 равна  сумме строк со 2 по 8</a:t>
            </a:r>
          </a:p>
          <a:p>
            <a:pPr lvl="0" eaLnBrk="0" fontAlgn="base" hangingPunct="0">
              <a:spcBef>
                <a:spcPct val="30000"/>
              </a:spcBef>
              <a:spcAft>
                <a:spcPct val="0"/>
              </a:spcAft>
              <a:defRPr/>
            </a:pPr>
            <a:r>
              <a:rPr lang="ru-RU" sz="1200" b="1" dirty="0">
                <a:solidFill>
                  <a:prstClr val="black"/>
                </a:solidFill>
                <a:latin typeface="Calibri"/>
                <a:cs typeface="Arial" charset="0"/>
              </a:rPr>
              <a:t>Строка 8 указывается как для центров здоровья – юридических лиц, так и для центров здоровья, являющихся структурными подразделениями других медицинских организаций</a:t>
            </a:r>
          </a:p>
          <a:p>
            <a:pPr lvl="0">
              <a:buClr>
                <a:srgbClr val="EEECE1"/>
              </a:buClr>
              <a:buSzPct val="75000"/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Плановая мощность </a:t>
            </a:r>
            <a:r>
              <a:rPr lang="ru-RU" altLang="ru-RU" sz="1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не указывается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для:</a:t>
            </a:r>
          </a:p>
          <a:p>
            <a:pPr lvl="0">
              <a:buClr>
                <a:srgbClr val="EEECE1"/>
              </a:buClr>
              <a:buSzPct val="75000"/>
            </a:pPr>
            <a:r>
              <a:rPr lang="ru-RU" altLang="ru-RU" sz="1200" dirty="0">
                <a:solidFill>
                  <a:prstClr val="black"/>
                </a:solidFill>
                <a:latin typeface="Times New Roman" panose="02020603050405020304" pitchFamily="18" charset="0"/>
              </a:rPr>
              <a:t>- стоматологических кабинетов, организованных в специализированных больницах (для нужд пациентов)</a:t>
            </a:r>
          </a:p>
          <a:p>
            <a:pPr lvl="0">
              <a:buClr>
                <a:srgbClr val="EEECE1"/>
              </a:buClr>
              <a:buSzPct val="75000"/>
            </a:pPr>
            <a:r>
              <a:rPr lang="ru-RU" altLang="ru-RU" sz="1200" dirty="0">
                <a:solidFill>
                  <a:prstClr val="black"/>
                </a:solidFill>
                <a:latin typeface="Times New Roman" panose="02020603050405020304" pitchFamily="18" charset="0"/>
              </a:rPr>
              <a:t>-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травмпунктов</a:t>
            </a:r>
            <a:r>
              <a:rPr lang="ru-RU" altLang="ru-RU" sz="1200" dirty="0">
                <a:solidFill>
                  <a:prstClr val="black"/>
                </a:solidFill>
                <a:latin typeface="Times New Roman" panose="02020603050405020304" pitchFamily="18" charset="0"/>
              </a:rPr>
              <a:t>, если они организованы в приемном покое </a:t>
            </a:r>
          </a:p>
          <a:p>
            <a:pPr lvl="0">
              <a:buClr>
                <a:srgbClr val="EEECE1"/>
              </a:buClr>
              <a:buSzPct val="75000"/>
            </a:pPr>
            <a:r>
              <a:rPr lang="ru-RU" altLang="ru-RU" sz="1200" dirty="0">
                <a:solidFill>
                  <a:prstClr val="black"/>
                </a:solidFill>
                <a:latin typeface="Times New Roman" panose="02020603050405020304" pitchFamily="18" charset="0"/>
              </a:rPr>
              <a:t>- санаторно-курортных организаций (для нужд отдыхающих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)</a:t>
            </a:r>
            <a:endParaRPr lang="ru-RU" altLang="ru-RU" sz="1200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6069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9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altLang="ru-RU" sz="2800" b="1" dirty="0">
                <a:latin typeface="Times New Roman" panose="02020603050405020304" pitchFamily="18" charset="0"/>
              </a:rPr>
              <a:t>Плановая мощность указывается в технических паспортах медицинских </a:t>
            </a:r>
            <a:r>
              <a:rPr lang="ru-RU" altLang="ru-RU" sz="2800" b="1" dirty="0" smtClean="0">
                <a:latin typeface="Times New Roman" panose="02020603050405020304" pitchFamily="18" charset="0"/>
              </a:rPr>
              <a:t>организаций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lang="ru-RU" altLang="ru-RU" sz="2800" b="1" dirty="0">
                <a:latin typeface="Times New Roman" panose="02020603050405020304" pitchFamily="18" charset="0"/>
              </a:rPr>
              <a:t>Плановая мощность </a:t>
            </a:r>
            <a:r>
              <a:rPr lang="ru-RU" altLang="ru-RU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не рассчитывается и не указывается </a:t>
            </a:r>
            <a:r>
              <a:rPr lang="ru-RU" altLang="ru-RU" sz="2800" b="1" dirty="0">
                <a:latin typeface="Times New Roman" panose="02020603050405020304" pitchFamily="18" charset="0"/>
              </a:rPr>
              <a:t>для:</a:t>
            </a:r>
          </a:p>
          <a:p>
            <a:pPr>
              <a:buClr>
                <a:schemeClr val="bg2"/>
              </a:buClr>
              <a:buSzPct val="75000"/>
              <a:buFontTx/>
              <a:buNone/>
            </a:pPr>
            <a:r>
              <a:rPr lang="ru-RU" altLang="ru-RU" sz="2800" b="1" dirty="0">
                <a:latin typeface="Times New Roman" panose="02020603050405020304" pitchFamily="18" charset="0"/>
              </a:rPr>
              <a:t>- стоматологических кабинетов, организованных в специализированных больницах (для нужд пациентов)</a:t>
            </a:r>
          </a:p>
          <a:p>
            <a:pPr>
              <a:buClr>
                <a:schemeClr val="bg2"/>
              </a:buClr>
              <a:buSzPct val="75000"/>
              <a:buFontTx/>
              <a:buNone/>
            </a:pPr>
            <a:r>
              <a:rPr lang="ru-RU" altLang="ru-RU" sz="2800" b="1" dirty="0">
                <a:latin typeface="Times New Roman" panose="02020603050405020304" pitchFamily="18" charset="0"/>
              </a:rPr>
              <a:t>- </a:t>
            </a:r>
            <a:r>
              <a:rPr lang="ru-RU" altLang="ru-RU" sz="2800" b="1" dirty="0" err="1">
                <a:latin typeface="Times New Roman" panose="02020603050405020304" pitchFamily="18" charset="0"/>
              </a:rPr>
              <a:t>травмпунктов</a:t>
            </a:r>
            <a:r>
              <a:rPr lang="ru-RU" altLang="ru-RU" sz="2800" b="1" dirty="0">
                <a:latin typeface="Times New Roman" panose="02020603050405020304" pitchFamily="18" charset="0"/>
              </a:rPr>
              <a:t>, </a:t>
            </a:r>
            <a:r>
              <a:rPr lang="ru-RU" altLang="ru-RU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если они организованы в приемном покое </a:t>
            </a:r>
          </a:p>
          <a:p>
            <a:pPr marL="0" indent="0">
              <a:buClr>
                <a:schemeClr val="bg2"/>
              </a:buClr>
              <a:buSzPct val="75000"/>
              <a:buNone/>
            </a:pPr>
            <a:r>
              <a:rPr lang="ru-RU" altLang="ru-RU" sz="2800" b="1" dirty="0">
                <a:latin typeface="Times New Roman" panose="02020603050405020304" pitchFamily="18" charset="0"/>
              </a:rPr>
              <a:t>Информация, представляемая в данной таблице может быть изменена </a:t>
            </a:r>
            <a:r>
              <a:rPr lang="ru-RU" altLang="ru-RU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только при капитальном ремонте здания или помещения в сторону увеличения или уменьшения. </a:t>
            </a:r>
            <a:r>
              <a:rPr lang="ru-RU" altLang="ru-RU" sz="2800" b="1" dirty="0">
                <a:latin typeface="Times New Roman" panose="02020603050405020304" pitchFamily="18" charset="0"/>
              </a:rPr>
              <a:t>Заполняются все строки и их сумма равна первой строке.</a:t>
            </a:r>
          </a:p>
          <a:p>
            <a:pPr marL="0" indent="0" eaLnBrk="0" fontAlgn="base" hangingPunct="0">
              <a:spcBef>
                <a:spcPct val="30000"/>
              </a:spcBef>
              <a:spcAft>
                <a:spcPct val="0"/>
              </a:spcAft>
              <a:buNone/>
              <a:defRPr/>
            </a:pPr>
            <a:r>
              <a:rPr lang="ru-RU" sz="2800" b="1" dirty="0">
                <a:cs typeface="Arial" charset="0"/>
              </a:rPr>
              <a:t>Строка 1 равна  сумме строк со 2 по 8</a:t>
            </a:r>
          </a:p>
          <a:p>
            <a:pPr marL="0" indent="0" eaLnBrk="0" fontAlgn="base" hangingPunct="0">
              <a:spcBef>
                <a:spcPct val="30000"/>
              </a:spcBef>
              <a:spcAft>
                <a:spcPct val="0"/>
              </a:spcAft>
              <a:buNone/>
              <a:defRPr/>
            </a:pPr>
            <a:r>
              <a:rPr lang="ru-RU" sz="2800" b="1" dirty="0">
                <a:cs typeface="Arial" charset="0"/>
              </a:rPr>
              <a:t>Строка 8 указывается как для центров здоровья – юридических лиц, так и для центров здоровья, являющихся структурными подразделениями других медицинских организаций</a:t>
            </a:r>
          </a:p>
          <a:p>
            <a:pPr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lang="ru-RU" altLang="ru-RU" sz="2800" b="1" dirty="0">
                <a:latin typeface="Times New Roman" panose="02020603050405020304" pitchFamily="18" charset="0"/>
              </a:rPr>
              <a:t>Плановая мощность </a:t>
            </a:r>
            <a:r>
              <a:rPr lang="ru-RU" altLang="ru-RU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не указывается </a:t>
            </a:r>
            <a:r>
              <a:rPr lang="ru-RU" altLang="ru-RU" sz="2800" b="1" dirty="0">
                <a:latin typeface="Times New Roman" panose="02020603050405020304" pitchFamily="18" charset="0"/>
              </a:rPr>
              <a:t>для:</a:t>
            </a:r>
          </a:p>
          <a:p>
            <a:pPr>
              <a:buClr>
                <a:schemeClr val="bg2"/>
              </a:buClr>
              <a:buSzPct val="75000"/>
              <a:buFontTx/>
              <a:buNone/>
            </a:pPr>
            <a:r>
              <a:rPr lang="ru-RU" altLang="ru-RU" sz="2800" dirty="0">
                <a:latin typeface="Times New Roman" panose="02020603050405020304" pitchFamily="18" charset="0"/>
              </a:rPr>
              <a:t>- стоматологических кабинетов, организованных в специализированных больницах (для нужд пациентов)</a:t>
            </a:r>
          </a:p>
          <a:p>
            <a:pPr>
              <a:buClr>
                <a:schemeClr val="bg2"/>
              </a:buClr>
              <a:buSzPct val="75000"/>
              <a:buFontTx/>
              <a:buNone/>
            </a:pPr>
            <a:r>
              <a:rPr lang="ru-RU" altLang="ru-RU" sz="2800" dirty="0">
                <a:latin typeface="Times New Roman" panose="02020603050405020304" pitchFamily="18" charset="0"/>
              </a:rPr>
              <a:t>- </a:t>
            </a:r>
            <a:r>
              <a:rPr lang="ru-RU" altLang="ru-RU" sz="2800" dirty="0" err="1">
                <a:latin typeface="Times New Roman" panose="02020603050405020304" pitchFamily="18" charset="0"/>
              </a:rPr>
              <a:t>травмпунктов</a:t>
            </a:r>
            <a:r>
              <a:rPr lang="ru-RU" altLang="ru-RU" sz="2800" dirty="0">
                <a:latin typeface="Times New Roman" panose="02020603050405020304" pitchFamily="18" charset="0"/>
              </a:rPr>
              <a:t>, если они организованы в приемном покое </a:t>
            </a:r>
          </a:p>
          <a:p>
            <a:pPr>
              <a:buClr>
                <a:schemeClr val="bg2"/>
              </a:buClr>
              <a:buSzPct val="75000"/>
              <a:buFontTx/>
              <a:buNone/>
            </a:pPr>
            <a:r>
              <a:rPr lang="ru-RU" altLang="ru-RU" sz="2800" dirty="0">
                <a:latin typeface="Times New Roman" panose="02020603050405020304" pitchFamily="18" charset="0"/>
              </a:rPr>
              <a:t>- санаторно-курортных организаций (для нужд отдыхающих)</a:t>
            </a:r>
          </a:p>
          <a:p>
            <a:pPr marL="0" indent="0" algn="ctr">
              <a:buClr>
                <a:schemeClr val="bg2"/>
              </a:buClr>
              <a:buSzPct val="75000"/>
              <a:buNone/>
            </a:pPr>
            <a:endParaRPr lang="ru-RU" altLang="ru-RU" sz="2800" b="1" dirty="0">
              <a:latin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395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69229" y="284609"/>
            <a:ext cx="8229600" cy="694978"/>
          </a:xfrm>
        </p:spPr>
        <p:txBody>
          <a:bodyPr>
            <a:noAutofit/>
          </a:bodyPr>
          <a:lstStyle/>
          <a:p>
            <a:r>
              <a:rPr lang="ru-RU" sz="2400" dirty="0"/>
              <a:t>Таблица 2100. Работа врачей медицинской организации в</a:t>
            </a:r>
            <a:br>
              <a:rPr lang="ru-RU" sz="2400" dirty="0"/>
            </a:br>
            <a:r>
              <a:rPr lang="ru-RU" sz="2400" dirty="0"/>
              <a:t>амбулаторных условиях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0728"/>
            <a:ext cx="8753053" cy="1789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15515" y="2924944"/>
            <a:ext cx="8537029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таблицу включаются сведения о работе врачей, осуществляющих прием пациентов в амбулаторных условиях и на дому, а также ведущих консультативный прием. Сведения таблицы должны соответствовать таблице 1100 о наличии должностей врачей и среднего медицинского персонала проводящих прием пациентов в амбулаторном звене.  </a:t>
            </a:r>
            <a:endParaRPr lang="ru-RU" dirty="0" smtClean="0"/>
          </a:p>
          <a:p>
            <a:r>
              <a:rPr lang="ru-RU" b="1" dirty="0" smtClean="0"/>
              <a:t>Посещение  </a:t>
            </a:r>
            <a:r>
              <a:rPr lang="ru-RU" b="1" dirty="0"/>
              <a:t>- это контакт  пациента с врачом медицинской организации или подразделения, оказывающего медицинскую помощь в амбулаторных условиях </a:t>
            </a:r>
            <a:r>
              <a:rPr lang="ru-RU" dirty="0"/>
              <a:t>по любому поводу с последующей записью в «Медицинской карте пациента получающего медицинскую помощь в амбулаторных условиях» (форма №025/у), включая жалобы, анамнез, объективные данные, диагнозы: основного, фонового, конкурирующего и сопутствующих заболеваний, травм, отравлений с кодами МКБ-10, группу здоровья, назначенное лечение, обследование, а также результаты обследования и динамического наблюдения.</a:t>
            </a:r>
          </a:p>
        </p:txBody>
      </p:sp>
    </p:spTree>
    <p:extLst>
      <p:ext uri="{BB962C8B-B14F-4D97-AF65-F5344CB8AC3E}">
        <p14:creationId xmlns:p14="http://schemas.microsoft.com/office/powerpoint/2010/main" val="3176403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/>
              <a:t>Форма федерального статистического наблюдения №30 заполняется всеми медицинскими организациями на основании приказов</a:t>
            </a:r>
            <a:r>
              <a:rPr lang="ru-RU" sz="2400" dirty="0" smtClean="0"/>
              <a:t>: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1340768"/>
            <a:ext cx="8229600" cy="5328592"/>
          </a:xfrm>
        </p:spPr>
        <p:txBody>
          <a:bodyPr>
            <a:normAutofit fontScale="55000" lnSpcReduction="20000"/>
          </a:bodyPr>
          <a:lstStyle/>
          <a:p>
            <a:r>
              <a:rPr lang="ru-RU" dirty="0"/>
              <a:t>приказ Министерства здравоохранения РФ от 06.08.2013г. №529 «Об утверждении номенклатуры медицинских организаций», с изменениями на8 августа 2019г, (зарегистрирован Минюстом России 13.09.2013г. №29950,</a:t>
            </a:r>
          </a:p>
          <a:p>
            <a:r>
              <a:rPr lang="ru-RU" dirty="0"/>
              <a:t>приказ Минздрава России от27.02.2016г. № 132н  «О требованиях к размещению медицинских организаций государственной системы здравоохранения и муниципальной системы здравоохранения исходя из требований населения »  (зарегистрирован Минюстом России 22.03.2016г. №41485),</a:t>
            </a:r>
          </a:p>
          <a:p>
            <a:r>
              <a:rPr lang="ru-RU" dirty="0"/>
              <a:t> приказ  </a:t>
            </a:r>
            <a:r>
              <a:rPr lang="ru-RU" dirty="0" err="1"/>
              <a:t>Минздравсоцразвития</a:t>
            </a:r>
            <a:r>
              <a:rPr lang="ru-RU" dirty="0"/>
              <a:t> от 17.05.2012г. № 555н «Об утверждении номенклатуры коечного фонда по профилям медицинской помощи», с изменениями на 16 декабря 2014г.,  (зарегистрирован Минюстом 4 июня 2012г. №24440),</a:t>
            </a:r>
          </a:p>
          <a:p>
            <a:r>
              <a:rPr lang="ru-RU" dirty="0"/>
              <a:t>приказ Министерства здравоохранения Российской Федерации от </a:t>
            </a:r>
            <a:r>
              <a:rPr lang="ru-RU" dirty="0" smtClean="0"/>
              <a:t>2.05.2023г</a:t>
            </a:r>
            <a:r>
              <a:rPr lang="ru-RU" dirty="0"/>
              <a:t>. № </a:t>
            </a:r>
            <a:r>
              <a:rPr lang="ru-RU" dirty="0" smtClean="0"/>
              <a:t>205 н </a:t>
            </a:r>
            <a:r>
              <a:rPr lang="ru-RU" dirty="0"/>
              <a:t>«Об утверждении номенклатуры должностей медицинских и фармацевтических работников» (зарегистрирован Минюстом России </a:t>
            </a:r>
            <a:r>
              <a:rPr lang="ru-RU" dirty="0" smtClean="0"/>
              <a:t>01.06.2023г</a:t>
            </a:r>
            <a:r>
              <a:rPr lang="ru-RU" dirty="0"/>
              <a:t>. </a:t>
            </a:r>
            <a:r>
              <a:rPr lang="ru-RU" dirty="0" smtClean="0"/>
              <a:t>№73664),</a:t>
            </a:r>
            <a:endParaRPr lang="ru-RU" dirty="0"/>
          </a:p>
          <a:p>
            <a:r>
              <a:rPr lang="ru-RU" dirty="0"/>
              <a:t>приказ  Минздрава России от 08.10.2015г. №707н «Об утверждении квалификационных требований к медицинским и фармацевтическим работникам с высшим образованием по направлению подготовки «Здравоохранение и медицинские науки» (зарегистрирован Минюстом России 23.10.2015г. №39438),</a:t>
            </a:r>
          </a:p>
          <a:p>
            <a:r>
              <a:rPr lang="ru-RU" dirty="0"/>
              <a:t>приказ Минздрава России от 10.02.2016г. №83н «об утверждении Квалификационных требований к медицинским и фармацевтическим работникам со средним медицинским и фармацевтическим образованием»  (зарегистрирован Минюстом России 09.03.2016г. № 41337),</a:t>
            </a:r>
          </a:p>
          <a:p>
            <a:r>
              <a:rPr lang="ru-RU" dirty="0"/>
              <a:t>приказ </a:t>
            </a:r>
            <a:r>
              <a:rPr lang="ru-RU" dirty="0" err="1"/>
              <a:t>Минздравсоцразвития</a:t>
            </a:r>
            <a:r>
              <a:rPr lang="ru-RU" dirty="0"/>
              <a:t> России от 23 июля2010г. №541н «Об утверждении Единого квалификационного  справочника должностей руководителей, специалистов и служащих, раздел «Квалификационные характеристики должностей работников в сфере здравоохранения» (зарегистрирован Минюстом России25.08.2010г. № 18247).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424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914400" y="548680"/>
            <a:ext cx="7772400" cy="5471120"/>
          </a:xfrm>
        </p:spPr>
        <p:txBody>
          <a:bodyPr>
            <a:normAutofit/>
          </a:bodyPr>
          <a:lstStyle/>
          <a:p>
            <a:r>
              <a:rPr lang="ru-RU" dirty="0" smtClean="0"/>
              <a:t>В данной таблицы указывают сведения о числе посещений к врачам, объемы выполнение средним медицинским персоналом в т.2100 не включаются  </a:t>
            </a:r>
          </a:p>
          <a:p>
            <a:r>
              <a:rPr lang="ru-RU" dirty="0" smtClean="0"/>
              <a:t>Объемы в т.2100 заполняются только целыми числами </a:t>
            </a:r>
          </a:p>
          <a:p>
            <a:r>
              <a:rPr lang="ru-RU" dirty="0" smtClean="0"/>
              <a:t>В таблице регистрируется прием пациентов в амбулаторных условиях, на дому, консультативный прием и прием по платным услугам.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23314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7999"/>
            <a:chOff x="0" y="0"/>
            <a:chExt cx="12192000" cy="685799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15240"/>
              <a:ext cx="12191999" cy="6842759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0" y="0"/>
              <a:ext cx="12192000" cy="832485"/>
            </a:xfrm>
            <a:custGeom>
              <a:avLst/>
              <a:gdLst/>
              <a:ahLst/>
              <a:cxnLst/>
              <a:rect l="l" t="t" r="r" b="b"/>
              <a:pathLst>
                <a:path w="12192000" h="832485">
                  <a:moveTo>
                    <a:pt x="12192000" y="0"/>
                  </a:moveTo>
                  <a:lnTo>
                    <a:pt x="0" y="0"/>
                  </a:lnTo>
                  <a:lnTo>
                    <a:pt x="0" y="832103"/>
                  </a:lnTo>
                  <a:lnTo>
                    <a:pt x="12192000" y="832103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DDD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6294119"/>
              <a:ext cx="12192000" cy="551815"/>
            </a:xfrm>
            <a:custGeom>
              <a:avLst/>
              <a:gdLst/>
              <a:ahLst/>
              <a:cxnLst/>
              <a:rect l="l" t="t" r="r" b="b"/>
              <a:pathLst>
                <a:path w="12192000" h="551815">
                  <a:moveTo>
                    <a:pt x="12192000" y="0"/>
                  </a:moveTo>
                  <a:lnTo>
                    <a:pt x="0" y="0"/>
                  </a:lnTo>
                  <a:lnTo>
                    <a:pt x="0" y="551687"/>
                  </a:lnTo>
                  <a:lnTo>
                    <a:pt x="12192000" y="551687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DDD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7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7609598"/>
              </p:ext>
            </p:extLst>
          </p:nvPr>
        </p:nvGraphicFramePr>
        <p:xfrm>
          <a:off x="395536" y="905134"/>
          <a:ext cx="7348058" cy="405790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03960"/>
                <a:gridCol w="380048"/>
                <a:gridCol w="169069"/>
                <a:gridCol w="527685"/>
                <a:gridCol w="506730"/>
                <a:gridCol w="506729"/>
                <a:gridCol w="443389"/>
                <a:gridCol w="506729"/>
                <a:gridCol w="506729"/>
                <a:gridCol w="443389"/>
                <a:gridCol w="570071"/>
                <a:gridCol w="570071"/>
                <a:gridCol w="443388"/>
                <a:gridCol w="570071"/>
              </a:tblGrid>
              <a:tr h="823976">
                <a:tc rowSpan="3">
                  <a:txBody>
                    <a:bodyPr/>
                    <a:lstStyle/>
                    <a:p>
                      <a:pPr marL="1588" indent="0" algn="ctr">
                        <a:lnSpc>
                          <a:spcPct val="100000"/>
                        </a:lnSpc>
                      </a:pPr>
                      <a:r>
                        <a:rPr sz="1200" spc="-5" dirty="0" err="1" smtClean="0">
                          <a:latin typeface="Times New Roman"/>
                          <a:cs typeface="Times New Roman"/>
                        </a:rPr>
                        <a:t>Наименование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30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sz="130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sz="1300" dirty="0">
                        <a:latin typeface="Times New Roman"/>
                        <a:cs typeface="Times New Roman"/>
                      </a:endParaRPr>
                    </a:p>
                    <a:p>
                      <a:pPr marL="128270" marR="120650" indent="53340" algn="ctr">
                        <a:lnSpc>
                          <a:spcPct val="100000"/>
                        </a:lnSpc>
                        <a:spcBef>
                          <a:spcPts val="1090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№ </a:t>
                      </a:r>
                      <a:r>
                        <a:rPr sz="12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sz="1200" spc="10" dirty="0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р.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2000" dirty="0">
                        <a:latin typeface="Times New Roman"/>
                        <a:cs typeface="Times New Roman"/>
                      </a:endParaRPr>
                    </a:p>
                    <a:p>
                      <a:pPr marL="3175" indent="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Число</a:t>
                      </a:r>
                      <a:r>
                        <a:rPr sz="1400" spc="-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5" dirty="0">
                          <a:latin typeface="Times New Roman"/>
                          <a:cs typeface="Times New Roman"/>
                        </a:rPr>
                        <a:t>посещений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pPr marL="321945" marR="313690" indent="-1270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Из общего числа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 посещений</a:t>
                      </a:r>
                      <a:r>
                        <a:rPr sz="1200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(из</a:t>
                      </a:r>
                      <a:r>
                        <a:rPr sz="1200" spc="-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гр.3) </a:t>
                      </a:r>
                      <a:r>
                        <a:rPr sz="1200" spc="-28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сделано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по 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поводу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 заболеваний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2000" dirty="0">
                        <a:latin typeface="Times New Roman"/>
                        <a:cs typeface="Times New Roman"/>
                      </a:endParaRPr>
                    </a:p>
                    <a:p>
                      <a:pPr marL="39687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Число</a:t>
                      </a:r>
                      <a:r>
                        <a:rPr sz="14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5" dirty="0">
                          <a:latin typeface="Times New Roman"/>
                          <a:cs typeface="Times New Roman"/>
                        </a:rPr>
                        <a:t>посещений</a:t>
                      </a:r>
                      <a:r>
                        <a:rPr sz="1400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-10" dirty="0">
                          <a:latin typeface="Times New Roman"/>
                          <a:cs typeface="Times New Roman"/>
                        </a:rPr>
                        <a:t>врачами</a:t>
                      </a:r>
                      <a:r>
                        <a:rPr sz="1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dirty="0">
                          <a:latin typeface="Times New Roman"/>
                          <a:cs typeface="Times New Roman"/>
                        </a:rPr>
                        <a:t>на</a:t>
                      </a:r>
                      <a:r>
                        <a:rPr sz="1400" spc="-5" dirty="0">
                          <a:latin typeface="Times New Roman"/>
                          <a:cs typeface="Times New Roman"/>
                        </a:rPr>
                        <a:t> дому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7622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10489" marR="101600"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врачей,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включая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п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ро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фи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ак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ти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ч 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еские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0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всего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из</a:t>
                      </a:r>
                      <a:r>
                        <a:rPr sz="1000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них: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539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02870" marR="94615" indent="1270"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сельск </a:t>
                      </a:r>
                      <a:r>
                        <a:rPr sz="1000" spc="-2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ими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ж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я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-ми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16839" marR="109855"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вз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р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ы  ми 18 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лет и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более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50" dirty="0">
                        <a:latin typeface="Times New Roman"/>
                        <a:cs typeface="Times New Roman"/>
                      </a:endParaRPr>
                    </a:p>
                    <a:p>
                      <a:pPr marL="118110" marR="110489" indent="28575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детьми </a:t>
                      </a:r>
                      <a:r>
                        <a:rPr sz="1000" spc="-2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0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7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ет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marL="151765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всего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marL="140335" marR="131445" indent="1270" algn="ct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из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них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се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ль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к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х 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жителей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из</a:t>
                      </a:r>
                      <a:r>
                        <a:rPr sz="10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гр.9: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539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09855" marR="97790" indent="-3175" algn="ctr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из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гр.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12: 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п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п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оду  забо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еван 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ий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70167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2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4775" marR="97155" indent="635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сельски 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 ми 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ж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ям 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и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 marL="118110" marR="111125" indent="28575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детьми </a:t>
                      </a:r>
                      <a:r>
                        <a:rPr sz="1000" spc="-2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0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7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ет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6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2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2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9855" marR="97790" algn="ctr">
                        <a:lnSpc>
                          <a:spcPct val="100000"/>
                        </a:lnSpc>
                        <a:spcBef>
                          <a:spcPts val="900"/>
                        </a:spcBef>
                      </a:pP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п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п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оду  забо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еван  </a:t>
                      </a: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ий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1143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6680" marR="95250" algn="ctr">
                        <a:lnSpc>
                          <a:spcPct val="100000"/>
                        </a:lnSpc>
                        <a:spcBef>
                          <a:spcPts val="900"/>
                        </a:spcBef>
                      </a:pPr>
                      <a:r>
                        <a:rPr sz="1000" dirty="0">
                          <a:latin typeface="Times New Roman"/>
                          <a:cs typeface="Times New Roman"/>
                        </a:rPr>
                        <a:t>де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ть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и 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0-17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лет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1143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2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7457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1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07645" algn="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2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3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4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5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6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7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8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9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10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200" spc="-50" dirty="0">
                          <a:latin typeface="Times New Roman"/>
                          <a:cs typeface="Times New Roman"/>
                        </a:rPr>
                        <a:t>11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12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13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6562">
                <a:tc rowSpan="2"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200" spc="-15" dirty="0">
                          <a:latin typeface="Times New Roman"/>
                          <a:cs typeface="Times New Roman"/>
                        </a:rPr>
                        <a:t>Врачи </a:t>
                      </a:r>
                      <a:r>
                        <a:rPr sz="1200" spc="315" dirty="0">
                          <a:latin typeface="Microsoft Sans Serif"/>
                          <a:cs typeface="Microsoft Sans Serif"/>
                        </a:rPr>
                        <a:t>–</a:t>
                      </a:r>
                      <a:r>
                        <a:rPr sz="1200" spc="-5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всего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1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</a:tr>
              <a:tr h="8813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419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 gridSpan="1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EBE3D9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3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3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3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3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3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3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3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3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3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4699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акушеры-гинекологи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38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88595" algn="r">
                        <a:lnSpc>
                          <a:spcPct val="100000"/>
                        </a:lnSpc>
                        <a:spcBef>
                          <a:spcPts val="1100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5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397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1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solidFill>
                      <a:srgbClr val="EBE3D9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7457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1200" spc="170" dirty="0">
                          <a:latin typeface="Microsoft Sans Serif"/>
                          <a:cs typeface="Microsoft Sans Serif"/>
                        </a:rPr>
                        <a:t>…</a:t>
                      </a:r>
                      <a:r>
                        <a:rPr sz="1200" spc="170" dirty="0">
                          <a:latin typeface="Times New Roman"/>
                          <a:cs typeface="Times New Roman"/>
                        </a:rPr>
                        <a:t>..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3301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1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solidFill>
                      <a:srgbClr val="EBE3D9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8" name="object 8"/>
          <p:cNvSpPr txBox="1"/>
          <p:nvPr/>
        </p:nvSpPr>
        <p:spPr>
          <a:xfrm>
            <a:off x="7221473" y="1745862"/>
            <a:ext cx="1297442" cy="307777"/>
          </a:xfrm>
          <a:prstGeom prst="rect">
            <a:avLst/>
          </a:prstGeom>
          <a:solidFill>
            <a:srgbClr val="EBE3D9"/>
          </a:solidFill>
        </p:spPr>
        <p:txBody>
          <a:bodyPr vert="horz" wrap="square" lIns="0" tIns="30480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240"/>
              </a:spcBef>
            </a:pPr>
            <a:r>
              <a:rPr sz="1800" b="1" i="1" spc="-5" dirty="0">
                <a:solidFill>
                  <a:srgbClr val="FF0000"/>
                </a:solidFill>
                <a:latin typeface="Calibri"/>
                <a:cs typeface="Calibri"/>
              </a:rPr>
              <a:t>Внимание!</a:t>
            </a:r>
            <a:endParaRPr sz="1800" dirty="0">
              <a:solidFill>
                <a:srgbClr val="FF0000"/>
              </a:solidFill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157279" y="5157192"/>
            <a:ext cx="6855552" cy="957955"/>
          </a:xfrm>
          <a:prstGeom prst="rect">
            <a:avLst/>
          </a:prstGeom>
          <a:solidFill>
            <a:srgbClr val="EBE3D9"/>
          </a:solidFill>
        </p:spPr>
        <p:txBody>
          <a:bodyPr vert="horz" wrap="square" lIns="0" tIns="34290" rIns="0" bIns="0" rtlCol="0">
            <a:spAutoFit/>
          </a:bodyPr>
          <a:lstStyle/>
          <a:p>
            <a:pPr marL="1433195" marR="1427480" algn="ctr">
              <a:lnSpc>
                <a:spcPct val="100000"/>
              </a:lnSpc>
              <a:spcBef>
                <a:spcPts val="270"/>
              </a:spcBef>
            </a:pPr>
            <a:r>
              <a:rPr sz="1200" b="1" spc="-5" dirty="0">
                <a:latin typeface="Calibri"/>
                <a:cs typeface="Calibri"/>
              </a:rPr>
              <a:t>гр.</a:t>
            </a:r>
            <a:r>
              <a:rPr sz="1200" b="1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9</a:t>
            </a:r>
            <a:r>
              <a:rPr sz="1200" b="1" spc="10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–</a:t>
            </a:r>
            <a:r>
              <a:rPr sz="1200" b="1" spc="10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гр.</a:t>
            </a:r>
            <a:r>
              <a:rPr sz="1200" b="1" spc="15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11</a:t>
            </a:r>
            <a:r>
              <a:rPr sz="1200" b="1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(всего</a:t>
            </a:r>
            <a:r>
              <a:rPr sz="1200" b="1" spc="5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с</a:t>
            </a:r>
            <a:r>
              <a:rPr sz="1200" b="1" spc="15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профилактической целью)</a:t>
            </a:r>
            <a:r>
              <a:rPr sz="1200" b="1" spc="-15" dirty="0">
                <a:latin typeface="Calibri"/>
                <a:cs typeface="Calibri"/>
              </a:rPr>
              <a:t> </a:t>
            </a:r>
            <a:r>
              <a:rPr sz="1200" b="1" spc="-10" dirty="0" err="1" smtClean="0">
                <a:latin typeface="Calibri"/>
                <a:cs typeface="Calibri"/>
              </a:rPr>
              <a:t>должна</a:t>
            </a:r>
            <a:r>
              <a:rPr lang="en-US" sz="1200" b="1" dirty="0">
                <a:latin typeface="Calibri"/>
                <a:cs typeface="Calibri"/>
              </a:rPr>
              <a:t> </a:t>
            </a:r>
            <a:r>
              <a:rPr lang="ru-RU" sz="1200" b="1" dirty="0">
                <a:latin typeface="Calibri"/>
                <a:cs typeface="Calibri"/>
              </a:rPr>
              <a:t>б</a:t>
            </a:r>
            <a:r>
              <a:rPr sz="1200" b="1" spc="-5" dirty="0" err="1" smtClean="0">
                <a:latin typeface="Calibri"/>
                <a:cs typeface="Calibri"/>
              </a:rPr>
              <a:t>ыть</a:t>
            </a:r>
            <a:r>
              <a:rPr sz="1200" b="1" spc="5" dirty="0" smtClean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больше </a:t>
            </a:r>
            <a:r>
              <a:rPr sz="1200" b="1" spc="-345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гр.</a:t>
            </a:r>
            <a:r>
              <a:rPr sz="1200" b="1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12</a:t>
            </a:r>
            <a:r>
              <a:rPr sz="1200" b="1" spc="15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–</a:t>
            </a:r>
            <a:r>
              <a:rPr sz="1200" b="1" spc="10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гр.</a:t>
            </a:r>
            <a:r>
              <a:rPr sz="1200" b="1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13</a:t>
            </a:r>
            <a:r>
              <a:rPr sz="1200" b="1" spc="15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(дети</a:t>
            </a:r>
            <a:r>
              <a:rPr sz="1200" b="1" spc="10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с</a:t>
            </a:r>
            <a:r>
              <a:rPr sz="1200" b="1" spc="10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профилактической целью)</a:t>
            </a:r>
            <a:r>
              <a:rPr sz="1200" b="1" spc="-20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по</a:t>
            </a:r>
            <a:r>
              <a:rPr sz="1200" b="1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всем</a:t>
            </a:r>
            <a:r>
              <a:rPr sz="1200" b="1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строкам</a:t>
            </a:r>
            <a:endParaRPr sz="1200" dirty="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200" i="1" spc="-70" dirty="0">
                <a:latin typeface="Calibri"/>
                <a:cs typeface="Calibri"/>
              </a:rPr>
              <a:t>То</a:t>
            </a:r>
            <a:r>
              <a:rPr sz="1200" i="1" dirty="0">
                <a:latin typeface="Calibri"/>
                <a:cs typeface="Calibri"/>
              </a:rPr>
              <a:t> </a:t>
            </a:r>
            <a:r>
              <a:rPr sz="1200" i="1" spc="-5" dirty="0">
                <a:latin typeface="Calibri"/>
                <a:cs typeface="Calibri"/>
              </a:rPr>
              <a:t>есть,</a:t>
            </a:r>
            <a:r>
              <a:rPr sz="1200" i="1" spc="5" dirty="0">
                <a:latin typeface="Calibri"/>
                <a:cs typeface="Calibri"/>
              </a:rPr>
              <a:t> </a:t>
            </a:r>
            <a:r>
              <a:rPr sz="1200" i="1" spc="-5" dirty="0">
                <a:latin typeface="Calibri"/>
                <a:cs typeface="Calibri"/>
              </a:rPr>
              <a:t>число</a:t>
            </a:r>
            <a:r>
              <a:rPr sz="1200" i="1" spc="25" dirty="0">
                <a:latin typeface="Calibri"/>
                <a:cs typeface="Calibri"/>
              </a:rPr>
              <a:t> </a:t>
            </a:r>
            <a:r>
              <a:rPr sz="1200" i="1" spc="-10" dirty="0">
                <a:latin typeface="Calibri"/>
                <a:cs typeface="Calibri"/>
              </a:rPr>
              <a:t>посещений</a:t>
            </a:r>
            <a:r>
              <a:rPr sz="1200" i="1" spc="30" dirty="0">
                <a:latin typeface="Calibri"/>
                <a:cs typeface="Calibri"/>
              </a:rPr>
              <a:t> </a:t>
            </a:r>
            <a:r>
              <a:rPr sz="1200" i="1" spc="-5" dirty="0">
                <a:latin typeface="Calibri"/>
                <a:cs typeface="Calibri"/>
              </a:rPr>
              <a:t>на</a:t>
            </a:r>
            <a:r>
              <a:rPr sz="1200" i="1" spc="5" dirty="0">
                <a:latin typeface="Calibri"/>
                <a:cs typeface="Calibri"/>
              </a:rPr>
              <a:t> </a:t>
            </a:r>
            <a:r>
              <a:rPr sz="1200" i="1" spc="-10" dirty="0">
                <a:latin typeface="Calibri"/>
                <a:cs typeface="Calibri"/>
              </a:rPr>
              <a:t>дому</a:t>
            </a:r>
            <a:r>
              <a:rPr sz="1200" i="1" spc="25" dirty="0">
                <a:latin typeface="Calibri"/>
                <a:cs typeface="Calibri"/>
              </a:rPr>
              <a:t> </a:t>
            </a:r>
            <a:r>
              <a:rPr sz="1200" i="1" spc="-5" dirty="0">
                <a:latin typeface="Calibri"/>
                <a:cs typeface="Calibri"/>
              </a:rPr>
              <a:t>с</a:t>
            </a:r>
            <a:r>
              <a:rPr sz="1200" i="1" dirty="0">
                <a:latin typeface="Calibri"/>
                <a:cs typeface="Calibri"/>
              </a:rPr>
              <a:t> </a:t>
            </a:r>
            <a:r>
              <a:rPr sz="1200" i="1" spc="-5" dirty="0">
                <a:latin typeface="Calibri"/>
                <a:cs typeface="Calibri"/>
              </a:rPr>
              <a:t>профилактическими</a:t>
            </a:r>
            <a:r>
              <a:rPr sz="1200" i="1" spc="60" dirty="0">
                <a:latin typeface="Calibri"/>
                <a:cs typeface="Calibri"/>
              </a:rPr>
              <a:t> </a:t>
            </a:r>
            <a:r>
              <a:rPr sz="1200" i="1" spc="-15" dirty="0">
                <a:latin typeface="Calibri"/>
                <a:cs typeface="Calibri"/>
              </a:rPr>
              <a:t>целями</a:t>
            </a:r>
            <a:r>
              <a:rPr sz="1200" i="1" spc="10" dirty="0">
                <a:latin typeface="Calibri"/>
                <a:cs typeface="Calibri"/>
              </a:rPr>
              <a:t> </a:t>
            </a:r>
            <a:r>
              <a:rPr sz="1200" i="1" spc="-5" dirty="0">
                <a:latin typeface="Calibri"/>
                <a:cs typeface="Calibri"/>
              </a:rPr>
              <a:t>всего</a:t>
            </a:r>
            <a:r>
              <a:rPr sz="1200" i="1" spc="5" dirty="0">
                <a:latin typeface="Calibri"/>
                <a:cs typeface="Calibri"/>
              </a:rPr>
              <a:t> </a:t>
            </a:r>
            <a:r>
              <a:rPr sz="1200" i="1" spc="-10" dirty="0">
                <a:latin typeface="Calibri"/>
                <a:cs typeface="Calibri"/>
              </a:rPr>
              <a:t>должно</a:t>
            </a:r>
            <a:r>
              <a:rPr sz="1200" i="1" spc="15" dirty="0">
                <a:latin typeface="Calibri"/>
                <a:cs typeface="Calibri"/>
              </a:rPr>
              <a:t> </a:t>
            </a:r>
            <a:r>
              <a:rPr sz="1200" i="1" spc="-5" dirty="0">
                <a:latin typeface="Calibri"/>
                <a:cs typeface="Calibri"/>
              </a:rPr>
              <a:t>быть</a:t>
            </a:r>
            <a:r>
              <a:rPr sz="1200" i="1" spc="10" dirty="0">
                <a:latin typeface="Calibri"/>
                <a:cs typeface="Calibri"/>
              </a:rPr>
              <a:t> </a:t>
            </a:r>
            <a:r>
              <a:rPr sz="1200" i="1" spc="-10" dirty="0">
                <a:latin typeface="Calibri"/>
                <a:cs typeface="Calibri"/>
              </a:rPr>
              <a:t>больше</a:t>
            </a:r>
            <a:r>
              <a:rPr sz="1200" i="1" spc="15" dirty="0">
                <a:latin typeface="Calibri"/>
                <a:cs typeface="Calibri"/>
              </a:rPr>
              <a:t> </a:t>
            </a:r>
            <a:r>
              <a:rPr sz="1200" i="1" spc="-5" dirty="0">
                <a:latin typeface="Calibri"/>
                <a:cs typeface="Calibri"/>
              </a:rPr>
              <a:t>числа</a:t>
            </a:r>
            <a:endParaRPr sz="1200" dirty="0">
              <a:latin typeface="Calibri"/>
              <a:cs typeface="Calibri"/>
            </a:endParaRPr>
          </a:p>
          <a:p>
            <a:pPr marL="3175" algn="ctr">
              <a:lnSpc>
                <a:spcPct val="100000"/>
              </a:lnSpc>
            </a:pPr>
            <a:r>
              <a:rPr sz="1200" i="1" spc="-5" dirty="0">
                <a:latin typeface="Calibri"/>
                <a:cs typeface="Calibri"/>
              </a:rPr>
              <a:t>посещений</a:t>
            </a:r>
            <a:r>
              <a:rPr sz="1200" i="1" spc="25" dirty="0">
                <a:latin typeface="Calibri"/>
                <a:cs typeface="Calibri"/>
              </a:rPr>
              <a:t> </a:t>
            </a:r>
            <a:r>
              <a:rPr sz="1200" i="1" spc="-5" dirty="0">
                <a:latin typeface="Calibri"/>
                <a:cs typeface="Calibri"/>
              </a:rPr>
              <a:t>детей</a:t>
            </a:r>
            <a:r>
              <a:rPr sz="1200" i="1" dirty="0">
                <a:latin typeface="Calibri"/>
                <a:cs typeface="Calibri"/>
              </a:rPr>
              <a:t> </a:t>
            </a:r>
            <a:r>
              <a:rPr sz="1200" i="1" spc="-10" dirty="0">
                <a:latin typeface="Calibri"/>
                <a:cs typeface="Calibri"/>
              </a:rPr>
              <a:t>на</a:t>
            </a:r>
            <a:r>
              <a:rPr sz="1200" i="1" dirty="0">
                <a:latin typeface="Calibri"/>
                <a:cs typeface="Calibri"/>
              </a:rPr>
              <a:t> </a:t>
            </a:r>
            <a:r>
              <a:rPr sz="1200" i="1" spc="-10" dirty="0">
                <a:latin typeface="Calibri"/>
                <a:cs typeface="Calibri"/>
              </a:rPr>
              <a:t>дому</a:t>
            </a:r>
            <a:r>
              <a:rPr sz="1200" i="1" spc="15" dirty="0">
                <a:latin typeface="Calibri"/>
                <a:cs typeface="Calibri"/>
              </a:rPr>
              <a:t> </a:t>
            </a:r>
            <a:r>
              <a:rPr sz="1200" i="1" spc="-5" dirty="0">
                <a:latin typeface="Calibri"/>
                <a:cs typeface="Calibri"/>
              </a:rPr>
              <a:t>с </a:t>
            </a:r>
            <a:r>
              <a:rPr sz="1200" i="1" spc="-10" dirty="0">
                <a:latin typeface="Calibri"/>
                <a:cs typeface="Calibri"/>
              </a:rPr>
              <a:t>профилактическими</a:t>
            </a:r>
            <a:r>
              <a:rPr sz="1200" i="1" spc="60" dirty="0">
                <a:latin typeface="Calibri"/>
                <a:cs typeface="Calibri"/>
              </a:rPr>
              <a:t> </a:t>
            </a:r>
            <a:r>
              <a:rPr sz="1200" i="1" spc="-10" dirty="0">
                <a:latin typeface="Calibri"/>
                <a:cs typeface="Calibri"/>
              </a:rPr>
              <a:t>целями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179512" y="7703"/>
            <a:ext cx="8714266" cy="7053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2735"/>
              </a:lnSpc>
              <a:spcBef>
                <a:spcPts val="100"/>
              </a:spcBef>
            </a:pPr>
            <a:r>
              <a:rPr sz="2400" spc="-35" dirty="0"/>
              <a:t>Таблица</a:t>
            </a:r>
            <a:r>
              <a:rPr sz="2400" spc="-5" dirty="0"/>
              <a:t> 2100.</a:t>
            </a:r>
            <a:r>
              <a:rPr sz="2400" spc="-10" dirty="0"/>
              <a:t> </a:t>
            </a:r>
            <a:r>
              <a:rPr sz="2400" spc="-5" dirty="0"/>
              <a:t>Работа</a:t>
            </a:r>
            <a:r>
              <a:rPr sz="2400" dirty="0"/>
              <a:t> врачей</a:t>
            </a:r>
            <a:r>
              <a:rPr sz="2400" spc="-5" dirty="0"/>
              <a:t> </a:t>
            </a:r>
            <a:r>
              <a:rPr sz="2400" spc="-10" dirty="0"/>
              <a:t>медицинской</a:t>
            </a:r>
            <a:r>
              <a:rPr sz="2400" dirty="0"/>
              <a:t> </a:t>
            </a:r>
            <a:r>
              <a:rPr sz="2400" spc="-5" dirty="0"/>
              <a:t>организации</a:t>
            </a:r>
            <a:r>
              <a:rPr sz="2400" spc="10" dirty="0"/>
              <a:t> </a:t>
            </a:r>
            <a:r>
              <a:rPr sz="2400" dirty="0"/>
              <a:t>в</a:t>
            </a:r>
          </a:p>
          <a:p>
            <a:pPr marL="221615" algn="ctr">
              <a:lnSpc>
                <a:spcPts val="2735"/>
              </a:lnSpc>
            </a:pPr>
            <a:r>
              <a:rPr sz="2400" spc="-15" dirty="0"/>
              <a:t>амбулаторных</a:t>
            </a:r>
            <a:r>
              <a:rPr sz="2400" spc="-20" dirty="0"/>
              <a:t> </a:t>
            </a:r>
            <a:r>
              <a:rPr sz="2400" spc="-5" dirty="0"/>
              <a:t>условиях</a:t>
            </a:r>
          </a:p>
        </p:txBody>
      </p:sp>
      <p:sp>
        <p:nvSpPr>
          <p:cNvPr id="15" name="object 9"/>
          <p:cNvSpPr/>
          <p:nvPr/>
        </p:nvSpPr>
        <p:spPr>
          <a:xfrm>
            <a:off x="2129655" y="4005064"/>
            <a:ext cx="6762826" cy="936104"/>
          </a:xfrm>
          <a:custGeom>
            <a:avLst/>
            <a:gdLst/>
            <a:ahLst/>
            <a:cxnLst/>
            <a:rect l="l" t="t" r="r" b="b"/>
            <a:pathLst>
              <a:path w="8983980" h="1077595">
                <a:moveTo>
                  <a:pt x="8983980" y="0"/>
                </a:moveTo>
                <a:lnTo>
                  <a:pt x="0" y="0"/>
                </a:lnTo>
                <a:lnTo>
                  <a:pt x="0" y="1077468"/>
                </a:lnTo>
                <a:lnTo>
                  <a:pt x="8983980" y="1077468"/>
                </a:lnTo>
                <a:lnTo>
                  <a:pt x="8983980" y="0"/>
                </a:lnTo>
                <a:close/>
              </a:path>
            </a:pathLst>
          </a:custGeom>
          <a:solidFill>
            <a:srgbClr val="EBE3D9"/>
          </a:solidFill>
        </p:spPr>
        <p:txBody>
          <a:bodyPr wrap="square" lIns="0" tIns="0" rIns="0" bIns="0" rtlCol="0"/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lang="ru-RU" sz="1200" b="1" spc="-5" dirty="0">
                <a:cs typeface="Calibri"/>
              </a:rPr>
              <a:t>гр. 3</a:t>
            </a:r>
            <a:r>
              <a:rPr lang="ru-RU" sz="1200" b="1" dirty="0">
                <a:cs typeface="Calibri"/>
              </a:rPr>
              <a:t> </a:t>
            </a:r>
            <a:r>
              <a:rPr lang="ru-RU" sz="1200" b="1" spc="-5" dirty="0">
                <a:cs typeface="Calibri"/>
              </a:rPr>
              <a:t>–</a:t>
            </a:r>
            <a:r>
              <a:rPr lang="ru-RU" sz="1200" b="1" dirty="0">
                <a:cs typeface="Calibri"/>
              </a:rPr>
              <a:t> </a:t>
            </a:r>
            <a:r>
              <a:rPr lang="ru-RU" sz="1200" b="1" spc="-5" dirty="0">
                <a:cs typeface="Calibri"/>
              </a:rPr>
              <a:t>гр.</a:t>
            </a:r>
            <a:r>
              <a:rPr lang="ru-RU" sz="1200" b="1" spc="5" dirty="0">
                <a:cs typeface="Calibri"/>
              </a:rPr>
              <a:t> </a:t>
            </a:r>
            <a:r>
              <a:rPr lang="ru-RU" sz="1200" b="1" spc="-5" dirty="0">
                <a:cs typeface="Calibri"/>
              </a:rPr>
              <a:t>5</a:t>
            </a:r>
            <a:r>
              <a:rPr lang="ru-RU" sz="1200" b="1" spc="-15" dirty="0">
                <a:cs typeface="Calibri"/>
              </a:rPr>
              <a:t> </a:t>
            </a:r>
            <a:r>
              <a:rPr lang="ru-RU" sz="1200" b="1" spc="-5" dirty="0">
                <a:cs typeface="Calibri"/>
              </a:rPr>
              <a:t>(взрослые</a:t>
            </a:r>
            <a:r>
              <a:rPr lang="ru-RU" sz="1200" b="1" spc="15" dirty="0">
                <a:cs typeface="Calibri"/>
              </a:rPr>
              <a:t> </a:t>
            </a:r>
            <a:r>
              <a:rPr lang="ru-RU" sz="1200" b="1" spc="-5" dirty="0">
                <a:cs typeface="Calibri"/>
              </a:rPr>
              <a:t>всего)</a:t>
            </a:r>
            <a:r>
              <a:rPr lang="ru-RU" sz="1200" b="1" spc="-15" dirty="0">
                <a:cs typeface="Calibri"/>
              </a:rPr>
              <a:t> </a:t>
            </a:r>
            <a:r>
              <a:rPr lang="ru-RU" sz="1200" b="1" spc="-10" dirty="0">
                <a:cs typeface="Calibri"/>
              </a:rPr>
              <a:t>должна</a:t>
            </a:r>
            <a:r>
              <a:rPr lang="ru-RU" sz="1200" b="1" spc="-15" dirty="0">
                <a:cs typeface="Calibri"/>
              </a:rPr>
              <a:t> </a:t>
            </a:r>
            <a:r>
              <a:rPr lang="ru-RU" sz="1200" b="1" spc="-5" dirty="0">
                <a:cs typeface="Calibri"/>
              </a:rPr>
              <a:t>быть больше</a:t>
            </a:r>
            <a:endParaRPr lang="ru-RU" sz="1200" dirty="0"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lang="ru-RU" sz="1200" b="1" spc="-5" dirty="0">
                <a:cs typeface="Calibri"/>
              </a:rPr>
              <a:t>гр.</a:t>
            </a:r>
            <a:r>
              <a:rPr lang="ru-RU" sz="1200" b="1" dirty="0">
                <a:cs typeface="Calibri"/>
              </a:rPr>
              <a:t> </a:t>
            </a:r>
            <a:r>
              <a:rPr lang="ru-RU" sz="1200" b="1" spc="-5" dirty="0">
                <a:cs typeface="Calibri"/>
              </a:rPr>
              <a:t>3</a:t>
            </a:r>
            <a:r>
              <a:rPr lang="ru-RU" sz="1200" b="1" spc="5" dirty="0">
                <a:cs typeface="Calibri"/>
              </a:rPr>
              <a:t> </a:t>
            </a:r>
            <a:r>
              <a:rPr lang="ru-RU" sz="1200" b="1" spc="-5" dirty="0">
                <a:cs typeface="Calibri"/>
              </a:rPr>
              <a:t>–</a:t>
            </a:r>
            <a:r>
              <a:rPr lang="ru-RU" sz="1200" b="1" spc="10" dirty="0">
                <a:cs typeface="Calibri"/>
              </a:rPr>
              <a:t> </a:t>
            </a:r>
            <a:r>
              <a:rPr lang="ru-RU" sz="1200" b="1" spc="-5" dirty="0">
                <a:cs typeface="Calibri"/>
              </a:rPr>
              <a:t>гр.</a:t>
            </a:r>
            <a:r>
              <a:rPr lang="ru-RU" sz="1200" b="1" spc="15" dirty="0">
                <a:cs typeface="Calibri"/>
              </a:rPr>
              <a:t> </a:t>
            </a:r>
            <a:r>
              <a:rPr lang="ru-RU" sz="1200" b="1" spc="-5" dirty="0">
                <a:cs typeface="Calibri"/>
              </a:rPr>
              <a:t>5</a:t>
            </a:r>
            <a:r>
              <a:rPr lang="ru-RU" sz="1200" b="1" dirty="0">
                <a:cs typeface="Calibri"/>
              </a:rPr>
              <a:t> </a:t>
            </a:r>
            <a:r>
              <a:rPr lang="ru-RU" sz="1200" b="1" spc="-5" dirty="0">
                <a:cs typeface="Calibri"/>
              </a:rPr>
              <a:t>–</a:t>
            </a:r>
            <a:r>
              <a:rPr lang="ru-RU" sz="1200" b="1" spc="5" dirty="0">
                <a:cs typeface="Calibri"/>
              </a:rPr>
              <a:t> </a:t>
            </a:r>
            <a:r>
              <a:rPr lang="ru-RU" sz="1200" b="1" spc="-5" dirty="0">
                <a:cs typeface="Calibri"/>
              </a:rPr>
              <a:t>гр.</a:t>
            </a:r>
            <a:r>
              <a:rPr lang="ru-RU" sz="1200" b="1" spc="15" dirty="0">
                <a:cs typeface="Calibri"/>
              </a:rPr>
              <a:t> </a:t>
            </a:r>
            <a:r>
              <a:rPr lang="ru-RU" sz="1200" b="1" spc="-5" dirty="0">
                <a:cs typeface="Calibri"/>
              </a:rPr>
              <a:t>7</a:t>
            </a:r>
            <a:r>
              <a:rPr lang="ru-RU" sz="1200" b="1" spc="5" dirty="0">
                <a:cs typeface="Calibri"/>
              </a:rPr>
              <a:t> </a:t>
            </a:r>
            <a:r>
              <a:rPr lang="ru-RU" sz="1200" b="1" spc="-5" dirty="0">
                <a:cs typeface="Calibri"/>
              </a:rPr>
              <a:t>(взрослые</a:t>
            </a:r>
            <a:r>
              <a:rPr lang="ru-RU" sz="1200" b="1" spc="15" dirty="0">
                <a:cs typeface="Calibri"/>
              </a:rPr>
              <a:t> </a:t>
            </a:r>
            <a:r>
              <a:rPr lang="ru-RU" sz="1200" b="1" spc="-5" dirty="0">
                <a:cs typeface="Calibri"/>
              </a:rPr>
              <a:t>с</a:t>
            </a:r>
            <a:r>
              <a:rPr lang="ru-RU" sz="1200" b="1" spc="5" dirty="0">
                <a:cs typeface="Calibri"/>
              </a:rPr>
              <a:t> </a:t>
            </a:r>
            <a:r>
              <a:rPr lang="ru-RU" sz="1200" b="1" spc="-10" dirty="0">
                <a:cs typeface="Calibri"/>
              </a:rPr>
              <a:t>профилактической целью) </a:t>
            </a:r>
            <a:r>
              <a:rPr lang="ru-RU" sz="1200" b="1" spc="-5" dirty="0">
                <a:cs typeface="Calibri"/>
              </a:rPr>
              <a:t>по</a:t>
            </a:r>
            <a:r>
              <a:rPr lang="ru-RU" sz="1200" b="1" dirty="0">
                <a:cs typeface="Calibri"/>
              </a:rPr>
              <a:t> </a:t>
            </a:r>
            <a:r>
              <a:rPr lang="ru-RU" sz="1200" b="1" spc="-5" dirty="0">
                <a:cs typeface="Calibri"/>
              </a:rPr>
              <a:t>всем</a:t>
            </a:r>
            <a:r>
              <a:rPr lang="ru-RU" sz="1200" b="1" spc="-10" dirty="0">
                <a:cs typeface="Calibri"/>
              </a:rPr>
              <a:t> строкам</a:t>
            </a:r>
            <a:endParaRPr lang="ru-RU" sz="1200" dirty="0"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lang="ru-RU" sz="1200" i="1" spc="-70" dirty="0">
                <a:cs typeface="Calibri"/>
              </a:rPr>
              <a:t>То</a:t>
            </a:r>
            <a:r>
              <a:rPr lang="ru-RU" sz="1200" i="1" dirty="0">
                <a:cs typeface="Calibri"/>
              </a:rPr>
              <a:t> </a:t>
            </a:r>
            <a:r>
              <a:rPr lang="ru-RU" sz="1200" i="1" spc="-5" dirty="0">
                <a:cs typeface="Calibri"/>
              </a:rPr>
              <a:t>есть,</a:t>
            </a:r>
            <a:r>
              <a:rPr lang="ru-RU" sz="1200" i="1" spc="5" dirty="0">
                <a:cs typeface="Calibri"/>
              </a:rPr>
              <a:t> </a:t>
            </a:r>
            <a:r>
              <a:rPr lang="ru-RU" sz="1200" i="1" spc="-5" dirty="0">
                <a:cs typeface="Calibri"/>
              </a:rPr>
              <a:t>число</a:t>
            </a:r>
            <a:r>
              <a:rPr lang="ru-RU" sz="1200" i="1" spc="25" dirty="0">
                <a:cs typeface="Calibri"/>
              </a:rPr>
              <a:t> </a:t>
            </a:r>
            <a:r>
              <a:rPr lang="ru-RU" sz="1200" i="1" spc="-10" dirty="0">
                <a:cs typeface="Calibri"/>
              </a:rPr>
              <a:t>посещений</a:t>
            </a:r>
            <a:r>
              <a:rPr lang="ru-RU" sz="1200" i="1" spc="35" dirty="0">
                <a:cs typeface="Calibri"/>
              </a:rPr>
              <a:t> </a:t>
            </a:r>
            <a:r>
              <a:rPr lang="ru-RU" sz="1200" i="1" spc="-5" dirty="0">
                <a:cs typeface="Calibri"/>
              </a:rPr>
              <a:t>в</a:t>
            </a:r>
            <a:r>
              <a:rPr lang="ru-RU" sz="1200" i="1" dirty="0">
                <a:cs typeface="Calibri"/>
              </a:rPr>
              <a:t> </a:t>
            </a:r>
            <a:r>
              <a:rPr lang="ru-RU" sz="1200" i="1" spc="-10" dirty="0">
                <a:cs typeface="Calibri"/>
              </a:rPr>
              <a:t>поликлинику</a:t>
            </a:r>
            <a:r>
              <a:rPr lang="ru-RU" sz="1200" i="1" spc="40" dirty="0">
                <a:cs typeface="Calibri"/>
              </a:rPr>
              <a:t> </a:t>
            </a:r>
            <a:r>
              <a:rPr lang="ru-RU" sz="1200" i="1" spc="-5" dirty="0">
                <a:cs typeface="Calibri"/>
              </a:rPr>
              <a:t>взрослых</a:t>
            </a:r>
            <a:r>
              <a:rPr lang="ru-RU" sz="1200" i="1" spc="10" dirty="0">
                <a:cs typeface="Calibri"/>
              </a:rPr>
              <a:t> </a:t>
            </a:r>
            <a:r>
              <a:rPr lang="ru-RU" sz="1200" i="1" spc="-5" dirty="0">
                <a:cs typeface="Calibri"/>
              </a:rPr>
              <a:t>всего</a:t>
            </a:r>
            <a:r>
              <a:rPr lang="ru-RU" sz="1200" i="1" spc="5" dirty="0">
                <a:cs typeface="Calibri"/>
              </a:rPr>
              <a:t> </a:t>
            </a:r>
            <a:r>
              <a:rPr lang="ru-RU" sz="1200" i="1" spc="-10" dirty="0">
                <a:cs typeface="Calibri"/>
              </a:rPr>
              <a:t>должно</a:t>
            </a:r>
            <a:r>
              <a:rPr lang="ru-RU" sz="1200" i="1" spc="20" dirty="0">
                <a:cs typeface="Calibri"/>
              </a:rPr>
              <a:t> </a:t>
            </a:r>
            <a:r>
              <a:rPr lang="ru-RU" sz="1200" i="1" spc="-5" dirty="0">
                <a:cs typeface="Calibri"/>
              </a:rPr>
              <a:t>быть</a:t>
            </a:r>
            <a:r>
              <a:rPr lang="ru-RU" sz="1200" i="1" spc="5" dirty="0">
                <a:cs typeface="Calibri"/>
              </a:rPr>
              <a:t> </a:t>
            </a:r>
            <a:r>
              <a:rPr lang="ru-RU" sz="1200" i="1" spc="-10" dirty="0">
                <a:cs typeface="Calibri"/>
              </a:rPr>
              <a:t>больше</a:t>
            </a:r>
            <a:r>
              <a:rPr lang="ru-RU" sz="1200" i="1" spc="15" dirty="0">
                <a:cs typeface="Calibri"/>
              </a:rPr>
              <a:t> </a:t>
            </a:r>
            <a:r>
              <a:rPr lang="ru-RU" sz="1200" i="1" spc="-5" dirty="0">
                <a:cs typeface="Calibri"/>
              </a:rPr>
              <a:t>числа</a:t>
            </a:r>
            <a:r>
              <a:rPr lang="ru-RU" sz="1200" i="1" spc="20" dirty="0">
                <a:cs typeface="Calibri"/>
              </a:rPr>
              <a:t> </a:t>
            </a:r>
            <a:r>
              <a:rPr lang="ru-RU" sz="1200" i="1" spc="-10" dirty="0">
                <a:cs typeface="Calibri"/>
              </a:rPr>
              <a:t>посещений</a:t>
            </a:r>
            <a:endParaRPr lang="ru-RU" sz="1200" dirty="0">
              <a:cs typeface="Calibri"/>
            </a:endParaRPr>
          </a:p>
          <a:p>
            <a:pPr marL="635" algn="ctr">
              <a:lnSpc>
                <a:spcPct val="100000"/>
              </a:lnSpc>
            </a:pPr>
            <a:r>
              <a:rPr lang="ru-RU" sz="1200" i="1" spc="-10" dirty="0">
                <a:cs typeface="Calibri"/>
              </a:rPr>
              <a:t>взрослых</a:t>
            </a:r>
            <a:r>
              <a:rPr lang="ru-RU" sz="1200" i="1" spc="10" dirty="0">
                <a:cs typeface="Calibri"/>
              </a:rPr>
              <a:t> </a:t>
            </a:r>
            <a:r>
              <a:rPr lang="ru-RU" sz="1200" i="1" spc="-5" dirty="0">
                <a:cs typeface="Calibri"/>
              </a:rPr>
              <a:t>в</a:t>
            </a:r>
            <a:r>
              <a:rPr lang="ru-RU" sz="1200" i="1" dirty="0">
                <a:cs typeface="Calibri"/>
              </a:rPr>
              <a:t> </a:t>
            </a:r>
            <a:r>
              <a:rPr lang="ru-RU" sz="1200" i="1" spc="-10" dirty="0">
                <a:cs typeface="Calibri"/>
              </a:rPr>
              <a:t>поликлинику</a:t>
            </a:r>
            <a:r>
              <a:rPr lang="ru-RU" sz="1200" i="1" spc="35" dirty="0">
                <a:cs typeface="Calibri"/>
              </a:rPr>
              <a:t> </a:t>
            </a:r>
            <a:r>
              <a:rPr lang="ru-RU" sz="1200" i="1" spc="-5" dirty="0">
                <a:cs typeface="Calibri"/>
              </a:rPr>
              <a:t>с </a:t>
            </a:r>
            <a:r>
              <a:rPr lang="ru-RU" sz="1200" i="1" spc="-10" dirty="0">
                <a:cs typeface="Calibri"/>
              </a:rPr>
              <a:t>профилактическими</a:t>
            </a:r>
            <a:r>
              <a:rPr lang="ru-RU" sz="1200" i="1" spc="60" dirty="0">
                <a:cs typeface="Calibri"/>
              </a:rPr>
              <a:t> </a:t>
            </a:r>
            <a:r>
              <a:rPr lang="ru-RU" sz="1200" i="1" spc="-10" dirty="0">
                <a:cs typeface="Calibri"/>
              </a:rPr>
              <a:t>целями</a:t>
            </a:r>
            <a:endParaRPr lang="ru-RU" sz="1200" dirty="0">
              <a:cs typeface="Calibri"/>
            </a:endParaRPr>
          </a:p>
          <a:p>
            <a:endParaRPr sz="1200" dirty="0"/>
          </a:p>
        </p:txBody>
      </p:sp>
      <p:sp>
        <p:nvSpPr>
          <p:cNvPr id="16" name="object 11"/>
          <p:cNvSpPr txBox="1"/>
          <p:nvPr/>
        </p:nvSpPr>
        <p:spPr>
          <a:xfrm>
            <a:off x="539552" y="6184473"/>
            <a:ext cx="8136904" cy="650178"/>
          </a:xfrm>
          <a:prstGeom prst="rect">
            <a:avLst/>
          </a:prstGeom>
          <a:solidFill>
            <a:srgbClr val="EBE3D9"/>
          </a:solidFill>
        </p:spPr>
        <p:txBody>
          <a:bodyPr vert="horz" wrap="square" lIns="0" tIns="34290" rIns="0" bIns="0" rtlCol="0">
            <a:spAutoFit/>
          </a:bodyPr>
          <a:lstStyle/>
          <a:p>
            <a:pPr marL="1433195" marR="1427480" algn="ctr">
              <a:lnSpc>
                <a:spcPct val="100000"/>
              </a:lnSpc>
              <a:spcBef>
                <a:spcPts val="270"/>
              </a:spcBef>
            </a:pPr>
            <a:r>
              <a:rPr lang="ru-RU" sz="2000" b="1" dirty="0" smtClean="0">
                <a:latin typeface="Calibri"/>
                <a:cs typeface="Calibri"/>
              </a:rPr>
              <a:t>Межтабличный контроль проводится с таблицами 2105 и 2710 (прием стоматологов)</a:t>
            </a:r>
            <a:endParaRPr sz="2000" b="1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0452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lnSpc>
                <a:spcPts val="2735"/>
              </a:lnSpc>
              <a:spcBef>
                <a:spcPts val="100"/>
              </a:spcBef>
            </a:pPr>
            <a:r>
              <a:rPr lang="ru-RU" sz="2400" spc="-35" dirty="0">
                <a:solidFill>
                  <a:prstClr val="black"/>
                </a:solidFill>
              </a:rPr>
              <a:t>Таблица</a:t>
            </a:r>
            <a:r>
              <a:rPr lang="ru-RU" sz="2400" spc="-5" dirty="0">
                <a:solidFill>
                  <a:prstClr val="black"/>
                </a:solidFill>
              </a:rPr>
              <a:t> 2100.</a:t>
            </a:r>
            <a:r>
              <a:rPr lang="ru-RU" sz="2400" spc="-10" dirty="0">
                <a:solidFill>
                  <a:prstClr val="black"/>
                </a:solidFill>
              </a:rPr>
              <a:t> </a:t>
            </a:r>
            <a:r>
              <a:rPr lang="ru-RU" sz="2400" spc="-5" dirty="0">
                <a:solidFill>
                  <a:prstClr val="black"/>
                </a:solidFill>
              </a:rPr>
              <a:t>Работа</a:t>
            </a:r>
            <a:r>
              <a:rPr lang="ru-RU" sz="2400" dirty="0">
                <a:solidFill>
                  <a:prstClr val="black"/>
                </a:solidFill>
              </a:rPr>
              <a:t> врачей</a:t>
            </a:r>
            <a:r>
              <a:rPr lang="ru-RU" sz="2400" spc="-5" dirty="0">
                <a:solidFill>
                  <a:prstClr val="black"/>
                </a:solidFill>
              </a:rPr>
              <a:t> </a:t>
            </a:r>
            <a:r>
              <a:rPr lang="ru-RU" sz="2400" spc="-10" dirty="0">
                <a:solidFill>
                  <a:prstClr val="black"/>
                </a:solidFill>
              </a:rPr>
              <a:t>медицинской</a:t>
            </a:r>
            <a:r>
              <a:rPr lang="ru-RU" sz="2400" dirty="0">
                <a:solidFill>
                  <a:prstClr val="black"/>
                </a:solidFill>
              </a:rPr>
              <a:t> </a:t>
            </a:r>
            <a:r>
              <a:rPr lang="ru-RU" sz="2400" spc="-5" dirty="0">
                <a:solidFill>
                  <a:prstClr val="black"/>
                </a:solidFill>
              </a:rPr>
              <a:t>организации</a:t>
            </a:r>
            <a:r>
              <a:rPr lang="ru-RU" sz="2400" spc="10" dirty="0">
                <a:solidFill>
                  <a:prstClr val="black"/>
                </a:solidFill>
              </a:rPr>
              <a:t> </a:t>
            </a:r>
            <a:r>
              <a:rPr lang="ru-RU" sz="2400" dirty="0">
                <a:solidFill>
                  <a:prstClr val="black"/>
                </a:solidFill>
              </a:rPr>
              <a:t>в</a:t>
            </a:r>
            <a:br>
              <a:rPr lang="ru-RU" sz="2400" dirty="0">
                <a:solidFill>
                  <a:prstClr val="black"/>
                </a:solidFill>
              </a:rPr>
            </a:br>
            <a:r>
              <a:rPr lang="ru-RU" sz="2400" spc="-15" dirty="0">
                <a:solidFill>
                  <a:prstClr val="black"/>
                </a:solidFill>
              </a:rPr>
              <a:t>амбулаторных</a:t>
            </a:r>
            <a:r>
              <a:rPr lang="ru-RU" sz="2400" spc="-20" dirty="0">
                <a:solidFill>
                  <a:prstClr val="black"/>
                </a:solidFill>
              </a:rPr>
              <a:t> </a:t>
            </a:r>
            <a:r>
              <a:rPr lang="ru-RU" sz="2400" spc="-5" dirty="0" smtClean="0">
                <a:solidFill>
                  <a:prstClr val="black"/>
                </a:solidFill>
              </a:rPr>
              <a:t>условиях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27584" y="3717032"/>
            <a:ext cx="7772400" cy="2736304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lnSpc>
                <a:spcPts val="2735"/>
              </a:lnSpc>
              <a:spcBef>
                <a:spcPts val="100"/>
              </a:spcBef>
              <a:buNone/>
            </a:pPr>
            <a:r>
              <a:rPr lang="ru-RU" i="1" dirty="0">
                <a:latin typeface="Arial"/>
                <a:cs typeface="Arial"/>
              </a:rPr>
              <a:t>В с</a:t>
            </a:r>
            <a:r>
              <a:rPr lang="ru-RU" i="1" spc="-35" dirty="0">
                <a:latin typeface="Arial"/>
                <a:cs typeface="Arial"/>
              </a:rPr>
              <a:t>т</a:t>
            </a:r>
            <a:r>
              <a:rPr lang="ru-RU" i="1" spc="-5" dirty="0">
                <a:latin typeface="Arial"/>
                <a:cs typeface="Arial"/>
              </a:rPr>
              <a:t>рок</a:t>
            </a:r>
            <a:r>
              <a:rPr lang="ru-RU" i="1" spc="5" dirty="0">
                <a:latin typeface="Arial"/>
                <a:cs typeface="Arial"/>
              </a:rPr>
              <a:t>а</a:t>
            </a:r>
            <a:r>
              <a:rPr lang="ru-RU" i="1" dirty="0">
                <a:latin typeface="Arial"/>
                <a:cs typeface="Arial"/>
              </a:rPr>
              <a:t>х с </a:t>
            </a:r>
            <a:r>
              <a:rPr lang="ru-RU" i="1" spc="-15" dirty="0">
                <a:latin typeface="Arial"/>
                <a:cs typeface="Arial"/>
              </a:rPr>
              <a:t>8</a:t>
            </a:r>
            <a:r>
              <a:rPr lang="ru-RU" i="1" dirty="0">
                <a:latin typeface="Arial"/>
                <a:cs typeface="Arial"/>
              </a:rPr>
              <a:t>8 по 92 </a:t>
            </a:r>
            <a:r>
              <a:rPr lang="ru-RU" i="1" spc="-525" dirty="0">
                <a:latin typeface="Arial"/>
                <a:cs typeface="Arial"/>
              </a:rPr>
              <a:t> </a:t>
            </a:r>
            <a:r>
              <a:rPr lang="ru-RU" i="1" dirty="0">
                <a:latin typeface="Arial"/>
                <a:cs typeface="Arial"/>
              </a:rPr>
              <a:t>у</a:t>
            </a:r>
            <a:r>
              <a:rPr lang="ru-RU" i="1" spc="5" dirty="0">
                <a:latin typeface="Arial"/>
                <a:cs typeface="Arial"/>
              </a:rPr>
              <a:t>к</a:t>
            </a:r>
            <a:r>
              <a:rPr lang="ru-RU" i="1" spc="-60" dirty="0">
                <a:latin typeface="Arial"/>
                <a:cs typeface="Arial"/>
              </a:rPr>
              <a:t>а</a:t>
            </a:r>
            <a:r>
              <a:rPr lang="ru-RU" i="1" dirty="0">
                <a:latin typeface="Arial"/>
                <a:cs typeface="Arial"/>
              </a:rPr>
              <a:t>зы</a:t>
            </a:r>
            <a:r>
              <a:rPr lang="ru-RU" i="1" spc="-45" dirty="0">
                <a:latin typeface="Arial"/>
                <a:cs typeface="Arial"/>
              </a:rPr>
              <a:t>в</a:t>
            </a:r>
            <a:r>
              <a:rPr lang="ru-RU" i="1" spc="-5" dirty="0">
                <a:latin typeface="Arial"/>
                <a:cs typeface="Arial"/>
              </a:rPr>
              <a:t>а</a:t>
            </a:r>
            <a:r>
              <a:rPr lang="ru-RU" i="1" dirty="0">
                <a:latin typeface="Arial"/>
                <a:cs typeface="Arial"/>
              </a:rPr>
              <a:t>ют с</a:t>
            </a:r>
            <a:r>
              <a:rPr lang="ru-RU" i="1" spc="-45" dirty="0">
                <a:latin typeface="Arial"/>
                <a:cs typeface="Arial"/>
              </a:rPr>
              <a:t>в</a:t>
            </a:r>
            <a:r>
              <a:rPr lang="ru-RU" i="1" spc="-25" dirty="0">
                <a:latin typeface="Arial"/>
                <a:cs typeface="Arial"/>
              </a:rPr>
              <a:t>е</a:t>
            </a:r>
            <a:r>
              <a:rPr lang="ru-RU" i="1" dirty="0">
                <a:latin typeface="Arial"/>
                <a:cs typeface="Arial"/>
              </a:rPr>
              <a:t>де</a:t>
            </a:r>
            <a:r>
              <a:rPr lang="ru-RU" i="1" spc="-15" dirty="0">
                <a:latin typeface="Arial"/>
                <a:cs typeface="Arial"/>
              </a:rPr>
              <a:t>н</a:t>
            </a:r>
            <a:r>
              <a:rPr lang="ru-RU" i="1" spc="-5" dirty="0">
                <a:latin typeface="Arial"/>
                <a:cs typeface="Arial"/>
              </a:rPr>
              <a:t>и</a:t>
            </a:r>
            <a:r>
              <a:rPr lang="ru-RU" i="1" dirty="0">
                <a:latin typeface="Arial"/>
                <a:cs typeface="Arial"/>
              </a:rPr>
              <a:t>я о чи</a:t>
            </a:r>
            <a:r>
              <a:rPr lang="ru-RU" i="1" spc="5" dirty="0">
                <a:latin typeface="Arial"/>
                <a:cs typeface="Arial"/>
              </a:rPr>
              <a:t>с</a:t>
            </a:r>
            <a:r>
              <a:rPr lang="ru-RU" i="1" spc="-15" dirty="0">
                <a:latin typeface="Arial"/>
                <a:cs typeface="Arial"/>
              </a:rPr>
              <a:t>л</a:t>
            </a:r>
            <a:r>
              <a:rPr lang="ru-RU" i="1" dirty="0">
                <a:latin typeface="Arial"/>
                <a:cs typeface="Arial"/>
              </a:rPr>
              <a:t>е </a:t>
            </a:r>
            <a:r>
              <a:rPr lang="ru-RU" i="1" spc="-15" dirty="0">
                <a:latin typeface="Arial"/>
                <a:cs typeface="Arial"/>
              </a:rPr>
              <a:t>по</a:t>
            </a:r>
            <a:r>
              <a:rPr lang="ru-RU" i="1" dirty="0">
                <a:latin typeface="Arial"/>
                <a:cs typeface="Arial"/>
              </a:rPr>
              <a:t>с</a:t>
            </a:r>
            <a:r>
              <a:rPr lang="ru-RU" i="1" spc="5" dirty="0">
                <a:latin typeface="Arial"/>
                <a:cs typeface="Arial"/>
              </a:rPr>
              <a:t>е</a:t>
            </a:r>
            <a:r>
              <a:rPr lang="ru-RU" i="1" spc="-15" dirty="0">
                <a:latin typeface="Arial"/>
                <a:cs typeface="Arial"/>
              </a:rPr>
              <a:t>щ</a:t>
            </a:r>
            <a:r>
              <a:rPr lang="ru-RU" i="1" spc="-5" dirty="0">
                <a:latin typeface="Arial"/>
                <a:cs typeface="Arial"/>
              </a:rPr>
              <a:t>ен</a:t>
            </a:r>
            <a:r>
              <a:rPr lang="ru-RU" i="1" spc="-10" dirty="0">
                <a:latin typeface="Arial"/>
                <a:cs typeface="Arial"/>
              </a:rPr>
              <a:t>и</a:t>
            </a:r>
            <a:r>
              <a:rPr lang="ru-RU" i="1" dirty="0">
                <a:latin typeface="Arial"/>
                <a:cs typeface="Arial"/>
              </a:rPr>
              <a:t>й к вр</a:t>
            </a:r>
            <a:r>
              <a:rPr lang="ru-RU" i="1" spc="-135" dirty="0">
                <a:latin typeface="Arial"/>
                <a:cs typeface="Arial"/>
              </a:rPr>
              <a:t>а</a:t>
            </a:r>
            <a:r>
              <a:rPr lang="ru-RU" i="1" spc="-10" dirty="0">
                <a:latin typeface="Arial"/>
                <a:cs typeface="Arial"/>
              </a:rPr>
              <a:t>ч</a:t>
            </a:r>
            <a:r>
              <a:rPr lang="ru-RU" i="1" spc="-5" dirty="0">
                <a:latin typeface="Arial"/>
                <a:cs typeface="Arial"/>
              </a:rPr>
              <a:t>а</a:t>
            </a:r>
            <a:r>
              <a:rPr lang="ru-RU" i="1" spc="-10" dirty="0">
                <a:latin typeface="Arial"/>
                <a:cs typeface="Arial"/>
              </a:rPr>
              <a:t>м</a:t>
            </a:r>
            <a:r>
              <a:rPr lang="ru-RU" i="1" dirty="0">
                <a:latin typeface="Arial"/>
                <a:cs typeface="Arial"/>
              </a:rPr>
              <a:t>-с</a:t>
            </a:r>
            <a:r>
              <a:rPr lang="ru-RU" i="1" spc="-35" dirty="0">
                <a:latin typeface="Arial"/>
                <a:cs typeface="Arial"/>
              </a:rPr>
              <a:t>т</a:t>
            </a:r>
            <a:r>
              <a:rPr lang="ru-RU" i="1" spc="-5" dirty="0">
                <a:latin typeface="Arial"/>
                <a:cs typeface="Arial"/>
              </a:rPr>
              <a:t>ома</a:t>
            </a:r>
            <a:r>
              <a:rPr lang="ru-RU" i="1" spc="-45" dirty="0">
                <a:latin typeface="Arial"/>
                <a:cs typeface="Arial"/>
              </a:rPr>
              <a:t>т</a:t>
            </a:r>
            <a:r>
              <a:rPr lang="ru-RU" i="1" spc="-50" dirty="0">
                <a:latin typeface="Arial"/>
                <a:cs typeface="Arial"/>
              </a:rPr>
              <a:t>о</a:t>
            </a:r>
            <a:r>
              <a:rPr lang="ru-RU" i="1" dirty="0">
                <a:latin typeface="Arial"/>
                <a:cs typeface="Arial"/>
              </a:rPr>
              <a:t>ло</a:t>
            </a:r>
            <a:r>
              <a:rPr lang="ru-RU" i="1" spc="-20" dirty="0">
                <a:latin typeface="Arial"/>
                <a:cs typeface="Arial"/>
              </a:rPr>
              <a:t>г</a:t>
            </a:r>
            <a:r>
              <a:rPr lang="ru-RU" i="1" spc="-5" dirty="0">
                <a:latin typeface="Arial"/>
                <a:cs typeface="Arial"/>
              </a:rPr>
              <a:t>ам</a:t>
            </a:r>
            <a:r>
              <a:rPr lang="ru-RU" i="1" dirty="0">
                <a:latin typeface="Arial"/>
                <a:cs typeface="Arial"/>
              </a:rPr>
              <a:t>, вкл</a:t>
            </a:r>
            <a:r>
              <a:rPr lang="ru-RU" i="1" spc="-85" dirty="0">
                <a:latin typeface="Arial"/>
                <a:cs typeface="Arial"/>
              </a:rPr>
              <a:t>ю</a:t>
            </a:r>
            <a:r>
              <a:rPr lang="ru-RU" i="1" spc="-10" dirty="0">
                <a:latin typeface="Arial"/>
                <a:cs typeface="Arial"/>
              </a:rPr>
              <a:t>ч</a:t>
            </a:r>
            <a:r>
              <a:rPr lang="ru-RU" i="1" spc="-5" dirty="0">
                <a:latin typeface="Arial"/>
                <a:cs typeface="Arial"/>
              </a:rPr>
              <a:t>а</a:t>
            </a:r>
            <a:r>
              <a:rPr lang="ru-RU" i="1" dirty="0">
                <a:latin typeface="Arial"/>
                <a:cs typeface="Arial"/>
              </a:rPr>
              <a:t>я вр</a:t>
            </a:r>
            <a:r>
              <a:rPr lang="ru-RU" i="1" spc="-135" dirty="0">
                <a:latin typeface="Arial"/>
                <a:cs typeface="Arial"/>
              </a:rPr>
              <a:t>а</a:t>
            </a:r>
            <a:r>
              <a:rPr lang="ru-RU" i="1" spc="-10" dirty="0">
                <a:latin typeface="Arial"/>
                <a:cs typeface="Arial"/>
              </a:rPr>
              <a:t>ч</a:t>
            </a:r>
            <a:r>
              <a:rPr lang="ru-RU" i="1" spc="-5" dirty="0">
                <a:latin typeface="Arial"/>
                <a:cs typeface="Arial"/>
              </a:rPr>
              <a:t>е</a:t>
            </a:r>
            <a:r>
              <a:rPr lang="ru-RU" i="1" dirty="0">
                <a:latin typeface="Arial"/>
                <a:cs typeface="Arial"/>
              </a:rPr>
              <a:t>й</a:t>
            </a:r>
            <a:r>
              <a:rPr lang="ru-RU" i="1" spc="-10" dirty="0">
                <a:latin typeface="Arial"/>
                <a:cs typeface="Arial"/>
              </a:rPr>
              <a:t>-</a:t>
            </a:r>
            <a:r>
              <a:rPr lang="ru-RU" i="1" dirty="0">
                <a:latin typeface="Arial"/>
                <a:cs typeface="Arial"/>
              </a:rPr>
              <a:t>с</a:t>
            </a:r>
            <a:r>
              <a:rPr lang="ru-RU" i="1" spc="-40" dirty="0">
                <a:latin typeface="Arial"/>
                <a:cs typeface="Arial"/>
              </a:rPr>
              <a:t>т</a:t>
            </a:r>
            <a:r>
              <a:rPr lang="ru-RU" i="1" spc="-5" dirty="0">
                <a:latin typeface="Arial"/>
                <a:cs typeface="Arial"/>
              </a:rPr>
              <a:t>ома</a:t>
            </a:r>
            <a:r>
              <a:rPr lang="ru-RU" i="1" spc="-35" dirty="0">
                <a:latin typeface="Arial"/>
                <a:cs typeface="Arial"/>
              </a:rPr>
              <a:t>т</a:t>
            </a:r>
            <a:r>
              <a:rPr lang="ru-RU" i="1" spc="-45" dirty="0">
                <a:latin typeface="Arial"/>
                <a:cs typeface="Arial"/>
              </a:rPr>
              <a:t>о</a:t>
            </a:r>
            <a:r>
              <a:rPr lang="ru-RU" i="1" dirty="0">
                <a:latin typeface="Arial"/>
                <a:cs typeface="Arial"/>
              </a:rPr>
              <a:t>ло</a:t>
            </a:r>
            <a:r>
              <a:rPr lang="ru-RU" i="1" spc="-25" dirty="0">
                <a:latin typeface="Arial"/>
                <a:cs typeface="Arial"/>
              </a:rPr>
              <a:t>г</a:t>
            </a:r>
            <a:r>
              <a:rPr lang="ru-RU" i="1" spc="10" dirty="0">
                <a:latin typeface="Arial"/>
                <a:cs typeface="Arial"/>
              </a:rPr>
              <a:t>о</a:t>
            </a:r>
            <a:r>
              <a:rPr lang="ru-RU" i="1" dirty="0">
                <a:latin typeface="Arial"/>
                <a:cs typeface="Arial"/>
              </a:rPr>
              <a:t>в </a:t>
            </a:r>
            <a:r>
              <a:rPr lang="ru-RU" b="1" i="1" dirty="0">
                <a:solidFill>
                  <a:srgbClr val="FF0000"/>
                </a:solidFill>
                <a:latin typeface="Arial"/>
                <a:cs typeface="Arial"/>
              </a:rPr>
              <a:t>пер</a:t>
            </a:r>
            <a:r>
              <a:rPr lang="ru-RU" b="1" i="1" spc="20" dirty="0">
                <a:solidFill>
                  <a:srgbClr val="FF0000"/>
                </a:solidFill>
                <a:latin typeface="Arial"/>
                <a:cs typeface="Arial"/>
              </a:rPr>
              <a:t>е</a:t>
            </a:r>
            <a:r>
              <a:rPr lang="ru-RU" b="1" i="1" spc="-5" dirty="0">
                <a:solidFill>
                  <a:srgbClr val="FF0000"/>
                </a:solidFill>
                <a:latin typeface="Arial"/>
                <a:cs typeface="Arial"/>
              </a:rPr>
              <a:t>дв</a:t>
            </a:r>
            <a:r>
              <a:rPr lang="ru-RU" b="1" i="1" spc="5" dirty="0">
                <a:solidFill>
                  <a:srgbClr val="FF0000"/>
                </a:solidFill>
                <a:latin typeface="Arial"/>
                <a:cs typeface="Arial"/>
              </a:rPr>
              <a:t>и</a:t>
            </a:r>
            <a:r>
              <a:rPr lang="ru-RU" b="1" i="1" spc="-5" dirty="0">
                <a:solidFill>
                  <a:srgbClr val="FF0000"/>
                </a:solidFill>
                <a:latin typeface="Arial"/>
                <a:cs typeface="Arial"/>
              </a:rPr>
              <a:t>жн</a:t>
            </a:r>
            <a:r>
              <a:rPr lang="ru-RU" b="1" i="1" spc="5" dirty="0">
                <a:solidFill>
                  <a:srgbClr val="FF0000"/>
                </a:solidFill>
                <a:latin typeface="Arial"/>
                <a:cs typeface="Arial"/>
              </a:rPr>
              <a:t>ы</a:t>
            </a:r>
            <a:r>
              <a:rPr lang="ru-RU" b="1" i="1" dirty="0">
                <a:solidFill>
                  <a:srgbClr val="FF0000"/>
                </a:solidFill>
                <a:latin typeface="Arial"/>
                <a:cs typeface="Arial"/>
              </a:rPr>
              <a:t>х </a:t>
            </a:r>
            <a:r>
              <a:rPr lang="ru-RU" b="1" i="1" spc="-5" dirty="0">
                <a:solidFill>
                  <a:srgbClr val="FF0000"/>
                </a:solidFill>
                <a:latin typeface="Arial"/>
                <a:cs typeface="Arial"/>
              </a:rPr>
              <a:t>ус</a:t>
            </a:r>
            <a:r>
              <a:rPr lang="ru-RU" b="1" i="1" spc="-15" dirty="0">
                <a:solidFill>
                  <a:srgbClr val="FF0000"/>
                </a:solidFill>
                <a:latin typeface="Arial"/>
                <a:cs typeface="Arial"/>
              </a:rPr>
              <a:t>т</a:t>
            </a:r>
            <a:r>
              <a:rPr lang="ru-RU" b="1" i="1" spc="-5" dirty="0">
                <a:solidFill>
                  <a:srgbClr val="FF0000"/>
                </a:solidFill>
                <a:latin typeface="Arial"/>
                <a:cs typeface="Arial"/>
              </a:rPr>
              <a:t>ано</a:t>
            </a:r>
            <a:r>
              <a:rPr lang="ru-RU" b="1" i="1" spc="-45" dirty="0">
                <a:solidFill>
                  <a:srgbClr val="FF0000"/>
                </a:solidFill>
                <a:latin typeface="Arial"/>
                <a:cs typeface="Arial"/>
              </a:rPr>
              <a:t>в</a:t>
            </a:r>
            <a:r>
              <a:rPr lang="ru-RU" b="1" i="1" dirty="0">
                <a:solidFill>
                  <a:srgbClr val="FF0000"/>
                </a:solidFill>
                <a:latin typeface="Arial"/>
                <a:cs typeface="Arial"/>
              </a:rPr>
              <a:t>ок и </a:t>
            </a:r>
            <a:r>
              <a:rPr lang="ru-RU" b="1" i="1" spc="20" dirty="0">
                <a:solidFill>
                  <a:srgbClr val="FF0000"/>
                </a:solidFill>
                <a:latin typeface="Arial"/>
                <a:cs typeface="Arial"/>
              </a:rPr>
              <a:t>к</a:t>
            </a:r>
            <a:r>
              <a:rPr lang="ru-RU" b="1" i="1" spc="-5" dirty="0">
                <a:solidFill>
                  <a:srgbClr val="FF0000"/>
                </a:solidFill>
                <a:latin typeface="Arial"/>
                <a:cs typeface="Arial"/>
              </a:rPr>
              <a:t>аб</a:t>
            </a:r>
            <a:r>
              <a:rPr lang="ru-RU" b="1" i="1" spc="-10" dirty="0">
                <a:solidFill>
                  <a:srgbClr val="FF0000"/>
                </a:solidFill>
                <a:latin typeface="Arial"/>
                <a:cs typeface="Arial"/>
              </a:rPr>
              <a:t>и</a:t>
            </a:r>
            <a:r>
              <a:rPr lang="ru-RU" b="1" i="1" dirty="0">
                <a:solidFill>
                  <a:srgbClr val="FF0000"/>
                </a:solidFill>
                <a:latin typeface="Arial"/>
                <a:cs typeface="Arial"/>
              </a:rPr>
              <a:t>не</a:t>
            </a:r>
            <a:r>
              <a:rPr lang="ru-RU" b="1" i="1" spc="-30" dirty="0">
                <a:solidFill>
                  <a:srgbClr val="FF0000"/>
                </a:solidFill>
                <a:latin typeface="Arial"/>
                <a:cs typeface="Arial"/>
              </a:rPr>
              <a:t>т</a:t>
            </a:r>
            <a:r>
              <a:rPr lang="ru-RU" b="1" i="1" dirty="0">
                <a:solidFill>
                  <a:srgbClr val="FF0000"/>
                </a:solidFill>
                <a:latin typeface="Arial"/>
                <a:cs typeface="Arial"/>
              </a:rPr>
              <a:t>ов в обра</a:t>
            </a:r>
            <a:r>
              <a:rPr lang="ru-RU" b="1" i="1" spc="-40" dirty="0">
                <a:solidFill>
                  <a:srgbClr val="FF0000"/>
                </a:solidFill>
                <a:latin typeface="Arial"/>
                <a:cs typeface="Arial"/>
              </a:rPr>
              <a:t>з</a:t>
            </a:r>
            <a:r>
              <a:rPr lang="ru-RU" b="1" i="1" dirty="0">
                <a:solidFill>
                  <a:srgbClr val="FF0000"/>
                </a:solidFill>
                <a:latin typeface="Arial"/>
                <a:cs typeface="Arial"/>
              </a:rPr>
              <a:t>о</a:t>
            </a:r>
            <a:r>
              <a:rPr lang="ru-RU" b="1" i="1" spc="-20" dirty="0">
                <a:solidFill>
                  <a:srgbClr val="FF0000"/>
                </a:solidFill>
                <a:latin typeface="Arial"/>
                <a:cs typeface="Arial"/>
              </a:rPr>
              <a:t>в</a:t>
            </a:r>
            <a:r>
              <a:rPr lang="ru-RU" b="1" i="1" spc="-5" dirty="0">
                <a:solidFill>
                  <a:srgbClr val="FF0000"/>
                </a:solidFill>
                <a:latin typeface="Arial"/>
                <a:cs typeface="Arial"/>
              </a:rPr>
              <a:t>а</a:t>
            </a:r>
            <a:r>
              <a:rPr lang="ru-RU" b="1" i="1" spc="-25" dirty="0">
                <a:solidFill>
                  <a:srgbClr val="FF0000"/>
                </a:solidFill>
                <a:latin typeface="Arial"/>
                <a:cs typeface="Arial"/>
              </a:rPr>
              <a:t>т</a:t>
            </a:r>
            <a:r>
              <a:rPr lang="ru-RU" b="1" i="1" spc="20" dirty="0">
                <a:solidFill>
                  <a:srgbClr val="FF0000"/>
                </a:solidFill>
                <a:latin typeface="Arial"/>
                <a:cs typeface="Arial"/>
              </a:rPr>
              <a:t>е</a:t>
            </a:r>
            <a:r>
              <a:rPr lang="ru-RU" b="1" i="1" spc="-5" dirty="0">
                <a:solidFill>
                  <a:srgbClr val="FF0000"/>
                </a:solidFill>
                <a:latin typeface="Arial"/>
                <a:cs typeface="Arial"/>
              </a:rPr>
              <a:t>льны</a:t>
            </a:r>
            <a:r>
              <a:rPr lang="ru-RU" b="1" i="1" dirty="0">
                <a:solidFill>
                  <a:srgbClr val="FF0000"/>
                </a:solidFill>
                <a:latin typeface="Arial"/>
                <a:cs typeface="Arial"/>
              </a:rPr>
              <a:t>х </a:t>
            </a:r>
            <a:r>
              <a:rPr lang="ru-RU" b="1" i="1" spc="-5" dirty="0">
                <a:solidFill>
                  <a:srgbClr val="FF0000"/>
                </a:solidFill>
                <a:latin typeface="Arial"/>
                <a:cs typeface="Arial"/>
              </a:rPr>
              <a:t>уч</a:t>
            </a:r>
            <a:r>
              <a:rPr lang="ru-RU" b="1" i="1" spc="-25" dirty="0">
                <a:solidFill>
                  <a:srgbClr val="FF0000"/>
                </a:solidFill>
                <a:latin typeface="Arial"/>
                <a:cs typeface="Arial"/>
              </a:rPr>
              <a:t>ре</a:t>
            </a:r>
            <a:r>
              <a:rPr lang="ru-RU" b="1" i="1" spc="-5" dirty="0">
                <a:solidFill>
                  <a:srgbClr val="FF0000"/>
                </a:solidFill>
                <a:latin typeface="Arial"/>
                <a:cs typeface="Arial"/>
              </a:rPr>
              <a:t>жд</a:t>
            </a:r>
            <a:r>
              <a:rPr lang="ru-RU" b="1" i="1" spc="-20" dirty="0">
                <a:solidFill>
                  <a:srgbClr val="FF0000"/>
                </a:solidFill>
                <a:latin typeface="Arial"/>
                <a:cs typeface="Arial"/>
              </a:rPr>
              <a:t>е</a:t>
            </a:r>
            <a:r>
              <a:rPr lang="ru-RU" b="1" i="1" dirty="0">
                <a:solidFill>
                  <a:srgbClr val="FF0000"/>
                </a:solidFill>
                <a:latin typeface="Arial"/>
                <a:cs typeface="Arial"/>
              </a:rPr>
              <a:t>ни</a:t>
            </a:r>
            <a:r>
              <a:rPr lang="ru-RU" b="1" i="1" spc="-10" dirty="0">
                <a:solidFill>
                  <a:srgbClr val="FF0000"/>
                </a:solidFill>
                <a:latin typeface="Arial"/>
                <a:cs typeface="Arial"/>
              </a:rPr>
              <a:t>я</a:t>
            </a:r>
            <a:r>
              <a:rPr lang="ru-RU" b="1" i="1" spc="-5" dirty="0">
                <a:solidFill>
                  <a:srgbClr val="FF0000"/>
                </a:solidFill>
                <a:latin typeface="Arial"/>
                <a:cs typeface="Arial"/>
              </a:rPr>
              <a:t>х</a:t>
            </a:r>
            <a:r>
              <a:rPr lang="ru-RU" b="1" i="1" dirty="0">
                <a:solidFill>
                  <a:srgbClr val="FF0000"/>
                </a:solidFill>
                <a:latin typeface="Arial"/>
                <a:cs typeface="Arial"/>
              </a:rPr>
              <a:t>, а </a:t>
            </a:r>
            <a:r>
              <a:rPr lang="ru-RU" b="1" i="1" spc="-5" dirty="0">
                <a:solidFill>
                  <a:srgbClr val="FF0000"/>
                </a:solidFill>
                <a:latin typeface="Arial"/>
                <a:cs typeface="Arial"/>
              </a:rPr>
              <a:t>такж</a:t>
            </a:r>
            <a:r>
              <a:rPr lang="ru-RU" b="1" i="1" dirty="0">
                <a:solidFill>
                  <a:srgbClr val="FF0000"/>
                </a:solidFill>
                <a:latin typeface="Arial"/>
                <a:cs typeface="Arial"/>
              </a:rPr>
              <a:t>е в </a:t>
            </a:r>
            <a:r>
              <a:rPr lang="ru-RU" b="1" i="1" spc="-5" dirty="0">
                <a:solidFill>
                  <a:srgbClr val="FF0000"/>
                </a:solidFill>
                <a:latin typeface="Arial"/>
                <a:cs typeface="Arial"/>
              </a:rPr>
              <a:t>санаторно-</a:t>
            </a:r>
            <a:r>
              <a:rPr lang="ru-RU" b="1" i="1" dirty="0">
                <a:solidFill>
                  <a:srgbClr val="FF0000"/>
                </a:solidFill>
                <a:latin typeface="Arial"/>
                <a:cs typeface="Arial"/>
              </a:rPr>
              <a:t>курортных </a:t>
            </a:r>
            <a:r>
              <a:rPr lang="ru-RU" b="1" i="1" spc="-5" dirty="0">
                <a:solidFill>
                  <a:srgbClr val="FF0000"/>
                </a:solidFill>
                <a:latin typeface="Arial"/>
                <a:cs typeface="Arial"/>
              </a:rPr>
              <a:t>организациях, оказывающих </a:t>
            </a:r>
            <a:r>
              <a:rPr lang="ru-RU" b="1" i="1" dirty="0">
                <a:solidFill>
                  <a:srgbClr val="FF0000"/>
                </a:solidFill>
                <a:latin typeface="Arial"/>
                <a:cs typeface="Arial"/>
              </a:rPr>
              <a:t>м</a:t>
            </a:r>
            <a:r>
              <a:rPr lang="ru-RU" b="1" i="1" spc="25" dirty="0">
                <a:solidFill>
                  <a:srgbClr val="FF0000"/>
                </a:solidFill>
                <a:latin typeface="Arial"/>
                <a:cs typeface="Arial"/>
              </a:rPr>
              <a:t>е</a:t>
            </a:r>
            <a:r>
              <a:rPr lang="ru-RU" b="1" i="1" spc="-15" dirty="0">
                <a:solidFill>
                  <a:srgbClr val="FF0000"/>
                </a:solidFill>
                <a:latin typeface="Arial"/>
                <a:cs typeface="Arial"/>
              </a:rPr>
              <a:t>д</a:t>
            </a:r>
            <a:r>
              <a:rPr lang="ru-RU" b="1" i="1" dirty="0">
                <a:solidFill>
                  <a:srgbClr val="FF0000"/>
                </a:solidFill>
                <a:latin typeface="Arial"/>
                <a:cs typeface="Arial"/>
              </a:rPr>
              <a:t>ицинс</a:t>
            </a:r>
            <a:r>
              <a:rPr lang="ru-RU" b="1" i="1" spc="15" dirty="0">
                <a:solidFill>
                  <a:srgbClr val="FF0000"/>
                </a:solidFill>
                <a:latin typeface="Arial"/>
                <a:cs typeface="Arial"/>
              </a:rPr>
              <a:t>к</a:t>
            </a:r>
            <a:r>
              <a:rPr lang="ru-RU" b="1" i="1" spc="-15" dirty="0">
                <a:solidFill>
                  <a:srgbClr val="FF0000"/>
                </a:solidFill>
                <a:latin typeface="Arial"/>
                <a:cs typeface="Arial"/>
              </a:rPr>
              <a:t>у</a:t>
            </a:r>
            <a:r>
              <a:rPr lang="ru-RU" b="1" i="1" dirty="0">
                <a:solidFill>
                  <a:srgbClr val="FF0000"/>
                </a:solidFill>
                <a:latin typeface="Arial"/>
                <a:cs typeface="Arial"/>
              </a:rPr>
              <a:t>ю помощь </a:t>
            </a:r>
            <a:r>
              <a:rPr lang="ru-RU" b="1" i="1" spc="-45" dirty="0">
                <a:solidFill>
                  <a:srgbClr val="FF0000"/>
                </a:solidFill>
                <a:latin typeface="Arial"/>
                <a:cs typeface="Arial"/>
              </a:rPr>
              <a:t>т</a:t>
            </a:r>
            <a:r>
              <a:rPr lang="ru-RU" b="1" i="1" dirty="0">
                <a:solidFill>
                  <a:srgbClr val="FF0000"/>
                </a:solidFill>
                <a:latin typeface="Arial"/>
                <a:cs typeface="Arial"/>
              </a:rPr>
              <a:t>олько в </a:t>
            </a:r>
            <a:r>
              <a:rPr lang="ru-RU" b="1" i="1" spc="-15" dirty="0">
                <a:solidFill>
                  <a:srgbClr val="FF0000"/>
                </a:solidFill>
                <a:latin typeface="Arial"/>
                <a:cs typeface="Arial"/>
              </a:rPr>
              <a:t>с</a:t>
            </a:r>
            <a:r>
              <a:rPr lang="ru-RU" b="1" i="1" spc="-5" dirty="0">
                <a:solidFill>
                  <a:srgbClr val="FF0000"/>
                </a:solidFill>
                <a:latin typeface="Arial"/>
                <a:cs typeface="Arial"/>
              </a:rPr>
              <a:t>тационар</a:t>
            </a:r>
            <a:r>
              <a:rPr lang="ru-RU" b="1" i="1" spc="-15" dirty="0">
                <a:solidFill>
                  <a:srgbClr val="FF0000"/>
                </a:solidFill>
                <a:latin typeface="Arial"/>
                <a:cs typeface="Arial"/>
              </a:rPr>
              <a:t>н</a:t>
            </a:r>
            <a:r>
              <a:rPr lang="ru-RU" b="1" i="1" dirty="0">
                <a:solidFill>
                  <a:srgbClr val="FF0000"/>
                </a:solidFill>
                <a:latin typeface="Arial"/>
                <a:cs typeface="Arial"/>
              </a:rPr>
              <a:t>ых </a:t>
            </a:r>
            <a:r>
              <a:rPr lang="ru-RU" b="1" i="1" spc="-5" dirty="0">
                <a:solidFill>
                  <a:srgbClr val="FF0000"/>
                </a:solidFill>
                <a:latin typeface="Arial"/>
                <a:cs typeface="Arial"/>
              </a:rPr>
              <a:t>ус</a:t>
            </a:r>
            <a:r>
              <a:rPr lang="ru-RU" b="1" i="1" spc="-20" dirty="0">
                <a:solidFill>
                  <a:srgbClr val="FF0000"/>
                </a:solidFill>
                <a:latin typeface="Arial"/>
                <a:cs typeface="Arial"/>
              </a:rPr>
              <a:t>л</a:t>
            </a:r>
            <a:r>
              <a:rPr lang="ru-RU" b="1" i="1" dirty="0">
                <a:solidFill>
                  <a:srgbClr val="FF0000"/>
                </a:solidFill>
                <a:latin typeface="Arial"/>
                <a:cs typeface="Arial"/>
              </a:rPr>
              <a:t>ов</a:t>
            </a:r>
            <a:r>
              <a:rPr lang="ru-RU" b="1" i="1" spc="-15" dirty="0">
                <a:solidFill>
                  <a:srgbClr val="FF0000"/>
                </a:solidFill>
                <a:latin typeface="Arial"/>
                <a:cs typeface="Arial"/>
              </a:rPr>
              <a:t>и</a:t>
            </a:r>
            <a:r>
              <a:rPr lang="ru-RU" b="1" i="1" dirty="0">
                <a:solidFill>
                  <a:srgbClr val="FF0000"/>
                </a:solidFill>
                <a:latin typeface="Arial"/>
                <a:cs typeface="Arial"/>
              </a:rPr>
              <a:t>ях </a:t>
            </a:r>
            <a:r>
              <a:rPr lang="ru-RU" i="1" dirty="0">
                <a:latin typeface="Arial"/>
                <a:cs typeface="Arial"/>
              </a:rPr>
              <a:t>(психи</a:t>
            </a:r>
            <a:r>
              <a:rPr lang="ru-RU" i="1" spc="-10" dirty="0">
                <a:latin typeface="Arial"/>
                <a:cs typeface="Arial"/>
              </a:rPr>
              <a:t>а</a:t>
            </a:r>
            <a:r>
              <a:rPr lang="ru-RU" i="1" spc="-35" dirty="0">
                <a:latin typeface="Arial"/>
                <a:cs typeface="Arial"/>
              </a:rPr>
              <a:t>т</a:t>
            </a:r>
            <a:r>
              <a:rPr lang="ru-RU" i="1" spc="-5" dirty="0">
                <a:latin typeface="Arial"/>
                <a:cs typeface="Arial"/>
              </a:rPr>
              <a:t>р</a:t>
            </a:r>
            <a:r>
              <a:rPr lang="ru-RU" i="1" spc="5" dirty="0">
                <a:latin typeface="Arial"/>
                <a:cs typeface="Arial"/>
              </a:rPr>
              <a:t>и</a:t>
            </a:r>
            <a:r>
              <a:rPr lang="ru-RU" i="1" dirty="0">
                <a:latin typeface="Arial"/>
                <a:cs typeface="Arial"/>
              </a:rPr>
              <a:t>ч</a:t>
            </a:r>
            <a:r>
              <a:rPr lang="ru-RU" i="1" spc="-25" dirty="0">
                <a:latin typeface="Arial"/>
                <a:cs typeface="Arial"/>
              </a:rPr>
              <a:t>е</a:t>
            </a:r>
            <a:r>
              <a:rPr lang="ru-RU" i="1" spc="5" dirty="0">
                <a:latin typeface="Arial"/>
                <a:cs typeface="Arial"/>
              </a:rPr>
              <a:t>с</a:t>
            </a:r>
            <a:r>
              <a:rPr lang="ru-RU" i="1" spc="-5" dirty="0">
                <a:latin typeface="Arial"/>
                <a:cs typeface="Arial"/>
              </a:rPr>
              <a:t>к</a:t>
            </a:r>
            <a:r>
              <a:rPr lang="ru-RU" i="1" spc="5" dirty="0">
                <a:latin typeface="Arial"/>
                <a:cs typeface="Arial"/>
              </a:rPr>
              <a:t>и</a:t>
            </a:r>
            <a:r>
              <a:rPr lang="ru-RU" i="1" dirty="0">
                <a:latin typeface="Arial"/>
                <a:cs typeface="Arial"/>
              </a:rPr>
              <a:t>е б</a:t>
            </a:r>
            <a:r>
              <a:rPr lang="ru-RU" i="1" spc="-50" dirty="0">
                <a:latin typeface="Arial"/>
                <a:cs typeface="Arial"/>
              </a:rPr>
              <a:t>о</a:t>
            </a:r>
            <a:r>
              <a:rPr lang="ru-RU" i="1" dirty="0">
                <a:latin typeface="Arial"/>
                <a:cs typeface="Arial"/>
              </a:rPr>
              <a:t>ль</a:t>
            </a:r>
            <a:r>
              <a:rPr lang="ru-RU" i="1" spc="-10" dirty="0">
                <a:latin typeface="Arial"/>
                <a:cs typeface="Arial"/>
              </a:rPr>
              <a:t>н</a:t>
            </a:r>
            <a:r>
              <a:rPr lang="ru-RU" i="1" spc="-5" dirty="0">
                <a:latin typeface="Arial"/>
                <a:cs typeface="Arial"/>
              </a:rPr>
              <a:t>ицы, туберкулезные</a:t>
            </a:r>
            <a:r>
              <a:rPr lang="ru-RU" i="1" spc="-60" dirty="0">
                <a:latin typeface="Arial"/>
                <a:cs typeface="Arial"/>
              </a:rPr>
              <a:t> </a:t>
            </a:r>
            <a:r>
              <a:rPr lang="ru-RU" i="1" dirty="0">
                <a:latin typeface="Arial"/>
                <a:cs typeface="Arial"/>
              </a:rPr>
              <a:t>и</a:t>
            </a:r>
            <a:r>
              <a:rPr lang="ru-RU" i="1" spc="-5" dirty="0">
                <a:latin typeface="Arial"/>
                <a:cs typeface="Arial"/>
              </a:rPr>
              <a:t> </a:t>
            </a:r>
            <a:r>
              <a:rPr lang="ru-RU" i="1" spc="-10" dirty="0">
                <a:latin typeface="Arial"/>
                <a:cs typeface="Arial"/>
              </a:rPr>
              <a:t>т.д</a:t>
            </a:r>
            <a:r>
              <a:rPr lang="ru-RU" i="1" spc="-10" dirty="0" smtClean="0">
                <a:latin typeface="Arial"/>
                <a:cs typeface="Arial"/>
              </a:rPr>
              <a:t>.).</a:t>
            </a:r>
          </a:p>
          <a:p>
            <a:pPr marL="0" indent="0" algn="ctr">
              <a:lnSpc>
                <a:spcPts val="2735"/>
              </a:lnSpc>
              <a:spcBef>
                <a:spcPts val="100"/>
              </a:spcBef>
              <a:buNone/>
            </a:pPr>
            <a:r>
              <a:rPr lang="ru-RU" i="1" spc="-10" dirty="0" smtClean="0">
                <a:latin typeface="Arial"/>
                <a:cs typeface="Arial"/>
              </a:rPr>
              <a:t>(2701, 2702 ортопеды, </a:t>
            </a:r>
            <a:r>
              <a:rPr lang="ru-RU" i="1" spc="-10" dirty="0" err="1" smtClean="0">
                <a:latin typeface="Arial"/>
                <a:cs typeface="Arial"/>
              </a:rPr>
              <a:t>ортодонты</a:t>
            </a:r>
            <a:r>
              <a:rPr lang="ru-RU" i="1" spc="-10" dirty="0" smtClean="0">
                <a:latin typeface="Arial"/>
                <a:cs typeface="Arial"/>
              </a:rPr>
              <a:t> их объемы в т.2100 </a:t>
            </a:r>
            <a:r>
              <a:rPr lang="ru-RU" i="1" u="sng" spc="-10" dirty="0" smtClean="0">
                <a:solidFill>
                  <a:srgbClr val="FF0000"/>
                </a:solidFill>
                <a:latin typeface="Arial"/>
                <a:cs typeface="Arial"/>
              </a:rPr>
              <a:t>не включаются</a:t>
            </a:r>
            <a:r>
              <a:rPr lang="ru-RU" i="1" spc="-10" dirty="0" smtClean="0">
                <a:latin typeface="Arial"/>
                <a:cs typeface="Arial"/>
              </a:rPr>
              <a:t>)</a:t>
            </a:r>
            <a:endParaRPr lang="ru-RU" dirty="0">
              <a:latin typeface="Arial"/>
              <a:cs typeface="Arial"/>
            </a:endParaRPr>
          </a:p>
          <a:p>
            <a:pPr marL="0" indent="0" algn="ctr">
              <a:lnSpc>
                <a:spcPts val="2735"/>
              </a:lnSpc>
              <a:spcBef>
                <a:spcPts val="100"/>
              </a:spcBef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01" t="22652" r="12324" b="54422"/>
          <a:stretch/>
        </p:blipFill>
        <p:spPr bwMode="auto">
          <a:xfrm>
            <a:off x="-1" y="1556792"/>
            <a:ext cx="8748973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09445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000" y="260648"/>
            <a:ext cx="9001000" cy="562074"/>
          </a:xfrm>
        </p:spPr>
        <p:txBody>
          <a:bodyPr>
            <a:normAutofit fontScale="90000"/>
          </a:bodyPr>
          <a:lstStyle/>
          <a:p>
            <a:r>
              <a:rPr lang="ru-RU" dirty="0"/>
              <a:t>Учету подлежат следующие </a:t>
            </a:r>
            <a:r>
              <a:rPr lang="ru-RU" dirty="0" smtClean="0"/>
              <a:t>посещения: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врачей </a:t>
            </a:r>
            <a:r>
              <a:rPr lang="ru-RU" dirty="0"/>
              <a:t>любых клинических специальностей, ведущих прием в амбулаторных условиях, в том числе консультативный прием (терапевтов, хирургов, </a:t>
            </a:r>
            <a:r>
              <a:rPr lang="ru-RU" dirty="0" smtClean="0"/>
              <a:t>акушер-гинекологов</a:t>
            </a:r>
            <a:r>
              <a:rPr lang="ru-RU" dirty="0"/>
              <a:t>, урологов </a:t>
            </a:r>
            <a:r>
              <a:rPr lang="ru-RU" dirty="0" err="1" smtClean="0"/>
              <a:t>оториноларингологов</a:t>
            </a:r>
            <a:r>
              <a:rPr lang="ru-RU" dirty="0" smtClean="0"/>
              <a:t>, стоматологов (без учета ортопедов и </a:t>
            </a:r>
            <a:r>
              <a:rPr lang="ru-RU" dirty="0" err="1" smtClean="0"/>
              <a:t>ортодонтов</a:t>
            </a:r>
            <a:r>
              <a:rPr lang="ru-RU" dirty="0" smtClean="0"/>
              <a:t>), </a:t>
            </a:r>
            <a:r>
              <a:rPr lang="ru-RU" dirty="0"/>
              <a:t>включая заведующих отделениями);</a:t>
            </a:r>
          </a:p>
          <a:p>
            <a:r>
              <a:rPr lang="ru-RU" dirty="0" smtClean="0"/>
              <a:t>врачей </a:t>
            </a:r>
            <a:r>
              <a:rPr lang="ru-RU" dirty="0"/>
              <a:t>здравпунктов во время специально выделенного времени для амбулаторного приема;</a:t>
            </a:r>
          </a:p>
          <a:p>
            <a:r>
              <a:rPr lang="ru-RU" dirty="0" smtClean="0"/>
              <a:t>врачей </a:t>
            </a:r>
            <a:r>
              <a:rPr lang="ru-RU" dirty="0"/>
              <a:t>психотерапевтов при проведении групповых занятий (число посещений указывается по числу пациентов занимающихся в группе);</a:t>
            </a:r>
          </a:p>
          <a:p>
            <a:r>
              <a:rPr lang="ru-RU" dirty="0" smtClean="0"/>
              <a:t>к </a:t>
            </a:r>
            <a:r>
              <a:rPr lang="ru-RU" dirty="0"/>
              <a:t>врачам призывных комиссий;</a:t>
            </a:r>
          </a:p>
          <a:p>
            <a:r>
              <a:rPr lang="ru-RU" dirty="0" smtClean="0"/>
              <a:t>повторное </a:t>
            </a:r>
            <a:r>
              <a:rPr lang="ru-RU" dirty="0"/>
              <a:t>посещение пациента или  родственника за выпиской рецепта;</a:t>
            </a:r>
          </a:p>
          <a:p>
            <a:r>
              <a:rPr lang="ru-RU" dirty="0" smtClean="0"/>
              <a:t>профилактические </a:t>
            </a:r>
            <a:r>
              <a:rPr lang="ru-RU" dirty="0"/>
              <a:t>осмотры детей в детских дошкольных учреждениях, школах, вузах ,профилактические осмотры населения, включая периодические </a:t>
            </a:r>
            <a:r>
              <a:rPr lang="ru-RU" dirty="0" smtClean="0"/>
              <a:t>осмотры </a:t>
            </a:r>
            <a:r>
              <a:rPr lang="ru-RU" dirty="0"/>
              <a:t>рабочих промышленных </a:t>
            </a:r>
            <a:r>
              <a:rPr lang="ru-RU" dirty="0" smtClean="0"/>
              <a:t>предприятий</a:t>
            </a:r>
            <a:r>
              <a:rPr lang="ru-RU" dirty="0"/>
              <a:t>, работников других учреждений, независимо от того, проведены они в стенах медицинской организации, или на предприятии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897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9145016" cy="562074"/>
          </a:xfrm>
        </p:spPr>
        <p:txBody>
          <a:bodyPr>
            <a:noAutofit/>
          </a:bodyPr>
          <a:lstStyle/>
          <a:p>
            <a:r>
              <a:rPr lang="ru-RU" sz="3200" dirty="0"/>
              <a:t>Учету не </a:t>
            </a:r>
            <a:r>
              <a:rPr lang="ru-RU" sz="3200" dirty="0" smtClean="0"/>
              <a:t>подлежат посещения в т. 2100: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случаи </a:t>
            </a:r>
            <a:r>
              <a:rPr lang="ru-RU" dirty="0"/>
              <a:t>оказания медицинской помощи персоналом скорой </a:t>
            </a:r>
            <a:r>
              <a:rPr lang="ru-RU" dirty="0" smtClean="0"/>
              <a:t>медицинской </a:t>
            </a:r>
            <a:r>
              <a:rPr lang="ru-RU" dirty="0"/>
              <a:t>помощи;</a:t>
            </a:r>
          </a:p>
          <a:p>
            <a:r>
              <a:rPr lang="ru-RU" dirty="0" smtClean="0"/>
              <a:t>обследования </a:t>
            </a:r>
            <a:r>
              <a:rPr lang="ru-RU" dirty="0"/>
              <a:t>в </a:t>
            </a:r>
            <a:r>
              <a:rPr lang="ru-RU" dirty="0" smtClean="0"/>
              <a:t>рентгеновских кабинетах</a:t>
            </a:r>
            <a:r>
              <a:rPr lang="ru-RU" dirty="0"/>
              <a:t>, лабораториях и других вспомогательных отделениях (кабинетах);</a:t>
            </a:r>
          </a:p>
          <a:p>
            <a:r>
              <a:rPr lang="ru-RU" dirty="0" smtClean="0"/>
              <a:t>случаи </a:t>
            </a:r>
            <a:r>
              <a:rPr lang="ru-RU" dirty="0"/>
              <a:t>оказания медицинской помощи на занятиях физкультуры, учебно-спортивных мероприятиях;</a:t>
            </a:r>
          </a:p>
          <a:p>
            <a:r>
              <a:rPr lang="ru-RU" dirty="0" smtClean="0"/>
              <a:t>консультации </a:t>
            </a:r>
            <a:r>
              <a:rPr lang="ru-RU" dirty="0"/>
              <a:t>и экспертизы, проводимые врачебными комиссиями (ВК) </a:t>
            </a:r>
            <a:r>
              <a:rPr lang="ru-RU" dirty="0" smtClean="0"/>
              <a:t>в </a:t>
            </a:r>
            <a:r>
              <a:rPr lang="ru-RU" dirty="0"/>
              <a:t>соответствии со </a:t>
            </a:r>
            <a:r>
              <a:rPr lang="ru-RU" dirty="0" smtClean="0"/>
              <a:t>статьей </a:t>
            </a:r>
            <a:r>
              <a:rPr lang="ru-RU" dirty="0"/>
              <a:t>48 Федерального закона от21.11.11г. №323-ФЗ «Об основах охраны здоровья граждан в Российской Федерации»;</a:t>
            </a:r>
          </a:p>
          <a:p>
            <a:r>
              <a:rPr lang="ru-RU" sz="4200" b="1" dirty="0" smtClean="0"/>
              <a:t>посещения </a:t>
            </a:r>
            <a:r>
              <a:rPr lang="ru-RU" sz="4200" b="1" dirty="0"/>
              <a:t>к врачам вспомогательных </a:t>
            </a:r>
            <a:r>
              <a:rPr lang="ru-RU" sz="4200" b="1" dirty="0" smtClean="0"/>
              <a:t>отделений и </a:t>
            </a:r>
            <a:r>
              <a:rPr lang="ru-RU" sz="4200" b="1" dirty="0"/>
              <a:t>(кабинетов), так как для их учета имеются соответствующие таблицы </a:t>
            </a:r>
            <a:r>
              <a:rPr lang="ru-RU" sz="4200" b="1" dirty="0" smtClean="0"/>
              <a:t>учета в ФФСН №30.</a:t>
            </a:r>
          </a:p>
          <a:p>
            <a:r>
              <a:rPr lang="ru-RU" dirty="0"/>
              <a:t>Учет деятельности специалистов вспомогательных отделений (кабинетов), лаборатория и других подразделений соответствуют требованиям Общероссийского классификатора единиц измерения (ОКЕИ), показывается один раз в соответствующих таблицах и учитывается в «единицах», «человеках», «исследованиях», «процедурах». </a:t>
            </a:r>
            <a:r>
              <a:rPr lang="ru-RU" u="sng" dirty="0"/>
              <a:t>Двойной учет одного вида деятельности в разных таблицах недопустим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8412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dirty="0"/>
              <a:t>К посещениям по поводу заболеваний относятся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8229600" cy="496855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посещение</a:t>
            </a:r>
            <a:r>
              <a:rPr lang="ru-RU" dirty="0"/>
              <a:t>, когда у пациента выявлены заболевания, классифицированные МКБ-10;</a:t>
            </a:r>
          </a:p>
          <a:p>
            <a:r>
              <a:rPr lang="ru-RU" dirty="0"/>
              <a:t>посещение по коррекции лечения;</a:t>
            </a:r>
          </a:p>
          <a:p>
            <a:r>
              <a:rPr lang="ru-RU" dirty="0"/>
              <a:t>посещение пациентов, находящихся на диспансерном  наблюдении в период ремиссии;</a:t>
            </a:r>
          </a:p>
          <a:p>
            <a:r>
              <a:rPr lang="ru-RU" dirty="0"/>
              <a:t>посещение пациентов в связи с оформлением на МСЭ, </a:t>
            </a:r>
            <a:r>
              <a:rPr lang="ru-RU" dirty="0" smtClean="0"/>
              <a:t>санаторно-курортной </a:t>
            </a:r>
            <a:r>
              <a:rPr lang="ru-RU" dirty="0"/>
              <a:t>карты,  открытием и закрытием листка нетрудоспособности, получения справки о болезни ребенка. Направлением на аборт по медицинским показаниям, по поводу патологии беременности, после абортов по медицинским показаниям, а также по поводу консультаций у специалистов, если врач установил диагноз по своей специальности</a:t>
            </a:r>
            <a:r>
              <a:rPr lang="ru-RU" dirty="0" smtClean="0"/>
              <a:t>.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К посещениям с профилактической целью относятся состояния, классифицируемые в </a:t>
            </a:r>
            <a:r>
              <a:rPr lang="en-US" dirty="0" smtClean="0">
                <a:solidFill>
                  <a:srgbClr val="FF0000"/>
                </a:solidFill>
              </a:rPr>
              <a:t>XXI</a:t>
            </a:r>
            <a:r>
              <a:rPr lang="ru-RU" dirty="0" smtClean="0">
                <a:solidFill>
                  <a:srgbClr val="FF0000"/>
                </a:solidFill>
              </a:rPr>
              <a:t> классе МКБ-10, этот класс содержит блоки </a:t>
            </a:r>
            <a:r>
              <a:rPr lang="en-US" dirty="0" smtClean="0">
                <a:solidFill>
                  <a:srgbClr val="FF0000"/>
                </a:solidFill>
              </a:rPr>
              <a:t>Z00-Z99</a:t>
            </a:r>
            <a:r>
              <a:rPr lang="ru-RU" dirty="0" smtClean="0">
                <a:solidFill>
                  <a:srgbClr val="FF0000"/>
                </a:solidFill>
              </a:rPr>
              <a:t>. когда имею место какие-либо обстоятельства или проблемы, влияющие на здоровье, однако в данный момент сами по себе не являются болезнью или травмой.</a:t>
            </a:r>
            <a:endParaRPr lang="ru-RU" dirty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993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</p:nvPr>
        </p:nvGraphicFramePr>
        <p:xfrm>
          <a:off x="914400" y="3524250"/>
          <a:ext cx="7772400" cy="419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72400"/>
              </a:tblGrid>
              <a:tr h="333970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Из общего числа посещений (стр. 1):</a:t>
                      </a:r>
                      <a:endParaRPr lang="ru-RU" sz="1000" dirty="0">
                        <a:effectLst/>
                      </a:endParaRPr>
                    </a:p>
                    <a:p>
                      <a:pPr marL="144145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 в отделениях, кабинетах, пунктах</a:t>
                      </a:r>
                      <a:endParaRPr lang="ru-RU" sz="1000" dirty="0">
                        <a:effectLst/>
                      </a:endParaRPr>
                    </a:p>
                    <a:p>
                      <a:pPr marL="144145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 неотложной медицинской помощи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650" marR="54650" marT="0" marB="0"/>
                </a:tc>
              </a:tr>
            </a:tbl>
          </a:graphicData>
        </a:graphic>
      </p:graphicFrame>
      <p:grpSp>
        <p:nvGrpSpPr>
          <p:cNvPr id="4" name="object 2"/>
          <p:cNvGrpSpPr/>
          <p:nvPr/>
        </p:nvGrpSpPr>
        <p:grpSpPr>
          <a:xfrm>
            <a:off x="0" y="0"/>
            <a:ext cx="9144000" cy="6857999"/>
            <a:chOff x="0" y="0"/>
            <a:chExt cx="12192000" cy="6857999"/>
          </a:xfrm>
        </p:grpSpPr>
        <p:pic>
          <p:nvPicPr>
            <p:cNvPr id="5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15240"/>
              <a:ext cx="12191999" cy="6842759"/>
            </a:xfrm>
            <a:prstGeom prst="rect">
              <a:avLst/>
            </a:prstGeom>
          </p:spPr>
        </p:pic>
        <p:sp>
          <p:nvSpPr>
            <p:cNvPr id="6" name="object 4"/>
            <p:cNvSpPr/>
            <p:nvPr/>
          </p:nvSpPr>
          <p:spPr>
            <a:xfrm>
              <a:off x="0" y="0"/>
              <a:ext cx="12192000" cy="832485"/>
            </a:xfrm>
            <a:custGeom>
              <a:avLst/>
              <a:gdLst/>
              <a:ahLst/>
              <a:cxnLst/>
              <a:rect l="l" t="t" r="r" b="b"/>
              <a:pathLst>
                <a:path w="12192000" h="832485">
                  <a:moveTo>
                    <a:pt x="12192000" y="0"/>
                  </a:moveTo>
                  <a:lnTo>
                    <a:pt x="0" y="0"/>
                  </a:lnTo>
                  <a:lnTo>
                    <a:pt x="0" y="832103"/>
                  </a:lnTo>
                  <a:lnTo>
                    <a:pt x="12192000" y="832103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DDD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6"/>
            <p:cNvSpPr/>
            <p:nvPr/>
          </p:nvSpPr>
          <p:spPr>
            <a:xfrm>
              <a:off x="0" y="6294119"/>
              <a:ext cx="12192000" cy="551815"/>
            </a:xfrm>
            <a:custGeom>
              <a:avLst/>
              <a:gdLst/>
              <a:ahLst/>
              <a:cxnLst/>
              <a:rect l="l" t="t" r="r" b="b"/>
              <a:pathLst>
                <a:path w="12192000" h="551815">
                  <a:moveTo>
                    <a:pt x="12192000" y="0"/>
                  </a:moveTo>
                  <a:lnTo>
                    <a:pt x="0" y="0"/>
                  </a:lnTo>
                  <a:lnTo>
                    <a:pt x="0" y="551687"/>
                  </a:lnTo>
                  <a:lnTo>
                    <a:pt x="12192000" y="551687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DDD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1" t="33376" r="22500" b="38123"/>
          <a:stretch/>
        </p:blipFill>
        <p:spPr bwMode="auto">
          <a:xfrm>
            <a:off x="136621" y="832485"/>
            <a:ext cx="8661753" cy="2544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object 12"/>
          <p:cNvSpPr txBox="1">
            <a:spLocks/>
          </p:cNvSpPr>
          <p:nvPr/>
        </p:nvSpPr>
        <p:spPr>
          <a:xfrm>
            <a:off x="179512" y="7703"/>
            <a:ext cx="8714266" cy="705321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2735"/>
              </a:lnSpc>
              <a:spcBef>
                <a:spcPts val="100"/>
              </a:spcBef>
            </a:pPr>
            <a:r>
              <a:rPr lang="ru-RU" sz="2400" spc="-35" smtClean="0"/>
              <a:t>Таблица</a:t>
            </a:r>
            <a:r>
              <a:rPr lang="ru-RU" sz="2400" spc="-5" smtClean="0"/>
              <a:t> 2100.</a:t>
            </a:r>
            <a:r>
              <a:rPr lang="ru-RU" sz="2400" spc="-10" smtClean="0"/>
              <a:t> </a:t>
            </a:r>
            <a:r>
              <a:rPr lang="ru-RU" sz="2400" spc="-5" smtClean="0"/>
              <a:t>Работа</a:t>
            </a:r>
            <a:r>
              <a:rPr lang="ru-RU" sz="2400" smtClean="0"/>
              <a:t> врачей</a:t>
            </a:r>
            <a:r>
              <a:rPr lang="ru-RU" sz="2400" spc="-5" smtClean="0"/>
              <a:t> </a:t>
            </a:r>
            <a:r>
              <a:rPr lang="ru-RU" sz="2400" spc="-10" smtClean="0"/>
              <a:t>медицинской</a:t>
            </a:r>
            <a:r>
              <a:rPr lang="ru-RU" sz="2400" smtClean="0"/>
              <a:t> </a:t>
            </a:r>
            <a:r>
              <a:rPr lang="ru-RU" sz="2400" spc="-5" smtClean="0"/>
              <a:t>организации</a:t>
            </a:r>
            <a:r>
              <a:rPr lang="ru-RU" sz="2400" spc="10" smtClean="0"/>
              <a:t> </a:t>
            </a:r>
            <a:r>
              <a:rPr lang="ru-RU" sz="2400" smtClean="0"/>
              <a:t>в</a:t>
            </a:r>
          </a:p>
          <a:p>
            <a:pPr marL="221615">
              <a:lnSpc>
                <a:spcPts val="2735"/>
              </a:lnSpc>
            </a:pPr>
            <a:r>
              <a:rPr lang="ru-RU" sz="2400" spc="-15" smtClean="0"/>
              <a:t>амбулаторных</a:t>
            </a:r>
            <a:r>
              <a:rPr lang="ru-RU" sz="2400" spc="-20" smtClean="0"/>
              <a:t> </a:t>
            </a:r>
            <a:r>
              <a:rPr lang="ru-RU" sz="2400" spc="-5" smtClean="0"/>
              <a:t>условиях</a:t>
            </a:r>
            <a:endParaRPr lang="ru-RU" sz="2400" spc="-5" dirty="0"/>
          </a:p>
        </p:txBody>
      </p:sp>
      <p:sp>
        <p:nvSpPr>
          <p:cNvPr id="12" name="object 7"/>
          <p:cNvSpPr txBox="1"/>
          <p:nvPr/>
        </p:nvSpPr>
        <p:spPr>
          <a:xfrm>
            <a:off x="199466" y="3436619"/>
            <a:ext cx="8568952" cy="2983508"/>
          </a:xfrm>
          <a:prstGeom prst="rect">
            <a:avLst/>
          </a:prstGeom>
          <a:solidFill>
            <a:srgbClr val="EBE3D9"/>
          </a:solidFill>
        </p:spPr>
        <p:txBody>
          <a:bodyPr vert="horz" wrap="square" lIns="0" tIns="120014" rIns="0" bIns="0" rtlCol="0">
            <a:spAutoFit/>
          </a:bodyPr>
          <a:lstStyle/>
          <a:p>
            <a:pPr marL="92075" marR="302895">
              <a:lnSpc>
                <a:spcPct val="100000"/>
              </a:lnSpc>
              <a:spcBef>
                <a:spcPts val="944"/>
              </a:spcBef>
              <a:buClr>
                <a:srgbClr val="E7E6E6"/>
              </a:buClr>
              <a:buSzPct val="70000"/>
              <a:buFont typeface="Wingdings"/>
              <a:buChar char=""/>
              <a:tabLst>
                <a:tab pos="236220" algn="l"/>
              </a:tabLst>
            </a:pPr>
            <a:r>
              <a:rPr sz="1200" dirty="0">
                <a:latin typeface="Arial"/>
                <a:cs typeface="Arial"/>
              </a:rPr>
              <a:t>В </a:t>
            </a:r>
            <a:r>
              <a:rPr sz="1200" spc="-5" dirty="0" err="1" smtClean="0">
                <a:latin typeface="Arial"/>
                <a:cs typeface="Arial"/>
              </a:rPr>
              <a:t>строке</a:t>
            </a:r>
            <a:r>
              <a:rPr lang="ru-RU" sz="1200" spc="-5" dirty="0" smtClean="0">
                <a:latin typeface="Arial"/>
                <a:cs typeface="Arial"/>
              </a:rPr>
              <a:t> 125 «</a:t>
            </a:r>
            <a:r>
              <a:rPr lang="ru-RU" sz="1200" u="sng" spc="-5" dirty="0">
                <a:latin typeface="Arial"/>
                <a:cs typeface="Arial"/>
              </a:rPr>
              <a:t>И</a:t>
            </a:r>
            <a:r>
              <a:rPr lang="ru-RU" sz="1200" u="sng" spc="-5" dirty="0" smtClean="0">
                <a:latin typeface="Arial"/>
                <a:cs typeface="Arial"/>
              </a:rPr>
              <a:t>з общего числа посещений</a:t>
            </a:r>
            <a:r>
              <a:rPr lang="ru-RU" sz="1200" spc="-5" dirty="0" smtClean="0">
                <a:latin typeface="Arial"/>
                <a:cs typeface="Arial"/>
              </a:rPr>
              <a:t>: в отделениях, кабинетах, пунктах неотложной медицинской помощи» указываются посещения врачей-специалистов, оказывающих помощь в отделении (кабинете, пункте) неотложной помощи (</a:t>
            </a:r>
            <a:r>
              <a:rPr lang="ru-RU" sz="1200" u="sng" spc="-5" dirty="0" smtClean="0">
                <a:latin typeface="Arial"/>
                <a:cs typeface="Arial"/>
              </a:rPr>
              <a:t>при наличии его в структуре поликлиники медицинской организации</a:t>
            </a:r>
            <a:r>
              <a:rPr lang="ru-RU" sz="1200" spc="-5" dirty="0" smtClean="0">
                <a:latin typeface="Arial"/>
                <a:cs typeface="Arial"/>
              </a:rPr>
              <a:t>), а также при оказании неотложной медицинской помощи на дому.</a:t>
            </a:r>
          </a:p>
          <a:p>
            <a:pPr marL="92075" marR="302895">
              <a:lnSpc>
                <a:spcPct val="100000"/>
              </a:lnSpc>
              <a:spcBef>
                <a:spcPts val="944"/>
              </a:spcBef>
              <a:buClr>
                <a:srgbClr val="E7E6E6"/>
              </a:buClr>
              <a:buSzPct val="70000"/>
              <a:buFont typeface="Wingdings"/>
              <a:buChar char=""/>
              <a:tabLst>
                <a:tab pos="236220" algn="l"/>
              </a:tabLst>
            </a:pPr>
            <a:r>
              <a:rPr lang="ru-RU" sz="1200" spc="-5" dirty="0" smtClean="0">
                <a:latin typeface="Arial"/>
                <a:cs typeface="Arial"/>
              </a:rPr>
              <a:t>В строке 126 «в отделениях, кабинетах паллиативной медицинской помощи на дому» указываются посещения врачей-специалистов, оказывающих паллиативную медицинскую помощь в отделении (кабинете) паллиативной медицинской помощи </a:t>
            </a:r>
            <a:r>
              <a:rPr lang="ru-RU" sz="1200" b="1" u="sng" spc="-5" dirty="0" smtClean="0">
                <a:latin typeface="Arial"/>
                <a:cs typeface="Arial"/>
              </a:rPr>
              <a:t>(при наличии его в структуре поликлиники медицинской организации).</a:t>
            </a:r>
          </a:p>
          <a:p>
            <a:pPr marL="92075" marR="302895">
              <a:lnSpc>
                <a:spcPct val="100000"/>
              </a:lnSpc>
              <a:spcBef>
                <a:spcPts val="944"/>
              </a:spcBef>
              <a:buClr>
                <a:srgbClr val="E7E6E6"/>
              </a:buClr>
              <a:buSzPct val="70000"/>
              <a:buFont typeface="Wingdings"/>
              <a:buChar char=""/>
              <a:tabLst>
                <a:tab pos="236220" algn="l"/>
              </a:tabLst>
            </a:pPr>
            <a:r>
              <a:rPr lang="ru-RU" sz="1200" spc="-5" dirty="0" smtClean="0">
                <a:latin typeface="Arial"/>
                <a:cs typeface="Arial"/>
              </a:rPr>
              <a:t>По строкам 126 «в отделениях, кабинетах паллиативной медицинской помощи на дому», 127 «выездной патронажной службой для оказания паллиативной медицинской помощи на дому» и 128 «кроме того, медицинские психологи» </a:t>
            </a:r>
            <a:r>
              <a:rPr lang="ru-RU" sz="1200" b="1" u="sng" spc="-5" dirty="0" smtClean="0">
                <a:latin typeface="Arial"/>
                <a:cs typeface="Arial"/>
              </a:rPr>
              <a:t>графы 6, 7, 8, 11 и 13 не заполняются.</a:t>
            </a:r>
          </a:p>
          <a:p>
            <a:pPr marL="92075" marR="302895">
              <a:lnSpc>
                <a:spcPct val="100000"/>
              </a:lnSpc>
              <a:spcBef>
                <a:spcPts val="944"/>
              </a:spcBef>
              <a:buClr>
                <a:srgbClr val="E7E6E6"/>
              </a:buClr>
              <a:buSzPct val="70000"/>
              <a:buFont typeface="Wingdings"/>
              <a:buChar char=""/>
              <a:tabLst>
                <a:tab pos="236220" algn="l"/>
              </a:tabLst>
            </a:pPr>
            <a:r>
              <a:rPr lang="ru-RU" sz="1200" spc="-5" dirty="0" smtClean="0">
                <a:latin typeface="Arial"/>
                <a:cs typeface="Arial"/>
              </a:rPr>
              <a:t> В строке 125, 126 и 127 указанные посещения расписываются по соответствующим специалистам в строках 4-121 и включаются в строку 1.</a:t>
            </a:r>
          </a:p>
          <a:p>
            <a:pPr marL="92075" marR="302895">
              <a:lnSpc>
                <a:spcPct val="100000"/>
              </a:lnSpc>
              <a:spcBef>
                <a:spcPts val="944"/>
              </a:spcBef>
              <a:buClr>
                <a:srgbClr val="E7E6E6"/>
              </a:buClr>
              <a:buSzPct val="70000"/>
              <a:buFont typeface="Wingdings"/>
              <a:buChar char=""/>
              <a:tabLst>
                <a:tab pos="236220" algn="l"/>
              </a:tabLst>
            </a:pPr>
            <a:r>
              <a:rPr lang="ru-RU" sz="1200" spc="-5" dirty="0" smtClean="0">
                <a:latin typeface="Arial"/>
                <a:cs typeface="Arial"/>
              </a:rPr>
              <a:t>Деятельность психологов в амбулаторных условиях в т.2100 стр.1 не включаются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35" t="50000" r="12430" b="19814"/>
          <a:stretch/>
        </p:blipFill>
        <p:spPr bwMode="auto">
          <a:xfrm>
            <a:off x="179512" y="832486"/>
            <a:ext cx="8618861" cy="2595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36077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sz="3200" dirty="0"/>
              <a:t>Таблица 2101:</a:t>
            </a:r>
          </a:p>
        </p:txBody>
      </p:sp>
      <p:pic>
        <p:nvPicPr>
          <p:cNvPr id="4" name="object 14"/>
          <p:cNvPicPr>
            <a:picLocks noGrp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620688"/>
            <a:ext cx="8784976" cy="230425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37853" y="2996952"/>
            <a:ext cx="849694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Посещения к среднему медицинскому персоналу учитываются при условии осуществления самостоятельного амбулаторного приема (включая </a:t>
            </a:r>
            <a:r>
              <a:rPr lang="ru-RU" dirty="0" smtClean="0"/>
              <a:t>передвижные, фельдшерами, </a:t>
            </a:r>
            <a:r>
              <a:rPr lang="ru-RU" dirty="0"/>
              <a:t>акушерками, в смотровых кабинетах, в кабинетах </a:t>
            </a:r>
            <a:r>
              <a:rPr lang="ru-RU" dirty="0" smtClean="0"/>
              <a:t>доврачебного </a:t>
            </a:r>
            <a:r>
              <a:rPr lang="ru-RU" dirty="0"/>
              <a:t>приема, кабинетах неотложной помощи, в пунктах </a:t>
            </a:r>
            <a:r>
              <a:rPr lang="ru-RU" dirty="0" smtClean="0"/>
              <a:t>неотложной </a:t>
            </a:r>
            <a:r>
              <a:rPr lang="ru-RU" dirty="0"/>
              <a:t>помощи на дому) </a:t>
            </a:r>
            <a:r>
              <a:rPr lang="ru-RU" u="sng" dirty="0"/>
              <a:t>Учет </a:t>
            </a:r>
            <a:r>
              <a:rPr lang="ru-RU" u="sng" dirty="0" smtClean="0"/>
              <a:t>посещений </a:t>
            </a:r>
            <a:r>
              <a:rPr lang="ru-RU" u="sng" dirty="0"/>
              <a:t>к среднему </a:t>
            </a:r>
            <a:r>
              <a:rPr lang="ru-RU" u="sng" dirty="0" smtClean="0"/>
              <a:t>медицинскому персоналу </a:t>
            </a:r>
            <a:r>
              <a:rPr lang="ru-RU" u="sng" dirty="0"/>
              <a:t>осуществляется в таблице 2101 формы №</a:t>
            </a:r>
            <a:r>
              <a:rPr lang="ru-RU" u="sng" dirty="0" smtClean="0"/>
              <a:t>30</a:t>
            </a:r>
            <a:r>
              <a:rPr lang="ru-RU" dirty="0" smtClean="0"/>
              <a:t>. Амбулаторный прием фельдшера по распоряжению главного врача за врача-терапевта учитывается в т.2101, в т. 2100 эти объемы не вносятся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u="sng" dirty="0" smtClean="0"/>
              <a:t>Посещения </a:t>
            </a:r>
            <a:r>
              <a:rPr lang="ru-RU" u="sng" dirty="0"/>
              <a:t>к зубным врачам и гигиенистам стоматологическим в таблицу </a:t>
            </a:r>
            <a:r>
              <a:rPr lang="ru-RU" b="1" u="sng" dirty="0"/>
              <a:t>не </a:t>
            </a:r>
            <a:r>
              <a:rPr lang="ru-RU" b="1" u="sng" dirty="0" smtClean="0"/>
              <a:t>включаются</a:t>
            </a:r>
            <a:r>
              <a:rPr lang="ru-RU" dirty="0"/>
              <a:t>. Не учитываются как «посещения» работа среднего медицинского персонала лабораторий, рентгеновских кабинетов и других вспомогательных отделений, где учету подлежат число отпущенных процедур, сделанных анализов и исследований.</a:t>
            </a:r>
          </a:p>
        </p:txBody>
      </p:sp>
    </p:spTree>
    <p:extLst>
      <p:ext uri="{BB962C8B-B14F-4D97-AF65-F5344CB8AC3E}">
        <p14:creationId xmlns:p14="http://schemas.microsoft.com/office/powerpoint/2010/main" val="18572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dirty="0"/>
              <a:t>Таблица </a:t>
            </a:r>
            <a:r>
              <a:rPr lang="ru-RU" dirty="0" smtClean="0"/>
              <a:t>2105: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3356992"/>
            <a:ext cx="8640960" cy="331236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В строку 6 </a:t>
            </a:r>
            <a:r>
              <a:rPr lang="ru-RU" dirty="0" smtClean="0"/>
              <a:t>«медицинский осмотр»:</a:t>
            </a:r>
          </a:p>
          <a:p>
            <a:r>
              <a:rPr lang="ru-RU" dirty="0" smtClean="0"/>
              <a:t>Целевой профилактический осмотр</a:t>
            </a:r>
          </a:p>
          <a:p>
            <a:r>
              <a:rPr lang="ru-RU" dirty="0" smtClean="0"/>
              <a:t>Предварительный медицинский осмотр при поступлении на работу</a:t>
            </a:r>
          </a:p>
          <a:p>
            <a:r>
              <a:rPr lang="ru-RU" dirty="0" smtClean="0"/>
              <a:t>Периодический </a:t>
            </a:r>
          </a:p>
          <a:p>
            <a:r>
              <a:rPr lang="ru-RU" dirty="0" err="1" smtClean="0"/>
              <a:t>Предсменный</a:t>
            </a:r>
            <a:r>
              <a:rPr lang="ru-RU" dirty="0" smtClean="0"/>
              <a:t> (перед началом работы, смены, рейса)</a:t>
            </a:r>
          </a:p>
          <a:p>
            <a:pPr marL="0" indent="0">
              <a:buNone/>
            </a:pPr>
            <a:r>
              <a:rPr lang="ru-RU" b="1" dirty="0" smtClean="0"/>
              <a:t>В строке 7 </a:t>
            </a:r>
            <a:r>
              <a:rPr lang="ru-RU" dirty="0" smtClean="0"/>
              <a:t>«Диспансеризация и профилактический медицинский осмотр», выполненные в рамках профилактических медицинских осмотров, диспансеризации отдельных групп взрослого населения (Приказ № 404н) госслужащих, муниципальных служащих, детей-сирот</a:t>
            </a:r>
          </a:p>
          <a:p>
            <a:pPr marL="0" indent="0">
              <a:buNone/>
            </a:pPr>
            <a:r>
              <a:rPr lang="ru-RU" b="1" dirty="0" smtClean="0"/>
              <a:t>В строку 12 </a:t>
            </a:r>
            <a:r>
              <a:rPr lang="ru-RU" dirty="0" smtClean="0"/>
              <a:t>«Прочие» посещения, не указанные в данной таблице, осмотр детей при поездке в лагерь, посещения при нормальной беременности, перед прививкой, справка в бассейн, осмотр здоровых детей</a:t>
            </a:r>
          </a:p>
          <a:p>
            <a:pPr marL="0" indent="0">
              <a:buNone/>
            </a:pPr>
            <a:r>
              <a:rPr lang="ru-RU" b="1" dirty="0"/>
              <a:t>Заполняется из общего числа посещения т.2100 стр.1 (всего сделано посещений)</a:t>
            </a: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8" t="36131" r="45625" b="35741"/>
          <a:stretch/>
        </p:blipFill>
        <p:spPr bwMode="auto">
          <a:xfrm>
            <a:off x="395536" y="692697"/>
            <a:ext cx="6552728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9409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sz="2800" b="1" dirty="0"/>
              <a:t>5. Профилактические осмотры и диспансеризация, проведенные медицинской </a:t>
            </a:r>
            <a:r>
              <a:rPr lang="ru-RU" sz="2800" b="1" dirty="0" smtClean="0"/>
              <a:t>организацией. Таблица 2510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2132856"/>
            <a:ext cx="8229600" cy="4536504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Таблицу   2510  заполняют только те медицинские  организации, которые организуют осмотр соответствующих контингентов и отвечают за его </a:t>
            </a:r>
            <a:r>
              <a:rPr lang="ru-RU" dirty="0" smtClean="0"/>
              <a:t>проведение</a:t>
            </a:r>
          </a:p>
          <a:p>
            <a:pPr marL="0" indent="0">
              <a:buNone/>
            </a:pPr>
            <a:r>
              <a:rPr lang="ru-RU" b="1" dirty="0" smtClean="0"/>
              <a:t>Не </a:t>
            </a:r>
            <a:r>
              <a:rPr lang="ru-RU" b="1" dirty="0"/>
              <a:t>заполняют </a:t>
            </a:r>
            <a:r>
              <a:rPr lang="ru-RU" u="sng" dirty="0" smtClean="0"/>
              <a:t>специализированные</a:t>
            </a:r>
            <a:r>
              <a:rPr lang="ru-RU" dirty="0" smtClean="0"/>
              <a:t> </a:t>
            </a:r>
            <a:r>
              <a:rPr lang="ru-RU" dirty="0"/>
              <a:t>(кожно-венерологические, противотуберкулезные и </a:t>
            </a:r>
            <a:r>
              <a:rPr lang="ru-RU" dirty="0" smtClean="0"/>
              <a:t>другие) организации</a:t>
            </a: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11" t="35977" r="24628" b="53601"/>
          <a:stretch/>
        </p:blipFill>
        <p:spPr bwMode="auto">
          <a:xfrm>
            <a:off x="107504" y="1011776"/>
            <a:ext cx="8905461" cy="974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264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fontScale="92500" lnSpcReduction="10000"/>
          </a:bodyPr>
          <a:lstStyle/>
          <a:p>
            <a:r>
              <a:rPr lang="ru-RU" sz="2400" dirty="0"/>
              <a:t>В сводный отчет по </a:t>
            </a:r>
            <a:r>
              <a:rPr lang="ru-RU" sz="2400" dirty="0" smtClean="0"/>
              <a:t>Забайкальскому краю </a:t>
            </a:r>
          </a:p>
          <a:p>
            <a:pPr marL="0" indent="0">
              <a:buNone/>
            </a:pPr>
            <a:r>
              <a:rPr lang="ru-RU" sz="2400" dirty="0" smtClean="0"/>
              <a:t>включаются </a:t>
            </a:r>
            <a:r>
              <a:rPr lang="ru-RU" sz="2400" dirty="0"/>
              <a:t>сведения по всем медицинским организациям подчинения </a:t>
            </a:r>
            <a:r>
              <a:rPr lang="ru-RU" sz="2400" dirty="0" smtClean="0"/>
              <a:t>Министерству здравоохранения Забайкальского края, </a:t>
            </a:r>
            <a:r>
              <a:rPr lang="ru-RU" sz="2400" dirty="0"/>
              <a:t>в соответствии с Номенклатурой медицинских  организаций, включая </a:t>
            </a:r>
            <a:r>
              <a:rPr lang="ru-RU" sz="2400" dirty="0" smtClean="0"/>
              <a:t>организации подчинения </a:t>
            </a:r>
            <a:r>
              <a:rPr lang="ru-RU" sz="2400" dirty="0"/>
              <a:t>Минздрава России и Российской академии </a:t>
            </a:r>
            <a:r>
              <a:rPr lang="ru-RU" sz="2400" dirty="0" smtClean="0"/>
              <a:t>наук</a:t>
            </a:r>
          </a:p>
          <a:p>
            <a:r>
              <a:rPr lang="ru-RU" sz="2400" dirty="0" smtClean="0"/>
              <a:t> </a:t>
            </a:r>
            <a:r>
              <a:rPr lang="ru-RU" sz="2400" i="1" u="sng" dirty="0"/>
              <a:t>Не заполняют форму №30 организации  </a:t>
            </a:r>
            <a:r>
              <a:rPr lang="ru-RU" sz="2400" i="1" u="sng" dirty="0" err="1"/>
              <a:t>Роспотребнадзора</a:t>
            </a:r>
            <a:r>
              <a:rPr lang="ru-RU" sz="2400" i="1" u="sng" dirty="0"/>
              <a:t>, образовательные медицинские организации, аппарат управления субъектов РФ </a:t>
            </a:r>
            <a:r>
              <a:rPr lang="ru-RU" sz="2400" i="1" u="sng" dirty="0" smtClean="0"/>
              <a:t>(департаменты </a:t>
            </a:r>
            <a:r>
              <a:rPr lang="ru-RU" sz="2400" i="1" u="sng" dirty="0"/>
              <a:t>и министерства</a:t>
            </a:r>
            <a:r>
              <a:rPr lang="ru-RU" sz="2400" i="1" u="sng" dirty="0" smtClean="0"/>
              <a:t>).</a:t>
            </a:r>
          </a:p>
          <a:p>
            <a:r>
              <a:rPr lang="ru-RU" sz="2400" dirty="0" smtClean="0"/>
              <a:t>годовой </a:t>
            </a:r>
            <a:r>
              <a:rPr lang="ru-RU" sz="2400" dirty="0"/>
              <a:t>сводный </a:t>
            </a:r>
            <a:r>
              <a:rPr lang="ru-RU" sz="2400" dirty="0" smtClean="0"/>
              <a:t>отчет медицинской организации,  таблицы по всем разделам и формам </a:t>
            </a:r>
            <a:r>
              <a:rPr lang="ru-RU" sz="2400" b="1" u="sng" dirty="0" smtClean="0"/>
              <a:t>заполняются за период работы с 01.01.2023г. </a:t>
            </a:r>
            <a:r>
              <a:rPr lang="ru-RU" sz="2400" b="1" u="sng" dirty="0"/>
              <a:t> п</a:t>
            </a:r>
            <a:r>
              <a:rPr lang="ru-RU" sz="2400" b="1" u="sng" dirty="0" smtClean="0"/>
              <a:t>о 31.12.2023г.</a:t>
            </a:r>
            <a:endParaRPr lang="ru-RU" sz="2400" b="1" u="sng" dirty="0"/>
          </a:p>
          <a:p>
            <a:r>
              <a:rPr lang="ru-RU" sz="2400" dirty="0"/>
              <a:t>ФФСН № 30 представляется в 2-х разрезах,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1 </a:t>
            </a:r>
            <a:r>
              <a:rPr lang="ru-RU" sz="2400" dirty="0"/>
              <a:t>- по территории </a:t>
            </a:r>
          </a:p>
          <a:p>
            <a:pPr marL="0" indent="0">
              <a:buNone/>
            </a:pPr>
            <a:r>
              <a:rPr lang="ru-RU" sz="2400" dirty="0"/>
              <a:t>2 - свод по селу </a:t>
            </a:r>
            <a:endParaRPr lang="ru-RU" sz="2400" dirty="0" smtClean="0"/>
          </a:p>
          <a:p>
            <a:r>
              <a:rPr lang="ru-RU" sz="2400" i="1" u="sng" dirty="0" smtClean="0"/>
              <a:t>Формы должны быть прошитые, пронумерованы, подписаны руководителями и заверены печатью организации  </a:t>
            </a:r>
          </a:p>
          <a:p>
            <a:pPr marL="0" indent="0">
              <a:buNone/>
            </a:pPr>
            <a:endParaRPr lang="ru-RU" dirty="0"/>
          </a:p>
          <a:p>
            <a:endParaRPr lang="ru-RU" b="1" u="sng" dirty="0" smtClean="0"/>
          </a:p>
          <a:p>
            <a:endParaRPr lang="ru-RU" b="1" u="sng" dirty="0"/>
          </a:p>
        </p:txBody>
      </p:sp>
    </p:spTree>
    <p:extLst>
      <p:ext uri="{BB962C8B-B14F-4D97-AF65-F5344CB8AC3E}">
        <p14:creationId xmlns:p14="http://schemas.microsoft.com/office/powerpoint/2010/main" val="216075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Таблица 2510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/>
          </a:bodyPr>
          <a:lstStyle/>
          <a:p>
            <a:r>
              <a:rPr lang="ru-RU" dirty="0"/>
              <a:t>В графу 3 заносят число подлежащих осмотру, в графу 5 число осмотренных.  Физическое лицо включают только 1 раз в году, независимо от того, сколько раз в году он подлежал осмотру, или был осмотрен. </a:t>
            </a:r>
            <a:r>
              <a:rPr lang="ru-RU" b="1" dirty="0"/>
              <a:t>Плановые цифры</a:t>
            </a:r>
            <a:r>
              <a:rPr lang="ru-RU" dirty="0"/>
              <a:t> подлежащих осмотрам утверждаются распорядительным документом органа управления здравоохранением субъекта, и </a:t>
            </a:r>
            <a:r>
              <a:rPr lang="ru-RU" dirty="0" smtClean="0"/>
              <a:t>могут </a:t>
            </a:r>
            <a:r>
              <a:rPr lang="ru-RU" dirty="0"/>
              <a:t>быть скорректированы на конец </a:t>
            </a:r>
            <a:r>
              <a:rPr lang="ru-RU" dirty="0" smtClean="0"/>
              <a:t>отчетного периода</a:t>
            </a:r>
            <a:r>
              <a:rPr lang="ru-RU" dirty="0"/>
              <a:t>. </a:t>
            </a:r>
            <a:endParaRPr lang="ru-RU" dirty="0" smtClean="0"/>
          </a:p>
          <a:p>
            <a:pPr marL="0" indent="0" algn="just">
              <a:buNone/>
            </a:pPr>
            <a:r>
              <a:rPr lang="ru-RU" u="sng" dirty="0" smtClean="0"/>
              <a:t>Число </a:t>
            </a:r>
            <a:r>
              <a:rPr lang="ru-RU" u="sng" dirty="0"/>
              <a:t>осмотренных должно равняться числу подлежащих осмотру, или быть меньше этого числа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843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Таблица 2510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764704"/>
            <a:ext cx="8229600" cy="5760640"/>
          </a:xfrm>
        </p:spPr>
        <p:txBody>
          <a:bodyPr>
            <a:normAutofit fontScale="55000" lnSpcReduction="20000"/>
          </a:bodyPr>
          <a:lstStyle/>
          <a:p>
            <a:r>
              <a:rPr lang="ru-RU" dirty="0"/>
              <a:t>В таблицу 2510 включаются сведения таблицы 2516 «Обязательные, предварительные и периодические </a:t>
            </a:r>
            <a:r>
              <a:rPr lang="ru-RU" dirty="0" smtClean="0"/>
              <a:t>осмотры</a:t>
            </a:r>
            <a:r>
              <a:rPr lang="ru-RU" dirty="0"/>
              <a:t>, проведенные медицинской организацией»     </a:t>
            </a:r>
          </a:p>
          <a:p>
            <a:r>
              <a:rPr lang="ru-RU" dirty="0"/>
              <a:t>Строка 1  «Дети в возрасте 0-14 </a:t>
            </a:r>
            <a:r>
              <a:rPr lang="ru-RU" dirty="0" smtClean="0"/>
              <a:t>лет включительно</a:t>
            </a:r>
            <a:r>
              <a:rPr lang="ru-RU" dirty="0"/>
              <a:t>» </a:t>
            </a:r>
            <a:r>
              <a:rPr lang="ru-RU" dirty="0" smtClean="0"/>
              <a:t>больше </a:t>
            </a:r>
            <a:r>
              <a:rPr lang="ru-RU" dirty="0"/>
              <a:t>или равна строке 2 «дети до года»  </a:t>
            </a:r>
          </a:p>
          <a:p>
            <a:r>
              <a:rPr lang="ru-RU" dirty="0"/>
              <a:t>В строке 2 «дети до года» отражаются сведения о числе подлежащих и осмотренных детях, родившихся в предыдущем году и достигших в отчетном году возраста 1 год.</a:t>
            </a:r>
          </a:p>
          <a:p>
            <a:r>
              <a:rPr lang="ru-RU" dirty="0"/>
              <a:t>Строка 3 «Дети в возрасте 15-17 лет включительно» должна быть больше или равна строке 4  «из общего числа детей 15-17 лет- юношей».</a:t>
            </a:r>
          </a:p>
          <a:p>
            <a:r>
              <a:rPr lang="ru-RU" dirty="0"/>
              <a:t>В строке 5 « школьники»  отражаются сведения о числе подлежащих осмотрам и осмотренных обучающихся детей-школьников.</a:t>
            </a:r>
          </a:p>
          <a:p>
            <a:r>
              <a:rPr lang="ru-RU" dirty="0"/>
              <a:t>Строка 5 должна быть меньше строки 1  «Дети в возрасте 0-14 </a:t>
            </a:r>
            <a:r>
              <a:rPr lang="ru-RU" dirty="0" smtClean="0"/>
              <a:t>лет включительно</a:t>
            </a:r>
            <a:r>
              <a:rPr lang="ru-RU" dirty="0"/>
              <a:t>».</a:t>
            </a:r>
          </a:p>
          <a:p>
            <a:r>
              <a:rPr lang="ru-RU" dirty="0"/>
              <a:t>В строке 6 «контингенты взрослого населения (18 лет и старше),  всего». Количество проведенных периодических и предварительных медицинских осмотров </a:t>
            </a:r>
            <a:r>
              <a:rPr lang="ru-RU" dirty="0" smtClean="0"/>
              <a:t>указываются </a:t>
            </a:r>
            <a:r>
              <a:rPr lang="ru-RU" dirty="0"/>
              <a:t>в графах с 3 по 6, так как для данных видов медицинских осмотров не предусмотрено определение групп здоровья.</a:t>
            </a:r>
          </a:p>
          <a:p>
            <a:r>
              <a:rPr lang="ru-RU" dirty="0"/>
              <a:t>В строку </a:t>
            </a:r>
            <a:r>
              <a:rPr lang="ru-RU" dirty="0" smtClean="0"/>
              <a:t>6.2  </a:t>
            </a:r>
            <a:r>
              <a:rPr lang="ru-RU" dirty="0"/>
              <a:t>и </a:t>
            </a:r>
            <a:r>
              <a:rPr lang="ru-RU" dirty="0" smtClean="0"/>
              <a:t>6.2.1 </a:t>
            </a:r>
            <a:r>
              <a:rPr lang="ru-RU" dirty="0"/>
              <a:t>включаются сведения о проведении диспансеризации отдельных групп взрослого населения.</a:t>
            </a:r>
          </a:p>
          <a:p>
            <a:r>
              <a:rPr lang="ru-RU" dirty="0"/>
              <a:t>Строка 6 может быть больше строки </a:t>
            </a:r>
            <a:r>
              <a:rPr lang="ru-RU" dirty="0" smtClean="0"/>
              <a:t>6.2 </a:t>
            </a:r>
            <a:r>
              <a:rPr lang="ru-RU" dirty="0"/>
              <a:t>«диспансеризация определенных групп взрослого населения» за счет профилактических осмотров (профилактические осмотры, проведенные в рамках диспансеризации определенных групп взрослого населения, периодических и предварительных медицинских осмотров).</a:t>
            </a:r>
          </a:p>
          <a:p>
            <a:r>
              <a:rPr lang="ru-RU" dirty="0"/>
              <a:t>По строке 6 проводится контроль по лицам старше трудоспособного населения (строка                          6 минус строка </a:t>
            </a:r>
            <a:r>
              <a:rPr lang="ru-RU" dirty="0" smtClean="0"/>
              <a:t>6.1 </a:t>
            </a:r>
            <a:r>
              <a:rPr lang="ru-RU" dirty="0"/>
              <a:t>больше или равна строке  </a:t>
            </a:r>
            <a:r>
              <a:rPr lang="ru-RU" dirty="0" smtClean="0"/>
              <a:t>6.2</a:t>
            </a:r>
            <a:r>
              <a:rPr lang="ru-RU" dirty="0"/>
              <a:t>, минус строка </a:t>
            </a:r>
            <a:r>
              <a:rPr lang="ru-RU" dirty="0" smtClean="0"/>
              <a:t>6.2.1).</a:t>
            </a:r>
          </a:p>
          <a:p>
            <a:r>
              <a:rPr lang="ru-RU" dirty="0"/>
              <a:t>Сведения, представленные в этой </a:t>
            </a:r>
            <a:r>
              <a:rPr lang="ru-RU" dirty="0" smtClean="0"/>
              <a:t>таблице2516, </a:t>
            </a:r>
            <a:r>
              <a:rPr lang="ru-RU" dirty="0"/>
              <a:t>включаются в таблицу </a:t>
            </a:r>
            <a:r>
              <a:rPr lang="ru-RU" dirty="0" smtClean="0"/>
              <a:t>в </a:t>
            </a:r>
            <a:r>
              <a:rPr lang="ru-RU" dirty="0"/>
              <a:t>строки 6  и 6,1</a:t>
            </a:r>
          </a:p>
          <a:p>
            <a:r>
              <a:rPr lang="ru-RU" dirty="0" smtClean="0"/>
              <a:t>Разница </a:t>
            </a:r>
            <a:r>
              <a:rPr lang="ru-RU" dirty="0"/>
              <a:t>между данными графы 5 и суммой граф </a:t>
            </a:r>
            <a:r>
              <a:rPr lang="ru-RU" dirty="0" smtClean="0"/>
              <a:t>с 7 по 9 </a:t>
            </a:r>
            <a:r>
              <a:rPr lang="ru-RU" dirty="0"/>
              <a:t>должна равняться сведениям о количестве проведенных периодических и предварительных медицинских осмотров, данные которых указаны в таблице 2516  «Обязательные, предварительные и периодические осмотры, проведенные медицинской организацией», </a:t>
            </a:r>
            <a:r>
              <a:rPr lang="ru-RU" dirty="0" smtClean="0"/>
              <a:t>строке, </a:t>
            </a:r>
            <a:r>
              <a:rPr lang="ru-RU" dirty="0"/>
              <a:t>в графе 4.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9050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251519" y="2176874"/>
            <a:ext cx="8620337" cy="442047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Таблица 2511 включает </a:t>
            </a:r>
            <a:r>
              <a:rPr lang="ru-RU" dirty="0"/>
              <a:t>информацию о профилактических осмотрах детей в возрасте 15 – 17 лет с целью сохранения их репродуктивного здоровья. Данные этой таблицы не должны превышать значения по соответствующим графам строки 3 «Дети в возрасте 15 – 17 лет включительно»  и </a:t>
            </a:r>
            <a:r>
              <a:rPr lang="ru-RU" dirty="0" smtClean="0"/>
              <a:t>строки </a:t>
            </a:r>
            <a:r>
              <a:rPr lang="ru-RU" dirty="0"/>
              <a:t>4 «Дети в возрасте 15-17 </a:t>
            </a:r>
            <a:r>
              <a:rPr lang="ru-RU" dirty="0" smtClean="0"/>
              <a:t>лет, </a:t>
            </a:r>
            <a:r>
              <a:rPr lang="ru-RU" dirty="0"/>
              <a:t>юношей» таблицы 2510.</a:t>
            </a:r>
          </a:p>
          <a:p>
            <a:r>
              <a:rPr lang="ru-RU" dirty="0"/>
              <a:t>Графа 4  «Осмотрено» может быть больше, или равна графе 3 «Подлежало осмотрам».</a:t>
            </a:r>
          </a:p>
          <a:p>
            <a:r>
              <a:rPr lang="ru-RU" dirty="0"/>
              <a:t>Строка 1 «Осмотрено пациентов, всего» равна сумме строк </a:t>
            </a:r>
            <a:r>
              <a:rPr lang="ru-RU" dirty="0" smtClean="0"/>
              <a:t>1.1 </a:t>
            </a:r>
            <a:r>
              <a:rPr lang="ru-RU" dirty="0"/>
              <a:t>«осмотрено мальчиков (</a:t>
            </a:r>
            <a:r>
              <a:rPr lang="ru-RU" dirty="0" smtClean="0"/>
              <a:t>урологом-</a:t>
            </a:r>
            <a:r>
              <a:rPr lang="ru-RU" dirty="0" err="1" smtClean="0"/>
              <a:t>андрологом</a:t>
            </a:r>
            <a:r>
              <a:rPr lang="ru-RU" dirty="0" smtClean="0"/>
              <a:t>)» 1.2 </a:t>
            </a:r>
            <a:r>
              <a:rPr lang="ru-RU" dirty="0"/>
              <a:t>«осмотрено девочек (акушером гинекологом</a:t>
            </a:r>
            <a:r>
              <a:rPr lang="ru-RU" dirty="0" smtClean="0"/>
              <a:t>)»</a:t>
            </a:r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04" t="57433" r="17069" b="16666"/>
          <a:stretch/>
        </p:blipFill>
        <p:spPr bwMode="auto">
          <a:xfrm>
            <a:off x="349167" y="260648"/>
            <a:ext cx="8522690" cy="1844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2822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84312" y="2996952"/>
            <a:ext cx="8229600" cy="3561259"/>
          </a:xfrm>
        </p:spPr>
        <p:txBody>
          <a:bodyPr/>
          <a:lstStyle/>
          <a:p>
            <a:r>
              <a:rPr lang="ru-RU" dirty="0" smtClean="0"/>
              <a:t>Таблица 2512 включает </a:t>
            </a:r>
            <a:r>
              <a:rPr lang="ru-RU" dirty="0"/>
              <a:t>информацию о госпитализированных детях 15 – 17 лет и состоящих под диспансерным наблюдением.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75" t="40370" r="34791" b="35741"/>
          <a:stretch/>
        </p:blipFill>
        <p:spPr bwMode="auto">
          <a:xfrm>
            <a:off x="278578" y="260648"/>
            <a:ext cx="8839200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00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>
          <a:xfrm>
            <a:off x="457200" y="1844824"/>
            <a:ext cx="8229600" cy="4752528"/>
          </a:xfrm>
        </p:spPr>
        <p:txBody>
          <a:bodyPr>
            <a:normAutofit fontScale="40000" lnSpcReduction="20000"/>
          </a:bodyPr>
          <a:lstStyle/>
          <a:p>
            <a:r>
              <a:rPr lang="ru-RU" sz="4000" dirty="0" smtClean="0"/>
              <a:t>Таблица 2513 </a:t>
            </a:r>
            <a:r>
              <a:rPr lang="ru-RU" sz="4000" dirty="0"/>
              <a:t>включает информацию о целевых осмотрах на туберкулез, таблицу заполняют медицинские </a:t>
            </a:r>
            <a:r>
              <a:rPr lang="ru-RU" sz="4000" dirty="0" smtClean="0"/>
              <a:t>организации</a:t>
            </a:r>
            <a:r>
              <a:rPr lang="ru-RU" sz="4000" dirty="0"/>
              <a:t>, проводящие </a:t>
            </a:r>
            <a:r>
              <a:rPr lang="ru-RU" sz="4000" dirty="0" smtClean="0"/>
              <a:t>профилактический </a:t>
            </a:r>
            <a:r>
              <a:rPr lang="ru-RU" sz="4000" dirty="0"/>
              <a:t>осмотр с целью выявления туберкулеза. Осмотры населения показывают физическое лицо один раз в году, </a:t>
            </a:r>
            <a:r>
              <a:rPr lang="ru-RU" sz="4000" dirty="0" smtClean="0"/>
              <a:t>независимо </a:t>
            </a:r>
            <a:r>
              <a:rPr lang="ru-RU" sz="4000" dirty="0"/>
              <a:t>от того, сколько раз они были проведены (В соответствии с приказом Минздрава РФ от 21.03.2017г.№124н  «Об утверждении порядка и сроков проведения профилактических медицинских осмотров граждан в целях выявления туберкулеза»).</a:t>
            </a:r>
          </a:p>
          <a:p>
            <a:r>
              <a:rPr lang="ru-RU" sz="4000" dirty="0"/>
              <a:t>Строка 1 «осмотрено пациентов, всего» может быть больше суммы строк 2 «из числа осмотренных обследовано </a:t>
            </a:r>
            <a:r>
              <a:rPr lang="ru-RU" sz="4000" dirty="0" err="1" smtClean="0"/>
              <a:t>флюорографически</a:t>
            </a:r>
            <a:r>
              <a:rPr lang="ru-RU" sz="4000" dirty="0" smtClean="0"/>
              <a:t>» </a:t>
            </a:r>
            <a:r>
              <a:rPr lang="ru-RU" sz="4000" dirty="0"/>
              <a:t>и 3 «из числа осмотренных </a:t>
            </a:r>
            <a:r>
              <a:rPr lang="ru-RU" sz="4000" dirty="0" err="1"/>
              <a:t>бактериоскопически</a:t>
            </a:r>
            <a:r>
              <a:rPr lang="ru-RU" sz="4000" dirty="0"/>
              <a:t>».</a:t>
            </a:r>
          </a:p>
          <a:p>
            <a:r>
              <a:rPr lang="ru-RU" sz="4000" dirty="0"/>
              <a:t>В строку 2 «из числа осмотренных обследовано </a:t>
            </a:r>
            <a:r>
              <a:rPr lang="ru-RU" sz="4000" dirty="0" err="1"/>
              <a:t>флюорографически</a:t>
            </a:r>
            <a:r>
              <a:rPr lang="ru-RU" sz="4000" dirty="0"/>
              <a:t>» включают все  флюорографии независимо от того, где они были проведены (ведомственные, частные медицинские организации), на  основании подтверждающего документа: результат вклеивается в  медицинскую карту пациента, получающего медицинскую помощь в амбулаторных условиях ( учетная форма № 025/у), с обязательной отметкой во </a:t>
            </a:r>
            <a:r>
              <a:rPr lang="ru-RU" sz="4000" dirty="0" err="1"/>
              <a:t>флюротеке</a:t>
            </a:r>
            <a:r>
              <a:rPr lang="ru-RU" sz="4000" dirty="0"/>
              <a:t>.</a:t>
            </a:r>
          </a:p>
          <a:p>
            <a:r>
              <a:rPr lang="ru-RU" sz="4000" dirty="0"/>
              <a:t>В строку 3 «из числа осмотренных обследовано </a:t>
            </a:r>
            <a:r>
              <a:rPr lang="ru-RU" sz="4000" dirty="0" err="1"/>
              <a:t>бактериоскопически</a:t>
            </a:r>
            <a:r>
              <a:rPr lang="ru-RU" sz="4000" dirty="0"/>
              <a:t>» включают все бактериоскопии, независимо от того, в каких медицинских организациях они были проведены, но только при условии отсутствия проведенной флюорографии.</a:t>
            </a:r>
          </a:p>
          <a:p>
            <a:endParaRPr lang="ru-RU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5" t="50000" r="18449" b="30153"/>
          <a:stretch/>
        </p:blipFill>
        <p:spPr bwMode="auto">
          <a:xfrm>
            <a:off x="179512" y="116632"/>
            <a:ext cx="8568952" cy="1460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8947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772816"/>
            <a:ext cx="8229600" cy="4824536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Таблицу 2514 заполняют </a:t>
            </a:r>
            <a:r>
              <a:rPr lang="ru-RU" dirty="0"/>
              <a:t>медицинские организации, которые осуществляют учет, наблюдение и лечение пациентов с онкологическими заболеваниями. Осмотры населения показывают один раз в году, независимо от того, сколько раз они были проведены, повторные обследования для уточнения диагноза в данных таблицах не показывают.</a:t>
            </a:r>
          </a:p>
          <a:p>
            <a:r>
              <a:rPr lang="ru-RU" dirty="0" smtClean="0"/>
              <a:t>Данные </a:t>
            </a:r>
            <a:r>
              <a:rPr lang="ru-RU" dirty="0"/>
              <a:t>в строке 4 «осмотрено при реализации </a:t>
            </a:r>
            <a:r>
              <a:rPr lang="ru-RU" dirty="0" err="1"/>
              <a:t>скрининговых</a:t>
            </a:r>
            <a:r>
              <a:rPr lang="ru-RU" dirty="0"/>
              <a:t> программ», 5 «осмотрено при диспансеризации (профилактических осмотрах) отдельных контингентов населения (кроме пациентов с хроническими заболеваниями)» и 6 «осмотрено при диспансеризации пациентов с хроническими заболеваниями» должны быть включены в строки 2 «осмотрено в смотровых кабинетах» </a:t>
            </a:r>
            <a:r>
              <a:rPr lang="ru-RU" dirty="0" smtClean="0"/>
              <a:t>и 3  </a:t>
            </a:r>
            <a:r>
              <a:rPr lang="ru-RU" dirty="0"/>
              <a:t>«осмотрено в женских консультациях».</a:t>
            </a:r>
          </a:p>
          <a:p>
            <a:r>
              <a:rPr lang="ru-RU" dirty="0" smtClean="0"/>
              <a:t>В </a:t>
            </a:r>
            <a:r>
              <a:rPr lang="ru-RU" dirty="0"/>
              <a:t>строках 5 «осмотрено при диспансеризации (профилактических осмотрах) отдельных контингентов населения (кроме пациентов с хроническими заболеваниями</a:t>
            </a:r>
            <a:r>
              <a:rPr lang="ru-RU" dirty="0" smtClean="0"/>
              <a:t>)»  </a:t>
            </a:r>
            <a:r>
              <a:rPr lang="ru-RU" dirty="0"/>
              <a:t>и  6  «осмотрено при диспансеризации пациентов с хроническими заболеваниями» включаются сведения о проведении диспансеризации определенных групп взрослого населения, проводимые с определенной </a:t>
            </a:r>
            <a:r>
              <a:rPr lang="ru-RU" dirty="0" smtClean="0"/>
              <a:t>периодичностью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37" t="50000" r="21493" b="31012"/>
          <a:stretch/>
        </p:blipFill>
        <p:spPr bwMode="auto">
          <a:xfrm>
            <a:off x="179512" y="188640"/>
            <a:ext cx="8631906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5230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2418882"/>
            <a:ext cx="8229600" cy="3707281"/>
          </a:xfrm>
        </p:spPr>
        <p:txBody>
          <a:bodyPr>
            <a:normAutofit/>
          </a:bodyPr>
          <a:lstStyle/>
          <a:p>
            <a:r>
              <a:rPr lang="ru-RU" dirty="0"/>
              <a:t>Таблица </a:t>
            </a:r>
            <a:r>
              <a:rPr lang="ru-RU" dirty="0" smtClean="0"/>
              <a:t>2515 </a:t>
            </a:r>
            <a:r>
              <a:rPr lang="ru-RU" dirty="0"/>
              <a:t>заполняется медицинскими организациями (или их структурными подразделениями), которые имеют лицензию на осуществление деятельности по медицинскому освидетельствованию на состояние алкогольного, наркотического или иного токсического опьянения.</a:t>
            </a:r>
          </a:p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52" t="47050" r="19827" b="25364"/>
          <a:stretch/>
        </p:blipFill>
        <p:spPr bwMode="auto">
          <a:xfrm>
            <a:off x="251520" y="302188"/>
            <a:ext cx="8676456" cy="2116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8832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3" y="2708920"/>
            <a:ext cx="8784975" cy="3960440"/>
          </a:xfrm>
        </p:spPr>
        <p:txBody>
          <a:bodyPr>
            <a:normAutofit fontScale="40000" lnSpcReduction="20000"/>
          </a:bodyPr>
          <a:lstStyle/>
          <a:p>
            <a:r>
              <a:rPr lang="ru-RU" sz="3800" dirty="0"/>
              <a:t>Таблица заполняется медицинскими организациями, проводящими предварительные и периодические медицинские осмотры, в соответствии с приказом </a:t>
            </a:r>
            <a:r>
              <a:rPr lang="ru-RU" sz="3800" dirty="0" err="1"/>
              <a:t>Минздравсоцразвития</a:t>
            </a:r>
            <a:r>
              <a:rPr lang="ru-RU" sz="3800" dirty="0"/>
              <a:t> РФ от28.01.2021г. №29н «Об утверждении Порядка проведения обязательных предварительных и периодических медицинских осмотров работников, предусмотренных частью четвертой статьи 213 Трудового кодекса РФ, перечня медицинских противопоказаний к осуществлению работ с вредными и (или) опасными производственными факторами, а также работам, при выполнении которых проводятся обязательные </a:t>
            </a:r>
            <a:r>
              <a:rPr lang="ru-RU" sz="3800" dirty="0" smtClean="0"/>
              <a:t>предварительные </a:t>
            </a:r>
            <a:r>
              <a:rPr lang="ru-RU" sz="3800" dirty="0"/>
              <a:t>и периодические медицинские осмотры» </a:t>
            </a:r>
          </a:p>
          <a:p>
            <a:r>
              <a:rPr lang="ru-RU" sz="3800" dirty="0"/>
              <a:t>Сведения, представленные в этой таблице, включаются в таблицу 2510 в строки 6  и 6,1</a:t>
            </a:r>
          </a:p>
          <a:p>
            <a:r>
              <a:rPr lang="ru-RU" sz="3800" dirty="0"/>
              <a:t>В графе 3  отражаются  сведения о подлежащих </a:t>
            </a:r>
            <a:r>
              <a:rPr lang="ru-RU" sz="3800" dirty="0" smtClean="0"/>
              <a:t>осмотрам</a:t>
            </a:r>
          </a:p>
          <a:p>
            <a:pPr marL="361950" indent="0">
              <a:buNone/>
            </a:pPr>
            <a:r>
              <a:rPr lang="ru-RU" sz="3800" dirty="0" smtClean="0"/>
              <a:t>В </a:t>
            </a:r>
            <a:r>
              <a:rPr lang="ru-RU" sz="3800" dirty="0"/>
              <a:t>графе 4 </a:t>
            </a:r>
            <a:r>
              <a:rPr lang="ru-RU" sz="3800" dirty="0" smtClean="0"/>
              <a:t>– количество </a:t>
            </a:r>
            <a:r>
              <a:rPr lang="ru-RU" sz="3800" dirty="0"/>
              <a:t>осмотренных. Число осмотренных должно равняться числу подлежащих осмотру или быть меньше этого числа.</a:t>
            </a:r>
          </a:p>
          <a:p>
            <a:r>
              <a:rPr lang="ru-RU" sz="3800" dirty="0"/>
              <a:t>У осмотренных (графа 3) медицинские противопоказания к работе могли отсутствовать (графа 6 или могут быть постоянными или временными (графа 7),  поэтому графа 3  равна сумме граф 6 и 7.</a:t>
            </a:r>
          </a:p>
          <a:p>
            <a:r>
              <a:rPr lang="ru-RU" sz="3800" dirty="0" smtClean="0"/>
              <a:t>В строке </a:t>
            </a:r>
            <a:r>
              <a:rPr lang="ru-RU" sz="3800" dirty="0"/>
              <a:t>1,2 «декретированные контингенты» указываются должностные лица и работники организаций, деятельность которых связана с производством, хранением, транспортировкой и реализацией пищевых продуктов и питьевой воды, воспитанием и обучением детей, коммунальным и бытовым обслуживанием населения.</a:t>
            </a:r>
          </a:p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87" t="46483" r="16979" b="21481"/>
          <a:stretch/>
        </p:blipFill>
        <p:spPr bwMode="auto">
          <a:xfrm>
            <a:off x="179513" y="289620"/>
            <a:ext cx="8838136" cy="24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9915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600200"/>
            <a:ext cx="8712968" cy="4997152"/>
          </a:xfrm>
        </p:spPr>
        <p:txBody>
          <a:bodyPr/>
          <a:lstStyle/>
          <a:p>
            <a:r>
              <a:rPr lang="ru-RU" dirty="0"/>
              <a:t>В строке 1 указывается  число инвалидов Великой   Отечественной войны, </a:t>
            </a:r>
            <a:r>
              <a:rPr lang="ru-RU" dirty="0" smtClean="0"/>
              <a:t>участников ВОВ</a:t>
            </a:r>
            <a:r>
              <a:rPr lang="ru-RU" dirty="0"/>
              <a:t>,  </a:t>
            </a:r>
            <a:r>
              <a:rPr lang="ru-RU" dirty="0" smtClean="0"/>
              <a:t>инвалидов-интернационалистов, </a:t>
            </a:r>
            <a:r>
              <a:rPr lang="ru-RU" dirty="0"/>
              <a:t>состоящих под диспансерным наблюдением на начало отчетного года (данные строки  6 предыдущего года</a:t>
            </a:r>
            <a:r>
              <a:rPr lang="ru-RU" dirty="0" smtClean="0"/>
              <a:t>)</a:t>
            </a:r>
          </a:p>
          <a:p>
            <a:r>
              <a:rPr lang="ru-RU" b="1" dirty="0" smtClean="0"/>
              <a:t>По </a:t>
            </a:r>
            <a:r>
              <a:rPr lang="ru-RU" b="1" dirty="0"/>
              <a:t>всем графам таблицы строка 1 текущего года равна строке 6 предыдущего года.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40" t="22156" r="19776" b="62985"/>
          <a:stretch/>
        </p:blipFill>
        <p:spPr bwMode="auto">
          <a:xfrm>
            <a:off x="174045" y="260648"/>
            <a:ext cx="8952145" cy="1182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7521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28215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2132856"/>
            <a:ext cx="8229600" cy="3993307"/>
          </a:xfrm>
        </p:spPr>
        <p:txBody>
          <a:bodyPr>
            <a:normAutofit/>
          </a:bodyPr>
          <a:lstStyle/>
          <a:p>
            <a:r>
              <a:rPr lang="ru-RU" dirty="0" smtClean="0"/>
              <a:t>Таблица </a:t>
            </a:r>
            <a:r>
              <a:rPr lang="ru-RU" dirty="0"/>
              <a:t>2610 </a:t>
            </a:r>
            <a:r>
              <a:rPr lang="ru-RU" dirty="0" smtClean="0"/>
              <a:t>включает </a:t>
            </a:r>
            <a:r>
              <a:rPr lang="ru-RU" dirty="0"/>
              <a:t>в себя сведения о числе всех инвалидов, </a:t>
            </a:r>
            <a:r>
              <a:rPr lang="ru-RU" dirty="0" smtClean="0"/>
              <a:t>состоящих </a:t>
            </a:r>
            <a:r>
              <a:rPr lang="ru-RU" dirty="0"/>
              <a:t>на учете в медицинской организации по состоянию на конец отчетного года.  </a:t>
            </a:r>
            <a:endParaRPr lang="ru-RU" dirty="0" smtClean="0"/>
          </a:p>
          <a:p>
            <a:r>
              <a:rPr lang="ru-RU" dirty="0" smtClean="0"/>
              <a:t>Численность </a:t>
            </a:r>
            <a:r>
              <a:rPr lang="ru-RU" dirty="0"/>
              <a:t>детей -инвалидов, указанная в строке </a:t>
            </a:r>
            <a:r>
              <a:rPr lang="ru-RU" dirty="0" smtClean="0"/>
              <a:t>1, </a:t>
            </a:r>
            <a:r>
              <a:rPr lang="ru-RU" dirty="0"/>
              <a:t>должна быть равна сведениям, указанным в форме № 19 «Сведения о детях- инвалидах».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13" t="48027" r="18956" b="28889"/>
          <a:stretch/>
        </p:blipFill>
        <p:spPr bwMode="auto">
          <a:xfrm>
            <a:off x="179512" y="188640"/>
            <a:ext cx="8835467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7539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Форма заполняется: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620688"/>
            <a:ext cx="8229600" cy="6048672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всеми </a:t>
            </a:r>
            <a:r>
              <a:rPr lang="ru-RU" dirty="0"/>
              <a:t>медицинскими организациями, являющимися  юридическими лицами,  в том числе:</a:t>
            </a:r>
          </a:p>
          <a:p>
            <a:r>
              <a:rPr lang="ru-RU" dirty="0" smtClean="0"/>
              <a:t>по </a:t>
            </a:r>
            <a:r>
              <a:rPr lang="ru-RU" dirty="0"/>
              <a:t>юридическому лицу без учета структурных подразделений; </a:t>
            </a:r>
          </a:p>
          <a:p>
            <a:r>
              <a:rPr lang="ru-RU" dirty="0" smtClean="0"/>
              <a:t>по </a:t>
            </a:r>
            <a:r>
              <a:rPr lang="ru-RU" dirty="0"/>
              <a:t>структурным подразделениям (районные </a:t>
            </a:r>
            <a:r>
              <a:rPr lang="ru-RU" dirty="0" smtClean="0"/>
              <a:t>больницы, </a:t>
            </a:r>
            <a:r>
              <a:rPr lang="ru-RU" dirty="0"/>
              <a:t>участковые больницы, амбулатории);</a:t>
            </a:r>
          </a:p>
          <a:p>
            <a:r>
              <a:rPr lang="ru-RU" dirty="0"/>
              <a:t>а</a:t>
            </a:r>
            <a:r>
              <a:rPr lang="ru-RU" dirty="0" smtClean="0"/>
              <a:t> так же сводная </a:t>
            </a:r>
            <a:r>
              <a:rPr lang="ru-RU" dirty="0"/>
              <a:t>форма в целом по юридическому </a:t>
            </a:r>
            <a:r>
              <a:rPr lang="ru-RU" dirty="0" smtClean="0"/>
              <a:t>лицу, включая все структурные подразделения.</a:t>
            </a:r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Медицинские </a:t>
            </a:r>
            <a:r>
              <a:rPr lang="ru-RU" dirty="0"/>
              <a:t>организации заполняют разделы (таблицы) информация в которых содержит фактическую деятельность  медицинской организации.</a:t>
            </a:r>
          </a:p>
          <a:p>
            <a:pPr marL="0" indent="0">
              <a:buNone/>
            </a:pPr>
            <a:r>
              <a:rPr lang="ru-RU" dirty="0"/>
              <a:t>Все медицинские организации  без исключения заполняют таблицы</a:t>
            </a:r>
            <a:r>
              <a:rPr lang="ru-RU" dirty="0" smtClean="0"/>
              <a:t>:     </a:t>
            </a:r>
            <a:r>
              <a:rPr lang="ru-RU" dirty="0"/>
              <a:t>1000, 1001, 1100, </a:t>
            </a:r>
            <a:r>
              <a:rPr lang="ru-RU" dirty="0" smtClean="0"/>
              <a:t>7000, </a:t>
            </a:r>
            <a:r>
              <a:rPr lang="ru-RU" dirty="0"/>
              <a:t>8000.</a:t>
            </a:r>
          </a:p>
          <a:p>
            <a:pPr marL="0" indent="0">
              <a:buNone/>
            </a:pPr>
            <a:r>
              <a:rPr lang="ru-RU" dirty="0"/>
              <a:t>При составлении формы </a:t>
            </a:r>
            <a:r>
              <a:rPr lang="ru-RU" dirty="0" smtClean="0"/>
              <a:t>ФСН </a:t>
            </a:r>
            <a:r>
              <a:rPr lang="ru-RU" dirty="0"/>
              <a:t>№30 представляется весь объем деятельности – вне зависимости от источника финансирования (ОМС, бюджетные, платные), </a:t>
            </a:r>
            <a:r>
              <a:rPr lang="ru-RU" b="1" i="1" u="sng" dirty="0"/>
              <a:t>информация о деятельности других </a:t>
            </a:r>
            <a:r>
              <a:rPr lang="ru-RU" b="1" i="1" u="sng" dirty="0" smtClean="0"/>
              <a:t>ведомств, частных структур, РЖД </a:t>
            </a:r>
            <a:r>
              <a:rPr lang="ru-RU" b="1" i="1" u="sng" dirty="0"/>
              <a:t>в форму не включается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510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44182" y="1844824"/>
            <a:ext cx="7772400" cy="4572000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Хирургическая работа в </a:t>
            </a:r>
            <a:r>
              <a:rPr lang="ru-RU" dirty="0" smtClean="0"/>
              <a:t>поликлинике </a:t>
            </a:r>
            <a:r>
              <a:rPr lang="ru-RU" dirty="0"/>
              <a:t>показывается в том </a:t>
            </a:r>
            <a:r>
              <a:rPr lang="ru-RU" dirty="0" smtClean="0"/>
              <a:t>случае, </a:t>
            </a:r>
            <a:r>
              <a:rPr lang="ru-RU" dirty="0"/>
              <a:t>если </a:t>
            </a:r>
            <a:r>
              <a:rPr lang="ru-RU" dirty="0" smtClean="0"/>
              <a:t>медицинская </a:t>
            </a:r>
            <a:r>
              <a:rPr lang="ru-RU" dirty="0"/>
              <a:t>организация имеет лицензию на этот вид </a:t>
            </a:r>
            <a:r>
              <a:rPr lang="ru-RU" dirty="0" smtClean="0"/>
              <a:t>оказания помощи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b="1" dirty="0" smtClean="0"/>
              <a:t>Сведения </a:t>
            </a:r>
            <a:r>
              <a:rPr lang="ru-RU" b="1" dirty="0"/>
              <a:t>о количестве выполненных </a:t>
            </a:r>
            <a:r>
              <a:rPr lang="ru-RU" b="1" dirty="0" err="1"/>
              <a:t>парацентезов</a:t>
            </a:r>
            <a:r>
              <a:rPr lang="ru-RU" b="1" dirty="0"/>
              <a:t>, </a:t>
            </a:r>
            <a:r>
              <a:rPr lang="ru-RU" b="1" dirty="0" smtClean="0"/>
              <a:t>мини-абортов</a:t>
            </a:r>
            <a:r>
              <a:rPr lang="ru-RU" b="1" dirty="0"/>
              <a:t>, удалений зубов в данной таблице не </a:t>
            </a:r>
            <a:r>
              <a:rPr lang="ru-RU" b="1" dirty="0" smtClean="0"/>
              <a:t>указываются.</a:t>
            </a:r>
          </a:p>
          <a:p>
            <a:r>
              <a:rPr lang="ru-RU" u="sng" dirty="0" smtClean="0"/>
              <a:t>По </a:t>
            </a:r>
            <a:r>
              <a:rPr lang="ru-RU" u="sng" dirty="0"/>
              <a:t>прочим операциям необходима пояснительная. </a:t>
            </a:r>
            <a:endParaRPr lang="ru-RU" u="sng" dirty="0" smtClean="0"/>
          </a:p>
          <a:p>
            <a:r>
              <a:rPr lang="ru-RU" dirty="0" smtClean="0"/>
              <a:t>Взятие </a:t>
            </a:r>
            <a:r>
              <a:rPr lang="ru-RU" dirty="0" err="1"/>
              <a:t>биопсийного</a:t>
            </a:r>
            <a:r>
              <a:rPr lang="ru-RU" dirty="0"/>
              <a:t> материала при проведении операции обязательно.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17" t="31841" r="16343" b="47197"/>
          <a:stretch/>
        </p:blipFill>
        <p:spPr bwMode="auto">
          <a:xfrm>
            <a:off x="251520" y="260648"/>
            <a:ext cx="8632095" cy="1520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7954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712778"/>
            <a:ext cx="8229600" cy="4812566"/>
          </a:xfrm>
        </p:spPr>
        <p:txBody>
          <a:bodyPr>
            <a:normAutofit/>
          </a:bodyPr>
          <a:lstStyle/>
          <a:p>
            <a:r>
              <a:rPr lang="ru-RU" sz="1100" dirty="0"/>
              <a:t>В таблицу включаются сведения о результатах медицинской реабилитации. </a:t>
            </a:r>
            <a:endParaRPr lang="ru-RU" sz="1100" dirty="0" smtClean="0"/>
          </a:p>
          <a:p>
            <a:r>
              <a:rPr lang="ru-RU" sz="1100" dirty="0" smtClean="0"/>
              <a:t>Таблица </a:t>
            </a:r>
            <a:r>
              <a:rPr lang="ru-RU" sz="1100" dirty="0"/>
              <a:t>заполняется медицинскими организациями, осуществляющие обслуживание населения по территориальному признаку, оказывающие первичную </a:t>
            </a:r>
            <a:r>
              <a:rPr lang="ru-RU" sz="1100" dirty="0" smtClean="0"/>
              <a:t>медико-санитарную помощь </a:t>
            </a:r>
            <a:r>
              <a:rPr lang="ru-RU" sz="1100" b="1" dirty="0" smtClean="0"/>
              <a:t>(специализированные </a:t>
            </a:r>
            <a:r>
              <a:rPr lang="ru-RU" sz="1100" b="1" dirty="0"/>
              <a:t>медицинские организации (стационары, диспансеры) в которых специалисты назначают (рекомендуют) проведение реабилитационных мероприятий пациенту, в рамках осуществления </a:t>
            </a:r>
            <a:r>
              <a:rPr lang="ru-RU" sz="1100" b="1" dirty="0" smtClean="0"/>
              <a:t>преемственности </a:t>
            </a:r>
            <a:r>
              <a:rPr lang="ru-RU" sz="1100" b="1" dirty="0"/>
              <a:t>с первичным звеном передают сведения по пациенту в территориальную </a:t>
            </a:r>
            <a:r>
              <a:rPr lang="ru-RU" sz="1100" b="1" dirty="0" smtClean="0"/>
              <a:t>поликлинику)</a:t>
            </a:r>
          </a:p>
          <a:p>
            <a:r>
              <a:rPr lang="ru-RU" sz="1100" dirty="0" smtClean="0"/>
              <a:t> </a:t>
            </a:r>
            <a:r>
              <a:rPr lang="ru-RU" sz="1100" dirty="0"/>
              <a:t>Пациент показывается в таблице один </a:t>
            </a:r>
            <a:r>
              <a:rPr lang="ru-RU" sz="1100" dirty="0" smtClean="0"/>
              <a:t>раз, вне </a:t>
            </a:r>
            <a:r>
              <a:rPr lang="ru-RU" sz="1100" dirty="0"/>
              <a:t>зависимости от количества проведенных курсов реабилитации в течении года. Если этот же пациент будет нуждаться в медицинской реабилитации на следующий год, то он еще раз покажется в отчетном периоде следующего года. Если пациенту назначены реабилитационные мероприятия в предыдущем году, а курс проведен в отчетном, то его необходимо показать, как </a:t>
            </a:r>
            <a:r>
              <a:rPr lang="ru-RU" sz="1100" dirty="0" smtClean="0"/>
              <a:t>нуждающегося </a:t>
            </a:r>
            <a:r>
              <a:rPr lang="ru-RU" sz="1100" dirty="0"/>
              <a:t>в отчетном периоде. </a:t>
            </a:r>
            <a:endParaRPr lang="ru-RU" sz="1100" dirty="0" smtClean="0"/>
          </a:p>
          <a:p>
            <a:r>
              <a:rPr lang="ru-RU" sz="1100" dirty="0" smtClean="0"/>
              <a:t>Таблица </a:t>
            </a:r>
            <a:r>
              <a:rPr lang="ru-RU" sz="1100" dirty="0"/>
              <a:t>формируется за отчетный период</a:t>
            </a:r>
            <a:r>
              <a:rPr lang="ru-RU" sz="1100" dirty="0" smtClean="0"/>
              <a:t>.</a:t>
            </a:r>
          </a:p>
          <a:p>
            <a:r>
              <a:rPr lang="ru-RU" sz="1100" dirty="0" smtClean="0"/>
              <a:t> В </a:t>
            </a:r>
            <a:r>
              <a:rPr lang="ru-RU" sz="1100" dirty="0"/>
              <a:t>графу 3 включаются </a:t>
            </a:r>
            <a:r>
              <a:rPr lang="ru-RU" sz="1100" dirty="0" smtClean="0"/>
              <a:t>пациенты с </a:t>
            </a:r>
            <a:r>
              <a:rPr lang="ru-RU" sz="1100" dirty="0"/>
              <a:t>соматическими заболеваниями и после перенесенной </a:t>
            </a:r>
            <a:r>
              <a:rPr lang="ru-RU" sz="1100" dirty="0" err="1"/>
              <a:t>короновирусной</a:t>
            </a:r>
            <a:r>
              <a:rPr lang="ru-RU" sz="1100" dirty="0"/>
              <a:t> инфекции.  </a:t>
            </a:r>
            <a:endParaRPr lang="ru-RU" sz="1100" dirty="0" smtClean="0"/>
          </a:p>
          <a:p>
            <a:r>
              <a:rPr lang="ru-RU" sz="1100" dirty="0" smtClean="0"/>
              <a:t>В </a:t>
            </a:r>
            <a:r>
              <a:rPr lang="ru-RU" sz="1100" dirty="0"/>
              <a:t>графу 4 заносятся пациенты с установленной группой инвалидности в рамках </a:t>
            </a:r>
            <a:r>
              <a:rPr lang="ru-RU" sz="1100" dirty="0" smtClean="0"/>
              <a:t>ИПРА - </a:t>
            </a:r>
            <a:r>
              <a:rPr lang="ru-RU" sz="1100" dirty="0"/>
              <a:t>это документ, в котором перечислены все медицинские, профессиональные и иные мероприятия, на которые человек с инвалидностью вправе рассчитывать, а также услуги и технические средства, которые он вправе получить. </a:t>
            </a:r>
            <a:endParaRPr lang="ru-RU" sz="1100" dirty="0" smtClean="0"/>
          </a:p>
          <a:p>
            <a:r>
              <a:rPr lang="ru-RU" sz="1100" dirty="0" smtClean="0"/>
              <a:t>Пациентам </a:t>
            </a:r>
            <a:r>
              <a:rPr lang="ru-RU" sz="1100" dirty="0"/>
              <a:t>без группы инвалидности формируется ИПРМ (индивидуальный план реабилитационных мероприятий). ИПРМ в графы 4, 6, и 8 не включаются </a:t>
            </a:r>
          </a:p>
          <a:p>
            <a:r>
              <a:rPr lang="ru-RU" sz="1100" dirty="0" smtClean="0"/>
              <a:t>В </a:t>
            </a:r>
            <a:r>
              <a:rPr lang="ru-RU" sz="1100" dirty="0"/>
              <a:t>графу 7 пациент показывается один раз. </a:t>
            </a:r>
            <a:endParaRPr lang="ru-RU" sz="1100" dirty="0" smtClean="0"/>
          </a:p>
          <a:p>
            <a:r>
              <a:rPr lang="ru-RU" sz="1100" dirty="0" smtClean="0"/>
              <a:t>В </a:t>
            </a:r>
            <a:r>
              <a:rPr lang="ru-RU" sz="1100" dirty="0"/>
              <a:t>случае повторного прохождения </a:t>
            </a:r>
            <a:r>
              <a:rPr lang="ru-RU" sz="1100" dirty="0" smtClean="0"/>
              <a:t>курса </a:t>
            </a:r>
            <a:r>
              <a:rPr lang="ru-RU" sz="1100" dirty="0"/>
              <a:t>реабилитации пациент должен быть показан в графе 9 один раз вне зависимости от проведенных курсов. Закончившим медицинскую реабилитацию считать выполнение на текущий год плановых реабилитационных </a:t>
            </a:r>
            <a:r>
              <a:rPr lang="ru-RU" sz="1100" dirty="0" smtClean="0"/>
              <a:t>мероприятий </a:t>
            </a:r>
            <a:r>
              <a:rPr lang="ru-RU" sz="1100" dirty="0"/>
              <a:t>пациенту</a:t>
            </a:r>
            <a:r>
              <a:rPr lang="ru-RU" sz="1100" dirty="0" smtClean="0"/>
              <a:t>.</a:t>
            </a:r>
          </a:p>
          <a:p>
            <a:r>
              <a:rPr lang="ru-RU" sz="1100" dirty="0" smtClean="0"/>
              <a:t> </a:t>
            </a:r>
            <a:r>
              <a:rPr lang="ru-RU" sz="1100" dirty="0"/>
              <a:t>В строку 2 включаются сведения о всех инвалидах, получающих льготное лекарственное обеспечение или отказавшиеся от него. 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3" t="39668" r="23029" b="41891"/>
          <a:stretch/>
        </p:blipFill>
        <p:spPr bwMode="auto">
          <a:xfrm>
            <a:off x="179512" y="260648"/>
            <a:ext cx="8593638" cy="1474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3495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500" y="914400"/>
            <a:ext cx="7315200" cy="1752600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Спасибо</a:t>
            </a:r>
            <a:r>
              <a:rPr lang="ru-RU" sz="3600" b="1" spc="-40" dirty="0"/>
              <a:t> </a:t>
            </a:r>
            <a:r>
              <a:rPr lang="ru-RU" sz="3600" b="1" dirty="0"/>
              <a:t>за </a:t>
            </a:r>
            <a:r>
              <a:rPr lang="ru-RU" sz="3600" b="1" spc="-10" dirty="0"/>
              <a:t>внимание!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3159543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60" t="32544" r="11337" b="33714"/>
          <a:stretch/>
        </p:blipFill>
        <p:spPr bwMode="auto">
          <a:xfrm>
            <a:off x="261298" y="548680"/>
            <a:ext cx="8765420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3491880" y="1952836"/>
            <a:ext cx="2304256" cy="936104"/>
          </a:xfrm>
          <a:prstGeom prst="wedgeRoundRectCallout">
            <a:avLst>
              <a:gd name="adj1" fmla="val 50122"/>
              <a:gd name="adj2" fmla="val -59686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Эту графу заполняет                                                                                                                                                только юридическое лицо (структура есть-1, нет-0)</a:t>
            </a:r>
            <a:endParaRPr lang="ru-RU" sz="1400" b="1" dirty="0"/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6516216" y="2060848"/>
            <a:ext cx="2376264" cy="828092"/>
          </a:xfrm>
          <a:prstGeom prst="wedgeRoundRectCallout">
            <a:avLst>
              <a:gd name="adj1" fmla="val -37446"/>
              <a:gd name="adj2" fmla="val -74182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заполняют объединенные отделы и отделения,</a:t>
            </a:r>
          </a:p>
          <a:p>
            <a:pPr algn="ctr"/>
            <a:r>
              <a:rPr lang="ru-RU" sz="1400" b="1" dirty="0" smtClean="0"/>
              <a:t>имеющие заведующих</a:t>
            </a:r>
            <a:endParaRPr lang="ru-RU" sz="1400" b="1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91" y="3284984"/>
            <a:ext cx="8350941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7343" y="4365104"/>
            <a:ext cx="7560840" cy="171407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74320" lvl="0" indent="-274320">
              <a:spcBef>
                <a:spcPts val="580"/>
              </a:spcBef>
              <a:buClr>
                <a:srgbClr val="D34817"/>
              </a:buClr>
              <a:buSzPct val="85000"/>
              <a:buFont typeface="Wingdings 2"/>
              <a:buChar char=""/>
            </a:pPr>
            <a:r>
              <a:rPr lang="ru-RU" sz="2600" dirty="0">
                <a:solidFill>
                  <a:prstClr val="black"/>
                </a:solidFill>
              </a:rPr>
              <a:t>Профильные отделения , в которых оказывается помощь в стационарных условиях, </a:t>
            </a:r>
            <a:r>
              <a:rPr lang="ru-RU" sz="2600" b="1" u="sng" dirty="0">
                <a:solidFill>
                  <a:prstClr val="black"/>
                </a:solidFill>
              </a:rPr>
              <a:t>т.1001 не включается </a:t>
            </a:r>
          </a:p>
        </p:txBody>
      </p:sp>
    </p:spTree>
    <p:extLst>
      <p:ext uri="{BB962C8B-B14F-4D97-AF65-F5344CB8AC3E}">
        <p14:creationId xmlns:p14="http://schemas.microsoft.com/office/powerpoint/2010/main" val="1099730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Заполнение таблицы 1001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692696"/>
            <a:ext cx="8229600" cy="6048672"/>
          </a:xfrm>
        </p:spPr>
        <p:txBody>
          <a:bodyPr>
            <a:normAutofit lnSpcReduction="10000"/>
          </a:bodyPr>
          <a:lstStyle/>
          <a:p>
            <a:r>
              <a:rPr lang="ru-RU" sz="1550" dirty="0"/>
              <a:t>Сведения о вспомогательных отделениях (кабинетах) заполняют все медицинские организации, оказывающие медицинскую помощь в амбулаторных  </a:t>
            </a:r>
            <a:r>
              <a:rPr lang="ru-RU" sz="1550" dirty="0" smtClean="0"/>
              <a:t>условиях, и вспомогательных отделения х (кабинетах) в стационарах, в </a:t>
            </a:r>
            <a:r>
              <a:rPr lang="ru-RU" sz="1550" dirty="0"/>
              <a:t>случаях, если в штатном расписании </a:t>
            </a:r>
            <a:r>
              <a:rPr lang="ru-RU" sz="1550" dirty="0" smtClean="0"/>
              <a:t>т.1100 ФФСН № 30 предусмотрены </a:t>
            </a:r>
            <a:r>
              <a:rPr lang="ru-RU" sz="1550" dirty="0"/>
              <a:t>должности соответствующих специалистов.</a:t>
            </a:r>
          </a:p>
          <a:p>
            <a:r>
              <a:rPr lang="ru-RU" sz="1550" dirty="0" smtClean="0"/>
              <a:t>При </a:t>
            </a:r>
            <a:r>
              <a:rPr lang="ru-RU" sz="1550" dirty="0"/>
              <a:t>заполнении таблицы 1001 сопоставляются данные   с таблицей  1100  (штаты медицинской организации) по соответствующим строкам и таблицами по  видам  деятельности. </a:t>
            </a:r>
            <a:r>
              <a:rPr lang="ru-RU" sz="1550" i="1" dirty="0"/>
              <a:t>Если в медицинской организации на конец года закрыт кабинет,  отдел , в </a:t>
            </a:r>
            <a:r>
              <a:rPr lang="ru-RU" sz="1550" i="1" dirty="0" smtClean="0"/>
              <a:t>таблице 1100 </a:t>
            </a:r>
            <a:r>
              <a:rPr lang="ru-RU" sz="1550" i="1" dirty="0"/>
              <a:t>отсутствует соответствующий специалист, то в </a:t>
            </a:r>
            <a:r>
              <a:rPr lang="ru-RU" sz="1550" i="1" dirty="0" smtClean="0"/>
              <a:t>таблице </a:t>
            </a:r>
            <a:r>
              <a:rPr lang="ru-RU" sz="1550" i="1" dirty="0"/>
              <a:t>1001 по соответствующей строке </a:t>
            </a:r>
            <a:r>
              <a:rPr lang="ru-RU" sz="1550" i="1" dirty="0" smtClean="0"/>
              <a:t>наличие отделения или кабинета не отмечают.</a:t>
            </a:r>
            <a:endParaRPr lang="ru-RU" sz="1550" i="1" dirty="0"/>
          </a:p>
          <a:p>
            <a:r>
              <a:rPr lang="ru-RU" sz="1550" dirty="0"/>
              <a:t>В таблице 1001 в графе 3 отмечают количество медицинских организаций (юридических </a:t>
            </a:r>
            <a:r>
              <a:rPr lang="ru-RU" sz="1550" dirty="0" smtClean="0"/>
              <a:t>лиц: есть-1, нет-0), которые имеют </a:t>
            </a:r>
            <a:r>
              <a:rPr lang="ru-RU" sz="1550" dirty="0"/>
              <a:t>в наличии соответствующие входящие подразделения (отдел, отделение,). Если такие структуры имеются, то в графе 4  указывается общее число соответствующих подразделений (отделов и отделений), а в графе 5 – число кабинетов </a:t>
            </a:r>
            <a:r>
              <a:rPr lang="ru-RU" sz="1550" dirty="0" smtClean="0"/>
              <a:t>, но не помещений, </a:t>
            </a:r>
            <a:r>
              <a:rPr lang="ru-RU" sz="1550" dirty="0"/>
              <a:t>не объединенных в подразделения (отделы или отделения). Если имеются только объединенные подразделения (отделы, отделения),  то сведения о них показываются в графе 4, при этом  графа 5  не заполняется, если кабинеты </a:t>
            </a:r>
            <a:r>
              <a:rPr lang="ru-RU" sz="1550" dirty="0" smtClean="0"/>
              <a:t>не объединены в отделения, </a:t>
            </a:r>
            <a:r>
              <a:rPr lang="ru-RU" sz="1550" dirty="0"/>
              <a:t>то сведения о них показываются в графе 5 , при этом графа 4 не заполняется</a:t>
            </a:r>
            <a:r>
              <a:rPr lang="ru-RU" sz="1550" dirty="0" smtClean="0"/>
              <a:t>.</a:t>
            </a:r>
          </a:p>
          <a:p>
            <a:r>
              <a:rPr lang="ru-RU" sz="1550" dirty="0" smtClean="0"/>
              <a:t>Строка 41 заполняется медицинской организацией при условии, что она ведет профилактическую работу с пациентами и заполняют таблицу 4809 формы №30, а так же в таблице 1100 имеется занятая должность</a:t>
            </a:r>
          </a:p>
          <a:p>
            <a:r>
              <a:rPr lang="ru-RU" sz="1550" dirty="0" smtClean="0"/>
              <a:t>В строке 84 отражены все сведения о поликлиниках для взрослых и поликлинических подразделениях, входящих в состав медицинских организаций, даже если они не имеют прикрепленного населения (поликлиники специализированных больниц и диспансеров), </a:t>
            </a:r>
            <a:r>
              <a:rPr lang="ru-RU" sz="1550" b="1" u="sng" dirty="0" smtClean="0"/>
              <a:t>самостоятельные поликлиники в данной строке не указываются</a:t>
            </a:r>
            <a:r>
              <a:rPr lang="ru-RU" sz="1550" dirty="0" smtClean="0"/>
              <a:t>.</a:t>
            </a:r>
            <a:endParaRPr lang="ru-RU" sz="1550" dirty="0"/>
          </a:p>
        </p:txBody>
      </p:sp>
    </p:spTree>
    <p:extLst>
      <p:ext uri="{BB962C8B-B14F-4D97-AF65-F5344CB8AC3E}">
        <p14:creationId xmlns:p14="http://schemas.microsoft.com/office/powerpoint/2010/main" val="280315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dirty="0"/>
              <a:t>Заполнение таблицы 1001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В таблице 1001 не учитывается количество помещений, количество кабинетов больше 1 в одной организации может быть только за счет обособленных структурных подразделений, территориально  отдельно размещенных от головной организации </a:t>
            </a:r>
          </a:p>
          <a:p>
            <a:r>
              <a:rPr lang="ru-RU" dirty="0"/>
              <a:t>В таблице 1001 отмечаются (отделы, отделения) амбулаторно-поликлинической службы и вспомогательные отделения (кабинеты) стационаров, имеющих в штатном расписании предусмотренные  должности соответствующих специалистов. </a:t>
            </a:r>
            <a:r>
              <a:rPr lang="ru-RU" i="1" dirty="0"/>
              <a:t>Профильные отделения больниц таблицу 1001 не заполняют, (профили коек указывают в таблице 3100, ФСН№30)</a:t>
            </a:r>
          </a:p>
          <a:p>
            <a:r>
              <a:rPr lang="ru-RU" dirty="0"/>
              <a:t>Не отмечают профильные кабинеты специализированные медицинские организации (кожно-венерологические диспансеры -, наркологические, стоматологические клиники, детские поликлиники- детские отделения, кабинеты</a:t>
            </a:r>
            <a:r>
              <a:rPr lang="ru-RU" dirty="0" smtClean="0"/>
              <a:t>).</a:t>
            </a:r>
            <a:endParaRPr lang="ru-RU" dirty="0"/>
          </a:p>
          <a:p>
            <a:pPr marL="0" indent="0" algn="r">
              <a:buNone/>
            </a:pPr>
            <a:r>
              <a:rPr lang="ru-RU" sz="2100" b="1" u="sng" spc="-5" dirty="0">
                <a:solidFill>
                  <a:schemeClr val="accent1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Не</a:t>
            </a:r>
            <a:r>
              <a:rPr lang="ru-RU" sz="2100" b="1" u="sng" spc="-15" dirty="0">
                <a:solidFill>
                  <a:schemeClr val="accent1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lang="ru-RU" sz="2100" b="1" u="sng" spc="-5" dirty="0">
                <a:solidFill>
                  <a:schemeClr val="accent1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забывайте</a:t>
            </a:r>
            <a:r>
              <a:rPr lang="ru-RU" sz="2100" b="1" u="sng" spc="-10" dirty="0">
                <a:solidFill>
                  <a:schemeClr val="accent1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сравнивать </a:t>
            </a:r>
            <a:r>
              <a:rPr lang="ru-RU" sz="2100" b="1" u="sng" dirty="0">
                <a:solidFill>
                  <a:schemeClr val="accent1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с</a:t>
            </a:r>
            <a:r>
              <a:rPr lang="ru-RU" sz="2100" b="1" u="sng" spc="-15" dirty="0">
                <a:solidFill>
                  <a:schemeClr val="accent1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lang="ru-RU" sz="2100" b="1" u="sng" spc="-5" dirty="0" smtClean="0">
                <a:solidFill>
                  <a:schemeClr val="accent1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формой 30-село!</a:t>
            </a:r>
            <a:endParaRPr lang="ru-RU" sz="2100" b="1" dirty="0">
              <a:solidFill>
                <a:schemeClr val="accent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8156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spc="-10" dirty="0">
                <a:latin typeface="Times New Roman"/>
                <a:cs typeface="Times New Roman"/>
              </a:rPr>
              <a:t>Таблица</a:t>
            </a:r>
            <a:r>
              <a:rPr lang="ru-RU" sz="2000" b="1" spc="-35" dirty="0">
                <a:latin typeface="Times New Roman"/>
                <a:cs typeface="Times New Roman"/>
              </a:rPr>
              <a:t> </a:t>
            </a:r>
            <a:r>
              <a:rPr lang="ru-RU" sz="2000" b="1" dirty="0">
                <a:latin typeface="Times New Roman"/>
                <a:cs typeface="Times New Roman"/>
              </a:rPr>
              <a:t>1001	2.</a:t>
            </a:r>
            <a:r>
              <a:rPr lang="ru-RU" sz="2000" b="1" spc="5" dirty="0">
                <a:latin typeface="Times New Roman"/>
                <a:cs typeface="Times New Roman"/>
              </a:rPr>
              <a:t> </a:t>
            </a:r>
            <a:r>
              <a:rPr lang="ru-RU" sz="2000" b="1" spc="-5" dirty="0">
                <a:latin typeface="Times New Roman"/>
                <a:cs typeface="Times New Roman"/>
              </a:rPr>
              <a:t>Кабинеты,</a:t>
            </a:r>
            <a:r>
              <a:rPr lang="ru-RU" sz="2000" b="1" spc="-20" dirty="0">
                <a:latin typeface="Times New Roman"/>
                <a:cs typeface="Times New Roman"/>
              </a:rPr>
              <a:t> </a:t>
            </a:r>
            <a:r>
              <a:rPr lang="ru-RU" sz="2000" b="1" spc="-5" dirty="0">
                <a:latin typeface="Times New Roman"/>
                <a:cs typeface="Times New Roman"/>
              </a:rPr>
              <a:t>отделения,</a:t>
            </a:r>
            <a:r>
              <a:rPr lang="ru-RU" sz="2000" b="1" spc="-25" dirty="0">
                <a:latin typeface="Times New Roman"/>
                <a:cs typeface="Times New Roman"/>
              </a:rPr>
              <a:t> </a:t>
            </a:r>
            <a:r>
              <a:rPr lang="ru-RU" sz="2000" b="1" spc="-10" dirty="0">
                <a:latin typeface="Times New Roman"/>
                <a:cs typeface="Times New Roman"/>
              </a:rPr>
              <a:t>подразделения,</a:t>
            </a:r>
            <a:r>
              <a:rPr lang="ru-RU" sz="2000" b="1" spc="10" dirty="0">
                <a:latin typeface="Times New Roman"/>
                <a:cs typeface="Times New Roman"/>
              </a:rPr>
              <a:t> </a:t>
            </a:r>
            <a:r>
              <a:rPr lang="ru-RU" sz="2000" b="1" spc="-5" dirty="0">
                <a:latin typeface="Times New Roman"/>
                <a:cs typeface="Times New Roman"/>
              </a:rPr>
              <a:t>единица</a:t>
            </a:r>
            <a:r>
              <a:rPr lang="ru-RU" sz="2000" dirty="0">
                <a:latin typeface="Times New Roman"/>
                <a:cs typeface="Times New Roman"/>
              </a:rPr>
              <a:t/>
            </a:r>
            <a:br>
              <a:rPr lang="ru-RU" sz="2000" dirty="0">
                <a:latin typeface="Times New Roman"/>
                <a:cs typeface="Times New Roman"/>
              </a:rPr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5221560"/>
          </a:xfrm>
        </p:spPr>
        <p:txBody>
          <a:bodyPr>
            <a:normAutofit/>
          </a:bodyPr>
          <a:lstStyle/>
          <a:p>
            <a:r>
              <a:rPr lang="ru-RU" dirty="0" smtClean="0"/>
              <a:t>Диспансерные поликлинические  отделения специализированных  </a:t>
            </a:r>
            <a:r>
              <a:rPr lang="ru-RU" dirty="0"/>
              <a:t>диспансеров, больниц, </a:t>
            </a:r>
            <a:r>
              <a:rPr lang="ru-RU" dirty="0" smtClean="0"/>
              <a:t>центров, </a:t>
            </a:r>
            <a:r>
              <a:rPr lang="ru-RU" dirty="0"/>
              <a:t>без  </a:t>
            </a:r>
            <a:r>
              <a:rPr lang="ru-RU" dirty="0" smtClean="0"/>
              <a:t>прикрепленного населения необходимо включать в строку 84 «поликлиники». </a:t>
            </a:r>
          </a:p>
          <a:p>
            <a:r>
              <a:rPr lang="ru-RU" dirty="0" smtClean="0"/>
              <a:t>В случае когда самостоятельная стоматологическая поликлиника имеет передвижной стоматологический кабинет, </a:t>
            </a:r>
            <a:r>
              <a:rPr lang="ru-RU" b="1" dirty="0" smtClean="0"/>
              <a:t>он в т.1001 не отмечается, а отмечается в т.1003   </a:t>
            </a:r>
            <a:endParaRPr lang="ru-RU" b="1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 algn="r">
              <a:buNone/>
            </a:pPr>
            <a:r>
              <a:rPr lang="ru-RU" sz="1900" b="1" u="sng" spc="-5" dirty="0" smtClean="0">
                <a:solidFill>
                  <a:schemeClr val="accent1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Не</a:t>
            </a:r>
            <a:r>
              <a:rPr lang="ru-RU" sz="1900" b="1" u="sng" spc="-15" dirty="0" smtClean="0">
                <a:solidFill>
                  <a:schemeClr val="accent1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lang="ru-RU" sz="1900" b="1" u="sng" spc="-5" dirty="0">
                <a:solidFill>
                  <a:schemeClr val="accent1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забывайте</a:t>
            </a:r>
            <a:r>
              <a:rPr lang="ru-RU" sz="1900" b="1" u="sng" spc="-10" dirty="0">
                <a:solidFill>
                  <a:schemeClr val="accent1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сравнивать </a:t>
            </a:r>
            <a:r>
              <a:rPr lang="ru-RU" sz="1900" b="1" u="sng" dirty="0">
                <a:solidFill>
                  <a:schemeClr val="accent1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с</a:t>
            </a:r>
            <a:r>
              <a:rPr lang="ru-RU" sz="1900" b="1" u="sng" spc="-15" dirty="0">
                <a:solidFill>
                  <a:schemeClr val="accent1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lang="ru-RU" sz="1900" b="1" u="sng" spc="-5" dirty="0" smtClean="0">
                <a:solidFill>
                  <a:schemeClr val="accent1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формой 30-село!</a:t>
            </a:r>
            <a:endParaRPr lang="ru-RU" sz="19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7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/>
              <a:t>Заполнение таблицы 1001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620688"/>
            <a:ext cx="8435280" cy="6048672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В строке 13 «детские </a:t>
            </a:r>
            <a:r>
              <a:rPr lang="ru-RU" dirty="0" smtClean="0"/>
              <a:t>поликлиники, </a:t>
            </a:r>
            <a:r>
              <a:rPr lang="ru-RU" dirty="0"/>
              <a:t>отделения» </a:t>
            </a:r>
            <a:r>
              <a:rPr lang="ru-RU" dirty="0" smtClean="0"/>
              <a:t>(показываются все детские поликлинические отделения, даже если они не имеют прикрепленного населения - диспансеры)по </a:t>
            </a:r>
            <a:r>
              <a:rPr lang="ru-RU" dirty="0"/>
              <a:t>графе 5 указывается число педиатрических кабинетов, как структурной единицы медицинской организации или подразделения (например, педиатрического кабинета во врачебной    амбулатории, где отсутствует детская поликлиника) вне зависимости от количества помещений</a:t>
            </a:r>
            <a:r>
              <a:rPr lang="ru-RU" dirty="0" smtClean="0"/>
              <a:t>.</a:t>
            </a:r>
          </a:p>
          <a:p>
            <a:pPr marL="357188" indent="0">
              <a:buNone/>
            </a:pPr>
            <a:r>
              <a:rPr lang="ru-RU" dirty="0" smtClean="0"/>
              <a:t>В строке 13.1 «из них участвующие в создании и тиражировании «Новой модели медицинской организации», 13.2 «с современной инфраструктурой оказания медицинской помощи детям» не заполняется графа 5, т.к. это подразделения</a:t>
            </a:r>
          </a:p>
          <a:p>
            <a:pPr marL="357188" indent="0">
              <a:buNone/>
            </a:pPr>
            <a:r>
              <a:rPr lang="ru-RU" dirty="0"/>
              <a:t>Строка 13 должна быть больше, либо равна строке </a:t>
            </a:r>
            <a:r>
              <a:rPr lang="ru-RU" dirty="0" smtClean="0"/>
              <a:t>13.2</a:t>
            </a:r>
          </a:p>
          <a:p>
            <a:r>
              <a:rPr lang="ru-RU" dirty="0" smtClean="0"/>
              <a:t>Если </a:t>
            </a:r>
            <a:r>
              <a:rPr lang="ru-RU" dirty="0"/>
              <a:t>имеются только объединенные подразделения (отделы или отделения), то сведения о них показываются в 4 графе, при этом  графа 5 не заполняется, если только необъединенные, сведения о них показываются в 5 графе, при этом  графа 4 не заполняется.</a:t>
            </a:r>
          </a:p>
          <a:p>
            <a:r>
              <a:rPr lang="ru-RU" dirty="0"/>
              <a:t>Женские консультации выделяют только входящие структурные подразделения, при условии, что в штате организации имеются не менее 4,0 должностей акушеров  гинекологов.</a:t>
            </a:r>
          </a:p>
          <a:p>
            <a:r>
              <a:rPr lang="ru-RU" dirty="0"/>
              <a:t>Отделения медико-социальной помощи детской ( поликлиники   отделения) организованные согласно приказа Минздрава РФ от 7 марта 2018г. №92н , указываются в строке 154 «Прочие», </a:t>
            </a:r>
            <a:r>
              <a:rPr lang="ru-RU" u="sng" dirty="0">
                <a:solidFill>
                  <a:srgbClr val="FF0000"/>
                </a:solidFill>
              </a:rPr>
              <a:t>с предоставлением   пояснительной записки</a:t>
            </a:r>
            <a:r>
              <a:rPr lang="ru-RU" dirty="0"/>
              <a:t>.</a:t>
            </a:r>
          </a:p>
          <a:p>
            <a:endParaRPr lang="ru-RU" dirty="0"/>
          </a:p>
          <a:p>
            <a:r>
              <a:rPr lang="ru-RU" dirty="0" smtClean="0"/>
              <a:t>Медицинские  </a:t>
            </a:r>
            <a:r>
              <a:rPr lang="ru-RU" dirty="0"/>
              <a:t>организации, оказывающие медицинскую помощь в амбулаторных условиях, не отмечают одноименные подразделения (поликлиника-поликлиники, амбулатория - амбулатории, стоматологическая поликлиника- стоматологические кабинеты</a:t>
            </a:r>
            <a:r>
              <a:rPr lang="ru-RU" dirty="0" smtClean="0"/>
              <a:t>).</a:t>
            </a:r>
          </a:p>
          <a:p>
            <a:pPr marL="0" indent="0">
              <a:buNone/>
            </a:pPr>
            <a:endParaRPr lang="ru-RU" sz="2400" b="1" u="sng" spc="-5" dirty="0" smtClean="0">
              <a:solidFill>
                <a:schemeClr val="accent1"/>
              </a:solidFill>
              <a:uFill>
                <a:solidFill>
                  <a:srgbClr val="000000"/>
                </a:solidFill>
              </a:uFill>
              <a:latin typeface="Times New Roman"/>
              <a:cs typeface="Times New Roman"/>
            </a:endParaRPr>
          </a:p>
          <a:p>
            <a:pPr marL="0" indent="0" algn="r">
              <a:buNone/>
            </a:pPr>
            <a:r>
              <a:rPr lang="ru-RU" sz="2400" b="1" u="sng" spc="-5" dirty="0" smtClean="0">
                <a:solidFill>
                  <a:schemeClr val="accent1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Не</a:t>
            </a:r>
            <a:r>
              <a:rPr lang="ru-RU" sz="2400" b="1" u="sng" spc="-15" dirty="0" smtClean="0">
                <a:solidFill>
                  <a:schemeClr val="accent1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lang="ru-RU" sz="2400" b="1" u="sng" spc="-5" dirty="0">
                <a:solidFill>
                  <a:schemeClr val="accent1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забывайте</a:t>
            </a:r>
            <a:r>
              <a:rPr lang="ru-RU" sz="2400" b="1" u="sng" spc="-10" dirty="0">
                <a:solidFill>
                  <a:schemeClr val="accent1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сравнивать </a:t>
            </a:r>
            <a:r>
              <a:rPr lang="ru-RU" sz="2400" b="1" u="sng" dirty="0">
                <a:solidFill>
                  <a:schemeClr val="accent1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с</a:t>
            </a:r>
            <a:r>
              <a:rPr lang="ru-RU" sz="2400" b="1" u="sng" spc="-15" dirty="0">
                <a:solidFill>
                  <a:schemeClr val="accent1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lang="ru-RU" sz="2400" b="1" u="sng" spc="-5" dirty="0" smtClean="0">
                <a:solidFill>
                  <a:schemeClr val="accent1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формой 30-село!</a:t>
            </a:r>
            <a:endParaRPr lang="ru-RU" b="1" dirty="0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931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636</TotalTime>
  <Words>4867</Words>
  <Application>Microsoft Office PowerPoint</Application>
  <PresentationFormat>Экран (4:3)</PresentationFormat>
  <Paragraphs>372</Paragraphs>
  <Slides>42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Справедливость</vt:lpstr>
      <vt:lpstr>Правила и порядок формирования федеральной отчетной формы №30  за 2023.</vt:lpstr>
      <vt:lpstr>Форма федерального статистического наблюдения №30 заполняется всеми медицинскими организациями на основании приказов:</vt:lpstr>
      <vt:lpstr>Презентация PowerPoint</vt:lpstr>
      <vt:lpstr>Форма заполняется:</vt:lpstr>
      <vt:lpstr>Презентация PowerPoint</vt:lpstr>
      <vt:lpstr>Заполнение таблицы 1001</vt:lpstr>
      <vt:lpstr>Заполнение таблицы 1001</vt:lpstr>
      <vt:lpstr>Таблица 1001 2. Кабинеты, отделения, подразделения, единица </vt:lpstr>
      <vt:lpstr>Заполнение таблицы 1001</vt:lpstr>
      <vt:lpstr>Презентация PowerPoint</vt:lpstr>
      <vt:lpstr>Презентация PowerPoint</vt:lpstr>
      <vt:lpstr>Посещения: передвижные подразделения, формы работы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Плановая мощность указывается в технических паспортах медицинских организаций</vt:lpstr>
      <vt:lpstr>Таблица 2100. Работа врачей медицинской организации в амбулаторных условиях</vt:lpstr>
      <vt:lpstr>Презентация PowerPoint</vt:lpstr>
      <vt:lpstr>Таблица 2100. Работа врачей медицинской организации в амбулаторных условиях</vt:lpstr>
      <vt:lpstr>Таблица 2100. Работа врачей медицинской организации в амбулаторных условиях</vt:lpstr>
      <vt:lpstr>Учету подлежат следующие посещения:</vt:lpstr>
      <vt:lpstr>Учету не подлежат посещения в т. 2100:</vt:lpstr>
      <vt:lpstr>К посещениям по поводу заболеваний относятся:</vt:lpstr>
      <vt:lpstr>Презентация PowerPoint</vt:lpstr>
      <vt:lpstr>Таблица 2101:</vt:lpstr>
      <vt:lpstr>Таблица 2105:</vt:lpstr>
      <vt:lpstr>5. Профилактические осмотры и диспансеризация, проведенные медицинской организацией. Таблица 2510</vt:lpstr>
      <vt:lpstr>Таблица 2510</vt:lpstr>
      <vt:lpstr>Таблица 2510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Правила и порядок формирования федеральной отчетной формы №30 за 2022 г.</dc:title>
  <dc:creator>Елизавети Георгиевна Лавринайтис</dc:creator>
  <cp:lastModifiedBy>Алена Александровна Кандеева</cp:lastModifiedBy>
  <cp:revision>62</cp:revision>
  <cp:lastPrinted>2022-12-20T06:21:49Z</cp:lastPrinted>
  <dcterms:created xsi:type="dcterms:W3CDTF">2022-12-14T05:10:52Z</dcterms:created>
  <dcterms:modified xsi:type="dcterms:W3CDTF">2023-12-13T08:42:51Z</dcterms:modified>
</cp:coreProperties>
</file>