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66" r:id="rId3"/>
    <p:sldId id="267" r:id="rId4"/>
    <p:sldId id="268" r:id="rId5"/>
    <p:sldId id="269" r:id="rId6"/>
    <p:sldId id="270" r:id="rId7"/>
    <p:sldId id="271" r:id="rId8"/>
    <p:sldId id="274" r:id="rId9"/>
    <p:sldId id="275" r:id="rId10"/>
  </p:sldIdLst>
  <p:sldSz cx="9144000" cy="6858000" type="screen4x3"/>
  <p:notesSz cx="6735763" cy="98663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308" y="-23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16238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78270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317912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941736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147740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741667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122947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576470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61902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058729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324191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B3A6F2-E15C-466D-AF0F-625BBBE8301C}" type="datetimeFigureOut">
              <a:rPr lang="ru-RU" smtClean="0"/>
              <a:t>11.12.2024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F400E7-C16C-4545-A9F1-A73F5927FC7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295531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  <p:grpSp>
        <p:nvGrpSpPr>
          <p:cNvPr id="10" name="Группа 9"/>
          <p:cNvGrpSpPr/>
          <p:nvPr/>
        </p:nvGrpSpPr>
        <p:grpSpPr>
          <a:xfrm>
            <a:off x="1" y="-25230"/>
            <a:ext cx="9144000" cy="6857999"/>
            <a:chOff x="0" y="0"/>
            <a:chExt cx="9144000" cy="6857999"/>
          </a:xfrm>
        </p:grpSpPr>
        <p:pic>
          <p:nvPicPr>
            <p:cNvPr id="5" name="object 3"/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0" y="15240"/>
              <a:ext cx="9143999" cy="6842759"/>
            </a:xfrm>
            <a:prstGeom prst="rect">
              <a:avLst/>
            </a:prstGeom>
          </p:spPr>
        </p:pic>
        <p:sp>
          <p:nvSpPr>
            <p:cNvPr id="6" name="object 4"/>
            <p:cNvSpPr/>
            <p:nvPr/>
          </p:nvSpPr>
          <p:spPr>
            <a:xfrm>
              <a:off x="1" y="0"/>
              <a:ext cx="9143999" cy="832485"/>
            </a:xfrm>
            <a:custGeom>
              <a:avLst/>
              <a:gdLst/>
              <a:ahLst/>
              <a:cxnLst/>
              <a:rect l="l" t="t" r="r" b="b"/>
              <a:pathLst>
                <a:path w="12192000" h="832485">
                  <a:moveTo>
                    <a:pt x="12192000" y="0"/>
                  </a:moveTo>
                  <a:lnTo>
                    <a:pt x="0" y="0"/>
                  </a:lnTo>
                  <a:lnTo>
                    <a:pt x="0" y="832103"/>
                  </a:lnTo>
                  <a:lnTo>
                    <a:pt x="12192000" y="832103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" name="object 6"/>
            <p:cNvSpPr/>
            <p:nvPr/>
          </p:nvSpPr>
          <p:spPr>
            <a:xfrm>
              <a:off x="1" y="6294119"/>
              <a:ext cx="9143999" cy="551815"/>
            </a:xfrm>
            <a:custGeom>
              <a:avLst/>
              <a:gdLst/>
              <a:ahLst/>
              <a:cxnLst/>
              <a:rect l="l" t="t" r="r" b="b"/>
              <a:pathLst>
                <a:path w="12192000" h="551815">
                  <a:moveTo>
                    <a:pt x="12192000" y="0"/>
                  </a:moveTo>
                  <a:lnTo>
                    <a:pt x="0" y="0"/>
                  </a:lnTo>
                  <a:lnTo>
                    <a:pt x="0" y="551687"/>
                  </a:lnTo>
                  <a:lnTo>
                    <a:pt x="12192000" y="551687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1" name="Прямоугольник 10"/>
          <p:cNvSpPr/>
          <p:nvPr/>
        </p:nvSpPr>
        <p:spPr>
          <a:xfrm>
            <a:off x="899592" y="1797053"/>
            <a:ext cx="7560840" cy="2664296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dirty="0" smtClean="0">
                <a:solidFill>
                  <a:schemeClr val="tx1"/>
                </a:solidFill>
              </a:rPr>
              <a:t>ФСН №30 </a:t>
            </a:r>
            <a:br>
              <a:rPr lang="ru-RU" sz="3600" b="1" dirty="0" smtClean="0">
                <a:solidFill>
                  <a:schemeClr val="tx1"/>
                </a:solidFill>
              </a:rPr>
            </a:br>
            <a:r>
              <a:rPr lang="ru-RU" sz="3600" b="1" dirty="0" smtClean="0">
                <a:solidFill>
                  <a:schemeClr val="tx1"/>
                </a:solidFill>
              </a:rPr>
              <a:t>Раздел IV. Деятельность медицинской организации по оказанию медицинской помощи в стационарных условиях</a:t>
            </a:r>
            <a:endParaRPr lang="ru-RU" sz="36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172434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0" y="99393"/>
            <a:ext cx="9144000" cy="6857999"/>
            <a:chOff x="0" y="0"/>
            <a:chExt cx="12192000" cy="6857999"/>
          </a:xfrm>
        </p:grpSpPr>
        <p:pic>
          <p:nvPicPr>
            <p:cNvPr id="3" name="object 3"/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0" y="15240"/>
              <a:ext cx="12191999" cy="6842759"/>
            </a:xfrm>
            <a:prstGeom prst="rect">
              <a:avLst/>
            </a:prstGeom>
          </p:spPr>
        </p:pic>
        <p:sp>
          <p:nvSpPr>
            <p:cNvPr id="4" name="object 4"/>
            <p:cNvSpPr/>
            <p:nvPr/>
          </p:nvSpPr>
          <p:spPr>
            <a:xfrm>
              <a:off x="0" y="0"/>
              <a:ext cx="12192000" cy="832485"/>
            </a:xfrm>
            <a:custGeom>
              <a:avLst/>
              <a:gdLst/>
              <a:ahLst/>
              <a:cxnLst/>
              <a:rect l="l" t="t" r="r" b="b"/>
              <a:pathLst>
                <a:path w="12192000" h="832485">
                  <a:moveTo>
                    <a:pt x="12192000" y="0"/>
                  </a:moveTo>
                  <a:lnTo>
                    <a:pt x="0" y="0"/>
                  </a:lnTo>
                  <a:lnTo>
                    <a:pt x="0" y="832103"/>
                  </a:lnTo>
                  <a:lnTo>
                    <a:pt x="12192000" y="832103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0" y="6294119"/>
              <a:ext cx="12192000" cy="551815"/>
            </a:xfrm>
            <a:custGeom>
              <a:avLst/>
              <a:gdLst/>
              <a:ahLst/>
              <a:cxnLst/>
              <a:rect l="l" t="t" r="r" b="b"/>
              <a:pathLst>
                <a:path w="12192000" h="551815">
                  <a:moveTo>
                    <a:pt x="12192000" y="0"/>
                  </a:moveTo>
                  <a:lnTo>
                    <a:pt x="0" y="0"/>
                  </a:lnTo>
                  <a:lnTo>
                    <a:pt x="0" y="551687"/>
                  </a:lnTo>
                  <a:lnTo>
                    <a:pt x="12192000" y="551687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3" name="object 13"/>
          <p:cNvSpPr txBox="1">
            <a:spLocks noGrp="1"/>
          </p:cNvSpPr>
          <p:nvPr>
            <p:ph type="title"/>
          </p:nvPr>
        </p:nvSpPr>
        <p:spPr>
          <a:xfrm>
            <a:off x="337070" y="236705"/>
            <a:ext cx="8392988" cy="35907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ts val="2735"/>
              </a:lnSpc>
              <a:spcBef>
                <a:spcPts val="100"/>
              </a:spcBef>
            </a:pPr>
            <a:r>
              <a:rPr sz="2400" spc="-35" dirty="0" err="1"/>
              <a:t>Таблица</a:t>
            </a:r>
            <a:r>
              <a:rPr sz="2400" spc="-5" dirty="0"/>
              <a:t> </a:t>
            </a:r>
            <a:r>
              <a:rPr lang="ru-RU" sz="2400" spc="-5" dirty="0" smtClean="0"/>
              <a:t>3100</a:t>
            </a:r>
            <a:r>
              <a:rPr sz="2400" spc="-5" dirty="0" smtClean="0"/>
              <a:t>.</a:t>
            </a:r>
            <a:r>
              <a:rPr sz="2400" spc="-10" dirty="0" smtClean="0"/>
              <a:t> </a:t>
            </a:r>
            <a:r>
              <a:rPr lang="ru-RU" sz="2400" spc="-10" dirty="0" smtClean="0"/>
              <a:t>Коечный фонд и его использование</a:t>
            </a:r>
            <a:endParaRPr sz="2400" spc="-5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407636" y="1196752"/>
            <a:ext cx="8352928" cy="42473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/>
              <a:t>Койка - это  условная расчетная единица, отражающая возможность стационара лечебно-профилактического учреждения по размещению и лечению одного больного</a:t>
            </a:r>
          </a:p>
          <a:p>
            <a:endParaRPr lang="ru-RU" dirty="0" smtClean="0"/>
          </a:p>
          <a:p>
            <a:r>
              <a:rPr lang="ru-RU" dirty="0" smtClean="0"/>
              <a:t>Коечный фонд - койки, предназначенные для размещения пациента во время стационарного лечения. </a:t>
            </a:r>
          </a:p>
          <a:p>
            <a:endParaRPr lang="ru-RU" dirty="0" smtClean="0"/>
          </a:p>
          <a:p>
            <a:r>
              <a:rPr lang="ru-RU" dirty="0" smtClean="0"/>
              <a:t>Койки делятся на фактические (сметные) и среднегодовые (фактически работающие в отчетном периоде), а также делятся по профилям (хирургический, терапевтический, педиатрический и др.)</a:t>
            </a:r>
          </a:p>
          <a:p>
            <a:endParaRPr lang="ru-RU" dirty="0"/>
          </a:p>
          <a:p>
            <a:pPr algn="ctr"/>
            <a:r>
              <a:rPr lang="ru-RU" b="1" dirty="0" smtClean="0"/>
              <a:t>Среднегодовые койки указываются только в целых числах!</a:t>
            </a:r>
          </a:p>
          <a:p>
            <a:endParaRPr lang="ru-RU" dirty="0" smtClean="0"/>
          </a:p>
          <a:p>
            <a:endParaRPr lang="ru-RU" dirty="0" smtClean="0"/>
          </a:p>
        </p:txBody>
      </p:sp>
    </p:spTree>
    <p:extLst>
      <p:ext uri="{BB962C8B-B14F-4D97-AF65-F5344CB8AC3E}">
        <p14:creationId xmlns:p14="http://schemas.microsoft.com/office/powerpoint/2010/main" val="16436850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0" y="0"/>
            <a:ext cx="9144000" cy="6857999"/>
            <a:chOff x="0" y="0"/>
            <a:chExt cx="12192000" cy="6857999"/>
          </a:xfrm>
        </p:grpSpPr>
        <p:pic>
          <p:nvPicPr>
            <p:cNvPr id="3" name="object 3"/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0" y="15240"/>
              <a:ext cx="12191999" cy="6842759"/>
            </a:xfrm>
            <a:prstGeom prst="rect">
              <a:avLst/>
            </a:prstGeom>
          </p:spPr>
        </p:pic>
        <p:sp>
          <p:nvSpPr>
            <p:cNvPr id="4" name="object 4"/>
            <p:cNvSpPr/>
            <p:nvPr/>
          </p:nvSpPr>
          <p:spPr>
            <a:xfrm>
              <a:off x="0" y="0"/>
              <a:ext cx="12192000" cy="832485"/>
            </a:xfrm>
            <a:custGeom>
              <a:avLst/>
              <a:gdLst/>
              <a:ahLst/>
              <a:cxnLst/>
              <a:rect l="l" t="t" r="r" b="b"/>
              <a:pathLst>
                <a:path w="12192000" h="832485">
                  <a:moveTo>
                    <a:pt x="12192000" y="0"/>
                  </a:moveTo>
                  <a:lnTo>
                    <a:pt x="0" y="0"/>
                  </a:lnTo>
                  <a:lnTo>
                    <a:pt x="0" y="832103"/>
                  </a:lnTo>
                  <a:lnTo>
                    <a:pt x="12192000" y="832103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0" y="6294119"/>
              <a:ext cx="12192000" cy="551815"/>
            </a:xfrm>
            <a:custGeom>
              <a:avLst/>
              <a:gdLst/>
              <a:ahLst/>
              <a:cxnLst/>
              <a:rect l="l" t="t" r="r" b="b"/>
              <a:pathLst>
                <a:path w="12192000" h="551815">
                  <a:moveTo>
                    <a:pt x="12192000" y="0"/>
                  </a:moveTo>
                  <a:lnTo>
                    <a:pt x="0" y="0"/>
                  </a:lnTo>
                  <a:lnTo>
                    <a:pt x="0" y="551687"/>
                  </a:lnTo>
                  <a:lnTo>
                    <a:pt x="12192000" y="551687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3" name="object 13"/>
          <p:cNvSpPr txBox="1">
            <a:spLocks noGrp="1"/>
          </p:cNvSpPr>
          <p:nvPr>
            <p:ph type="title"/>
          </p:nvPr>
        </p:nvSpPr>
        <p:spPr>
          <a:xfrm>
            <a:off x="179512" y="180827"/>
            <a:ext cx="8392988" cy="35907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>
              <a:lnSpc>
                <a:spcPts val="2735"/>
              </a:lnSpc>
              <a:spcBef>
                <a:spcPts val="100"/>
              </a:spcBef>
            </a:pPr>
            <a:r>
              <a:rPr lang="ru-RU" sz="2400" spc="-35" dirty="0" smtClean="0"/>
              <a:t>Таблица</a:t>
            </a:r>
            <a:r>
              <a:rPr lang="ru-RU" sz="2400" spc="-5" dirty="0" smtClean="0"/>
              <a:t> 3100.</a:t>
            </a:r>
            <a:r>
              <a:rPr lang="ru-RU" sz="2400" spc="-10" dirty="0" smtClean="0"/>
              <a:t> Коечный фонд и его использование</a:t>
            </a:r>
            <a:endParaRPr sz="2400" spc="-5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498659" y="843242"/>
            <a:ext cx="8064896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200" dirty="0" smtClean="0"/>
              <a:t>Таблица 3100 заполняется по данным учетной формы </a:t>
            </a:r>
            <a:r>
              <a:rPr lang="ru-RU" sz="2200" dirty="0"/>
              <a:t>№ 007/у-02 «Листок ежедневного учета движения пациентов и коечного фонда медицинской организации, оказывающей медицинскую помощь в стационарных условиях</a:t>
            </a:r>
            <a:r>
              <a:rPr lang="ru-RU" sz="2200" dirty="0" smtClean="0"/>
              <a:t>» (ведется в отделениях), и учетной формы </a:t>
            </a:r>
            <a:r>
              <a:rPr lang="ru-RU" sz="2200" dirty="0"/>
              <a:t>№ 016/у-02 «Сводная ведомость учета движения пациентов и коечного фонда медицинской организации, оказывающей медицинскую помощь в стационарных условиях» утвержденных </a:t>
            </a:r>
            <a:r>
              <a:rPr lang="ru-RU" sz="2200" dirty="0" smtClean="0"/>
              <a:t>приказом Минздрава России от 30.12.2002 № 413. </a:t>
            </a:r>
          </a:p>
          <a:p>
            <a:endParaRPr lang="ru-RU" sz="2200" b="1" dirty="0"/>
          </a:p>
          <a:p>
            <a:r>
              <a:rPr lang="ru-RU" sz="2200" b="1" dirty="0" smtClean="0"/>
              <a:t>Учет коечного фонда осуществляется согласно Приказу Министерства здравоохранения РФ от 5 августа 2022 года № 530н «Об утверждении унифицированных форм медицинской документации, используемых в медицинских организациях, оказывающих медицинскую помощь в стационарных условиях, в условиях дневного стационара», который вступил в силу 1 марта 2023 года.</a:t>
            </a:r>
            <a:endParaRPr lang="ru-RU" sz="2200" b="1" dirty="0"/>
          </a:p>
        </p:txBody>
      </p:sp>
    </p:spTree>
    <p:extLst>
      <p:ext uri="{BB962C8B-B14F-4D97-AF65-F5344CB8AC3E}">
        <p14:creationId xmlns:p14="http://schemas.microsoft.com/office/powerpoint/2010/main" val="23478602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0" y="0"/>
            <a:ext cx="9144000" cy="6857999"/>
            <a:chOff x="0" y="0"/>
            <a:chExt cx="12192000" cy="6857999"/>
          </a:xfrm>
        </p:grpSpPr>
        <p:pic>
          <p:nvPicPr>
            <p:cNvPr id="3" name="object 3"/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0" y="15240"/>
              <a:ext cx="12191999" cy="6842759"/>
            </a:xfrm>
            <a:prstGeom prst="rect">
              <a:avLst/>
            </a:prstGeom>
          </p:spPr>
        </p:pic>
        <p:sp>
          <p:nvSpPr>
            <p:cNvPr id="4" name="object 4"/>
            <p:cNvSpPr/>
            <p:nvPr/>
          </p:nvSpPr>
          <p:spPr>
            <a:xfrm>
              <a:off x="0" y="0"/>
              <a:ext cx="12192000" cy="832485"/>
            </a:xfrm>
            <a:custGeom>
              <a:avLst/>
              <a:gdLst/>
              <a:ahLst/>
              <a:cxnLst/>
              <a:rect l="l" t="t" r="r" b="b"/>
              <a:pathLst>
                <a:path w="12192000" h="832485">
                  <a:moveTo>
                    <a:pt x="12192000" y="0"/>
                  </a:moveTo>
                  <a:lnTo>
                    <a:pt x="0" y="0"/>
                  </a:lnTo>
                  <a:lnTo>
                    <a:pt x="0" y="832103"/>
                  </a:lnTo>
                  <a:lnTo>
                    <a:pt x="12192000" y="832103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0" y="6294119"/>
              <a:ext cx="12192000" cy="551815"/>
            </a:xfrm>
            <a:custGeom>
              <a:avLst/>
              <a:gdLst/>
              <a:ahLst/>
              <a:cxnLst/>
              <a:rect l="l" t="t" r="r" b="b"/>
              <a:pathLst>
                <a:path w="12192000" h="551815">
                  <a:moveTo>
                    <a:pt x="12192000" y="0"/>
                  </a:moveTo>
                  <a:lnTo>
                    <a:pt x="0" y="0"/>
                  </a:lnTo>
                  <a:lnTo>
                    <a:pt x="0" y="551687"/>
                  </a:lnTo>
                  <a:lnTo>
                    <a:pt x="12192000" y="551687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3" name="object 13"/>
          <p:cNvSpPr txBox="1">
            <a:spLocks noGrp="1"/>
          </p:cNvSpPr>
          <p:nvPr>
            <p:ph type="title"/>
          </p:nvPr>
        </p:nvSpPr>
        <p:spPr>
          <a:xfrm>
            <a:off x="179512" y="180827"/>
            <a:ext cx="8392988" cy="35907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>
              <a:lnSpc>
                <a:spcPts val="2735"/>
              </a:lnSpc>
              <a:spcBef>
                <a:spcPts val="100"/>
              </a:spcBef>
            </a:pPr>
            <a:r>
              <a:rPr lang="ru-RU" sz="2400" spc="-35" dirty="0" smtClean="0"/>
              <a:t>Таблица</a:t>
            </a:r>
            <a:r>
              <a:rPr lang="ru-RU" sz="2400" spc="-5" dirty="0" smtClean="0"/>
              <a:t> 3100.</a:t>
            </a:r>
            <a:r>
              <a:rPr lang="ru-RU" sz="2400" spc="-10" dirty="0" smtClean="0"/>
              <a:t> Коечный фонд и его использование</a:t>
            </a:r>
            <a:endParaRPr sz="2400" spc="-5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467544" y="1020573"/>
            <a:ext cx="8064896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b="1" u="sng" dirty="0" smtClean="0"/>
              <a:t>Количество и структура коечного фонда утверждается органом исполнительной власти</a:t>
            </a:r>
            <a:r>
              <a:rPr lang="ru-RU" sz="2000" b="1" dirty="0" smtClean="0"/>
              <a:t> в сфере здравоохранения субъекта Российской Федерации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/>
              <a:t>Коечный фонд медицинской организации указывается по состоянию на 31.12 отчетного года. </a:t>
            </a:r>
            <a:r>
              <a:rPr lang="ru-RU" sz="2000" u="sng" dirty="0" smtClean="0"/>
              <a:t>В общее количество не включаются койки санаторно-курортных организаций, санаторно-курортных отделений и койки дневных стационаров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/>
              <a:t>Койки одноименного профиля, развернутые в различных отделениях медицинской организации </a:t>
            </a:r>
            <a:r>
              <a:rPr lang="ru-RU" sz="2000" u="sng" dirty="0" smtClean="0"/>
              <a:t>показываются суммарно одной строкой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b="1" dirty="0" smtClean="0"/>
              <a:t>Перепрофилирование</a:t>
            </a:r>
            <a:r>
              <a:rPr lang="ru-RU" sz="2000" dirty="0" smtClean="0"/>
              <a:t> коечного фонда производится </a:t>
            </a:r>
            <a:r>
              <a:rPr lang="ru-RU" sz="2000" b="1" dirty="0" smtClean="0"/>
              <a:t>по распоряжению руководителя </a:t>
            </a:r>
            <a:r>
              <a:rPr lang="ru-RU" sz="2000" dirty="0" smtClean="0"/>
              <a:t>медицинской организации, на основании анализа работы коечного фонда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b="1" dirty="0" smtClean="0"/>
              <a:t>Временные приставные койки, развернутые в коридорах и т.д. в количество сметных коек не входят, </a:t>
            </a:r>
            <a:r>
              <a:rPr lang="ru-RU" sz="2000" b="1" dirty="0" smtClean="0">
                <a:solidFill>
                  <a:srgbClr val="FF0000"/>
                </a:solidFill>
              </a:rPr>
              <a:t>а движение пациентов на них учитывается</a:t>
            </a:r>
          </a:p>
        </p:txBody>
      </p:sp>
    </p:spTree>
    <p:extLst>
      <p:ext uri="{BB962C8B-B14F-4D97-AF65-F5344CB8AC3E}">
        <p14:creationId xmlns:p14="http://schemas.microsoft.com/office/powerpoint/2010/main" val="2461872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0" y="0"/>
            <a:ext cx="9144000" cy="6857999"/>
            <a:chOff x="0" y="0"/>
            <a:chExt cx="12192000" cy="6857999"/>
          </a:xfrm>
        </p:grpSpPr>
        <p:pic>
          <p:nvPicPr>
            <p:cNvPr id="3" name="object 3"/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0" y="15240"/>
              <a:ext cx="12191999" cy="6842759"/>
            </a:xfrm>
            <a:prstGeom prst="rect">
              <a:avLst/>
            </a:prstGeom>
          </p:spPr>
        </p:pic>
        <p:sp>
          <p:nvSpPr>
            <p:cNvPr id="4" name="object 4"/>
            <p:cNvSpPr/>
            <p:nvPr/>
          </p:nvSpPr>
          <p:spPr>
            <a:xfrm>
              <a:off x="0" y="0"/>
              <a:ext cx="12192000" cy="832485"/>
            </a:xfrm>
            <a:custGeom>
              <a:avLst/>
              <a:gdLst/>
              <a:ahLst/>
              <a:cxnLst/>
              <a:rect l="l" t="t" r="r" b="b"/>
              <a:pathLst>
                <a:path w="12192000" h="832485">
                  <a:moveTo>
                    <a:pt x="12192000" y="0"/>
                  </a:moveTo>
                  <a:lnTo>
                    <a:pt x="0" y="0"/>
                  </a:lnTo>
                  <a:lnTo>
                    <a:pt x="0" y="832103"/>
                  </a:lnTo>
                  <a:lnTo>
                    <a:pt x="12192000" y="832103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0" y="6294119"/>
              <a:ext cx="12192000" cy="551815"/>
            </a:xfrm>
            <a:custGeom>
              <a:avLst/>
              <a:gdLst/>
              <a:ahLst/>
              <a:cxnLst/>
              <a:rect l="l" t="t" r="r" b="b"/>
              <a:pathLst>
                <a:path w="12192000" h="551815">
                  <a:moveTo>
                    <a:pt x="12192000" y="0"/>
                  </a:moveTo>
                  <a:lnTo>
                    <a:pt x="0" y="0"/>
                  </a:lnTo>
                  <a:lnTo>
                    <a:pt x="0" y="551687"/>
                  </a:lnTo>
                  <a:lnTo>
                    <a:pt x="12192000" y="551687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3" name="object 13"/>
          <p:cNvSpPr txBox="1">
            <a:spLocks noGrp="1"/>
          </p:cNvSpPr>
          <p:nvPr>
            <p:ph type="title"/>
          </p:nvPr>
        </p:nvSpPr>
        <p:spPr>
          <a:xfrm>
            <a:off x="179512" y="180827"/>
            <a:ext cx="8392988" cy="35907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>
              <a:lnSpc>
                <a:spcPts val="2735"/>
              </a:lnSpc>
              <a:spcBef>
                <a:spcPts val="100"/>
              </a:spcBef>
            </a:pPr>
            <a:r>
              <a:rPr lang="ru-RU" sz="2400" spc="-35" dirty="0" smtClean="0"/>
              <a:t>Таблица</a:t>
            </a:r>
            <a:r>
              <a:rPr lang="ru-RU" sz="2400" spc="-5" dirty="0" smtClean="0"/>
              <a:t> 3100.</a:t>
            </a:r>
            <a:r>
              <a:rPr lang="ru-RU" sz="2400" spc="-10" dirty="0" smtClean="0"/>
              <a:t> Коечный фонд и его использование</a:t>
            </a:r>
            <a:endParaRPr sz="2400" spc="-5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467544" y="1020573"/>
            <a:ext cx="8064896" cy="47089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/>
              <a:t>Сведения по отделениям, имеющим в своем составе выделенные приказом по больнице койки иного профиля (например, в составе хирургического отделения койки для беременных и рожениц), показываются: </a:t>
            </a:r>
          </a:p>
          <a:p>
            <a:r>
              <a:rPr lang="ru-RU" sz="2000" dirty="0"/>
              <a:t>	</a:t>
            </a:r>
            <a:r>
              <a:rPr lang="ru-RU" sz="2000" dirty="0" smtClean="0"/>
              <a:t>в первую строку записываются сведения о числе коек и движении больных в целом по отделению (включая сведения по иным койкам), </a:t>
            </a:r>
          </a:p>
          <a:p>
            <a:r>
              <a:rPr lang="ru-RU" sz="2000" dirty="0"/>
              <a:t>	</a:t>
            </a:r>
            <a:r>
              <a:rPr lang="ru-RU" sz="2000" dirty="0" smtClean="0"/>
              <a:t>а в следующую строку вписываются сведения о иных койках и движение больных на них</a:t>
            </a:r>
          </a:p>
          <a:p>
            <a:endParaRPr lang="ru-RU" sz="2000" dirty="0" smtClean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/>
              <a:t>Случаи перевода пациентов из любого профильного отделения в другое в этой же медицинской организации, показывают как внутрибольничные переводы. </a:t>
            </a:r>
            <a:r>
              <a:rPr lang="ru-RU" sz="2000" dirty="0" smtClean="0">
                <a:solidFill>
                  <a:srgbClr val="FF0000"/>
                </a:solidFill>
              </a:rPr>
              <a:t>Пациенты, переведенные в дневной стационар или в другую медицинскую организацию, считаются выписанными переводом и поступившими вновь.</a:t>
            </a:r>
          </a:p>
        </p:txBody>
      </p:sp>
    </p:spTree>
    <p:extLst>
      <p:ext uri="{BB962C8B-B14F-4D97-AF65-F5344CB8AC3E}">
        <p14:creationId xmlns:p14="http://schemas.microsoft.com/office/powerpoint/2010/main" val="28361070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-1" y="34895"/>
            <a:ext cx="9144000" cy="6857999"/>
            <a:chOff x="0" y="0"/>
            <a:chExt cx="12192000" cy="6857999"/>
          </a:xfrm>
        </p:grpSpPr>
        <p:pic>
          <p:nvPicPr>
            <p:cNvPr id="3" name="object 3"/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0" y="15240"/>
              <a:ext cx="12191998" cy="6842759"/>
            </a:xfrm>
            <a:prstGeom prst="rect">
              <a:avLst/>
            </a:prstGeom>
          </p:spPr>
        </p:pic>
        <p:sp>
          <p:nvSpPr>
            <p:cNvPr id="4" name="object 4"/>
            <p:cNvSpPr/>
            <p:nvPr/>
          </p:nvSpPr>
          <p:spPr>
            <a:xfrm>
              <a:off x="0" y="0"/>
              <a:ext cx="12192000" cy="832485"/>
            </a:xfrm>
            <a:custGeom>
              <a:avLst/>
              <a:gdLst/>
              <a:ahLst/>
              <a:cxnLst/>
              <a:rect l="l" t="t" r="r" b="b"/>
              <a:pathLst>
                <a:path w="12192000" h="832485">
                  <a:moveTo>
                    <a:pt x="12192000" y="0"/>
                  </a:moveTo>
                  <a:lnTo>
                    <a:pt x="0" y="0"/>
                  </a:lnTo>
                  <a:lnTo>
                    <a:pt x="0" y="832103"/>
                  </a:lnTo>
                  <a:lnTo>
                    <a:pt x="12192000" y="832103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0" y="6294119"/>
              <a:ext cx="12192000" cy="551815"/>
            </a:xfrm>
            <a:custGeom>
              <a:avLst/>
              <a:gdLst/>
              <a:ahLst/>
              <a:cxnLst/>
              <a:rect l="l" t="t" r="r" b="b"/>
              <a:pathLst>
                <a:path w="12192000" h="551815">
                  <a:moveTo>
                    <a:pt x="12192000" y="0"/>
                  </a:moveTo>
                  <a:lnTo>
                    <a:pt x="0" y="0"/>
                  </a:lnTo>
                  <a:lnTo>
                    <a:pt x="0" y="551687"/>
                  </a:lnTo>
                  <a:lnTo>
                    <a:pt x="12192000" y="551687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3" name="object 13"/>
          <p:cNvSpPr txBox="1">
            <a:spLocks noGrp="1"/>
          </p:cNvSpPr>
          <p:nvPr>
            <p:ph type="title"/>
          </p:nvPr>
        </p:nvSpPr>
        <p:spPr>
          <a:xfrm>
            <a:off x="179512" y="180827"/>
            <a:ext cx="8392988" cy="35907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>
              <a:lnSpc>
                <a:spcPts val="2735"/>
              </a:lnSpc>
              <a:spcBef>
                <a:spcPts val="100"/>
              </a:spcBef>
            </a:pPr>
            <a:r>
              <a:rPr lang="ru-RU" sz="2400" spc="-35" dirty="0" smtClean="0"/>
              <a:t>Таблица</a:t>
            </a:r>
            <a:r>
              <a:rPr lang="ru-RU" sz="2400" spc="-5" dirty="0" smtClean="0"/>
              <a:t> 3100.</a:t>
            </a:r>
            <a:r>
              <a:rPr lang="ru-RU" sz="2400" spc="-10" dirty="0" smtClean="0"/>
              <a:t> Коечный фонд и его использование</a:t>
            </a:r>
            <a:endParaRPr sz="2400" spc="-5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309362" y="2852936"/>
            <a:ext cx="8727134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/>
              <a:t>строка 45 «реанимационные» включает в себя койки: «реанимационные для новорожденных» 45.1, «Интенсивной терапии» 45.2, «Интенсивной терапии для новорожденных» </a:t>
            </a:r>
            <a:r>
              <a:rPr lang="ru-RU" sz="2000" dirty="0" smtClean="0"/>
              <a:t>45.3</a:t>
            </a:r>
            <a:endParaRPr lang="ru-RU" sz="2000" dirty="0" smtClean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/>
              <a:t>Учет движения пациентов на реанимационных койках осуществляется:</a:t>
            </a:r>
          </a:p>
          <a:p>
            <a:r>
              <a:rPr lang="ru-RU" sz="2000" dirty="0"/>
              <a:t>	</a:t>
            </a:r>
            <a:r>
              <a:rPr lang="ru-RU" sz="2000" dirty="0" smtClean="0"/>
              <a:t>Пациенты, переведенные из других отделений в реанимационное, для </a:t>
            </a:r>
            <a:r>
              <a:rPr lang="ru-RU" sz="2000" b="1" dirty="0" smtClean="0"/>
              <a:t>реанимационного отделения будут считаться поступившими</a:t>
            </a:r>
          </a:p>
          <a:p>
            <a:r>
              <a:rPr lang="ru-RU" sz="2000" dirty="0"/>
              <a:t>	</a:t>
            </a:r>
            <a:r>
              <a:rPr lang="ru-RU" sz="2000" dirty="0" smtClean="0"/>
              <a:t>Пациенты, переведенные из реанимации в другое отделение, </a:t>
            </a:r>
            <a:r>
              <a:rPr lang="ru-RU" sz="2000" b="1" dirty="0" smtClean="0"/>
              <a:t>для реанимационного отделения будут считаться выписанными</a:t>
            </a:r>
          </a:p>
        </p:txBody>
      </p:sp>
      <p:pic>
        <p:nvPicPr>
          <p:cNvPr id="4098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7387" t="29055" r="37935" b="45738"/>
          <a:stretch/>
        </p:blipFill>
        <p:spPr bwMode="auto">
          <a:xfrm>
            <a:off x="971600" y="895623"/>
            <a:ext cx="6096770" cy="193490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691824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0" y="0"/>
            <a:ext cx="9144000" cy="6857999"/>
            <a:chOff x="0" y="0"/>
            <a:chExt cx="12192000" cy="6857999"/>
          </a:xfrm>
        </p:grpSpPr>
        <p:pic>
          <p:nvPicPr>
            <p:cNvPr id="3" name="object 3"/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0" y="15240"/>
              <a:ext cx="12191999" cy="6842759"/>
            </a:xfrm>
            <a:prstGeom prst="rect">
              <a:avLst/>
            </a:prstGeom>
          </p:spPr>
        </p:pic>
        <p:sp>
          <p:nvSpPr>
            <p:cNvPr id="4" name="object 4"/>
            <p:cNvSpPr/>
            <p:nvPr/>
          </p:nvSpPr>
          <p:spPr>
            <a:xfrm>
              <a:off x="0" y="0"/>
              <a:ext cx="12192000" cy="832485"/>
            </a:xfrm>
            <a:custGeom>
              <a:avLst/>
              <a:gdLst/>
              <a:ahLst/>
              <a:cxnLst/>
              <a:rect l="l" t="t" r="r" b="b"/>
              <a:pathLst>
                <a:path w="12192000" h="832485">
                  <a:moveTo>
                    <a:pt x="12192000" y="0"/>
                  </a:moveTo>
                  <a:lnTo>
                    <a:pt x="0" y="0"/>
                  </a:lnTo>
                  <a:lnTo>
                    <a:pt x="0" y="832103"/>
                  </a:lnTo>
                  <a:lnTo>
                    <a:pt x="12192000" y="832103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0" y="6294119"/>
              <a:ext cx="12192000" cy="551815"/>
            </a:xfrm>
            <a:custGeom>
              <a:avLst/>
              <a:gdLst/>
              <a:ahLst/>
              <a:cxnLst/>
              <a:rect l="l" t="t" r="r" b="b"/>
              <a:pathLst>
                <a:path w="12192000" h="551815">
                  <a:moveTo>
                    <a:pt x="12192000" y="0"/>
                  </a:moveTo>
                  <a:lnTo>
                    <a:pt x="0" y="0"/>
                  </a:lnTo>
                  <a:lnTo>
                    <a:pt x="0" y="551687"/>
                  </a:lnTo>
                  <a:lnTo>
                    <a:pt x="12192000" y="551687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3" name="object 13"/>
          <p:cNvSpPr txBox="1">
            <a:spLocks noGrp="1"/>
          </p:cNvSpPr>
          <p:nvPr>
            <p:ph type="title"/>
          </p:nvPr>
        </p:nvSpPr>
        <p:spPr>
          <a:xfrm>
            <a:off x="179512" y="180827"/>
            <a:ext cx="8392988" cy="35907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>
              <a:lnSpc>
                <a:spcPts val="2735"/>
              </a:lnSpc>
              <a:spcBef>
                <a:spcPts val="100"/>
              </a:spcBef>
            </a:pPr>
            <a:r>
              <a:rPr lang="ru-RU" sz="2400" spc="-35" dirty="0" smtClean="0"/>
              <a:t>Таблица</a:t>
            </a:r>
            <a:r>
              <a:rPr lang="ru-RU" sz="2400" spc="-5" dirty="0" smtClean="0"/>
              <a:t> 3100.</a:t>
            </a:r>
            <a:r>
              <a:rPr lang="ru-RU" sz="2400" spc="-10" dirty="0" smtClean="0"/>
              <a:t> Коечный фонд и его использование</a:t>
            </a:r>
            <a:endParaRPr sz="2400" spc="-5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251520" y="2708920"/>
            <a:ext cx="8064896" cy="22467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/>
              <a:t>В строку 78 «Кроме того, движение больных новорожденных» включаются сведения о новорожденных, родившихся больными или заболевших в акушерском стационаре, которые не переводились в другие отделения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/>
              <a:t>В случае перевода новорожденного (больного) на койки патологии новорожденных в педиатрические стационары, в акушерском стационаре он показывается как выписанный (переводом)</a:t>
            </a:r>
          </a:p>
        </p:txBody>
      </p:sp>
      <p:pic>
        <p:nvPicPr>
          <p:cNvPr id="5122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6493" t="28922" r="25705" b="53964"/>
          <a:stretch/>
        </p:blipFill>
        <p:spPr bwMode="auto">
          <a:xfrm>
            <a:off x="1630" y="835431"/>
            <a:ext cx="8672375" cy="14443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8923728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35496" y="0"/>
            <a:ext cx="9108504" cy="6453336"/>
            <a:chOff x="0" y="0"/>
            <a:chExt cx="12192000" cy="6857999"/>
          </a:xfrm>
        </p:grpSpPr>
        <p:pic>
          <p:nvPicPr>
            <p:cNvPr id="3" name="object 3"/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0" y="15240"/>
              <a:ext cx="12191999" cy="6842759"/>
            </a:xfrm>
            <a:prstGeom prst="rect">
              <a:avLst/>
            </a:prstGeom>
          </p:spPr>
        </p:pic>
        <p:sp>
          <p:nvSpPr>
            <p:cNvPr id="4" name="object 4"/>
            <p:cNvSpPr/>
            <p:nvPr/>
          </p:nvSpPr>
          <p:spPr>
            <a:xfrm>
              <a:off x="0" y="0"/>
              <a:ext cx="12192000" cy="832485"/>
            </a:xfrm>
            <a:custGeom>
              <a:avLst/>
              <a:gdLst/>
              <a:ahLst/>
              <a:cxnLst/>
              <a:rect l="l" t="t" r="r" b="b"/>
              <a:pathLst>
                <a:path w="12192000" h="832485">
                  <a:moveTo>
                    <a:pt x="12192000" y="0"/>
                  </a:moveTo>
                  <a:lnTo>
                    <a:pt x="0" y="0"/>
                  </a:lnTo>
                  <a:lnTo>
                    <a:pt x="0" y="832103"/>
                  </a:lnTo>
                  <a:lnTo>
                    <a:pt x="12192000" y="832103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0" y="6294119"/>
              <a:ext cx="12192000" cy="551815"/>
            </a:xfrm>
            <a:custGeom>
              <a:avLst/>
              <a:gdLst/>
              <a:ahLst/>
              <a:cxnLst/>
              <a:rect l="l" t="t" r="r" b="b"/>
              <a:pathLst>
                <a:path w="12192000" h="551815">
                  <a:moveTo>
                    <a:pt x="12192000" y="0"/>
                  </a:moveTo>
                  <a:lnTo>
                    <a:pt x="0" y="0"/>
                  </a:lnTo>
                  <a:lnTo>
                    <a:pt x="0" y="551687"/>
                  </a:lnTo>
                  <a:lnTo>
                    <a:pt x="12192000" y="551687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3" name="object 13"/>
          <p:cNvSpPr txBox="1">
            <a:spLocks noGrp="1"/>
          </p:cNvSpPr>
          <p:nvPr>
            <p:ph type="title"/>
          </p:nvPr>
        </p:nvSpPr>
        <p:spPr>
          <a:xfrm>
            <a:off x="179512" y="180827"/>
            <a:ext cx="8392988" cy="35907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>
              <a:lnSpc>
                <a:spcPts val="2735"/>
              </a:lnSpc>
              <a:spcBef>
                <a:spcPts val="100"/>
              </a:spcBef>
            </a:pPr>
            <a:r>
              <a:rPr lang="ru-RU" sz="2400" spc="-35" dirty="0" smtClean="0"/>
              <a:t>Таблица</a:t>
            </a:r>
            <a:r>
              <a:rPr lang="ru-RU" sz="2400" spc="-5" dirty="0" smtClean="0"/>
              <a:t> 3100.</a:t>
            </a:r>
            <a:r>
              <a:rPr lang="ru-RU" sz="2400" spc="-10" dirty="0" smtClean="0"/>
              <a:t> Коечный фонд и его использование</a:t>
            </a:r>
            <a:endParaRPr sz="2400" spc="-5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539552" y="980728"/>
            <a:ext cx="7776864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/>
              <a:t>Дополнительно развернутые койки разворачиваются отдельно от основного коечного фонда, не важно на какой площадке они будут организованны.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/>
              <a:t>Движение пациентов на временно развернутых койках входит в итоговую строку 1, но количество коек (графы 3-5) в строке 1 не учитываются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/>
              <a:t>Временно развернутые койки в общий коечный фонд медицинской организации не включаются, так как являются временным ресурсом в связи с увеличением числа </a:t>
            </a:r>
            <a:r>
              <a:rPr lang="ru-RU" sz="2000" dirty="0" smtClean="0"/>
              <a:t>госпитализаций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>
                <a:solidFill>
                  <a:srgbClr val="FF0000"/>
                </a:solidFill>
              </a:rPr>
              <a:t>Из таблицы исключены койки для </a:t>
            </a:r>
            <a:r>
              <a:rPr lang="en-US" sz="2000" dirty="0" smtClean="0">
                <a:solidFill>
                  <a:srgbClr val="FF0000"/>
                </a:solidFill>
              </a:rPr>
              <a:t>COVID-19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>
                <a:solidFill>
                  <a:srgbClr val="FF0000"/>
                </a:solidFill>
              </a:rPr>
              <a:t>Изменения: строка 80 кроме того – дополнительно развернутые койки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000" dirty="0" smtClean="0">
                <a:solidFill>
                  <a:srgbClr val="FF0000"/>
                </a:solidFill>
              </a:rPr>
              <a:t>Строка 80.1 – из них койки для особых целей</a:t>
            </a:r>
            <a:endParaRPr lang="ru-RU" sz="2000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24195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0" y="0"/>
            <a:ext cx="9144000" cy="6857999"/>
            <a:chOff x="0" y="0"/>
            <a:chExt cx="12192000" cy="6857999"/>
          </a:xfrm>
        </p:grpSpPr>
        <p:pic>
          <p:nvPicPr>
            <p:cNvPr id="3" name="object 3"/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0" y="15240"/>
              <a:ext cx="12191999" cy="6842759"/>
            </a:xfrm>
            <a:prstGeom prst="rect">
              <a:avLst/>
            </a:prstGeom>
          </p:spPr>
        </p:pic>
        <p:sp>
          <p:nvSpPr>
            <p:cNvPr id="4" name="object 4"/>
            <p:cNvSpPr/>
            <p:nvPr/>
          </p:nvSpPr>
          <p:spPr>
            <a:xfrm>
              <a:off x="0" y="0"/>
              <a:ext cx="12192000" cy="832485"/>
            </a:xfrm>
            <a:custGeom>
              <a:avLst/>
              <a:gdLst/>
              <a:ahLst/>
              <a:cxnLst/>
              <a:rect l="l" t="t" r="r" b="b"/>
              <a:pathLst>
                <a:path w="12192000" h="832485">
                  <a:moveTo>
                    <a:pt x="12192000" y="0"/>
                  </a:moveTo>
                  <a:lnTo>
                    <a:pt x="0" y="0"/>
                  </a:lnTo>
                  <a:lnTo>
                    <a:pt x="0" y="832103"/>
                  </a:lnTo>
                  <a:lnTo>
                    <a:pt x="12192000" y="832103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0" y="6294119"/>
              <a:ext cx="12192000" cy="551815"/>
            </a:xfrm>
            <a:custGeom>
              <a:avLst/>
              <a:gdLst/>
              <a:ahLst/>
              <a:cxnLst/>
              <a:rect l="l" t="t" r="r" b="b"/>
              <a:pathLst>
                <a:path w="12192000" h="551815">
                  <a:moveTo>
                    <a:pt x="12192000" y="0"/>
                  </a:moveTo>
                  <a:lnTo>
                    <a:pt x="0" y="0"/>
                  </a:lnTo>
                  <a:lnTo>
                    <a:pt x="0" y="551687"/>
                  </a:lnTo>
                  <a:lnTo>
                    <a:pt x="12192000" y="551687"/>
                  </a:lnTo>
                  <a:lnTo>
                    <a:pt x="12192000" y="0"/>
                  </a:lnTo>
                  <a:close/>
                </a:path>
              </a:pathLst>
            </a:custGeom>
            <a:solidFill>
              <a:srgbClr val="DDD0BC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3" name="object 13"/>
          <p:cNvSpPr txBox="1">
            <a:spLocks noGrp="1"/>
          </p:cNvSpPr>
          <p:nvPr>
            <p:ph type="title"/>
          </p:nvPr>
        </p:nvSpPr>
        <p:spPr>
          <a:xfrm>
            <a:off x="179512" y="180827"/>
            <a:ext cx="8392988" cy="35907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>
              <a:lnSpc>
                <a:spcPts val="2735"/>
              </a:lnSpc>
              <a:spcBef>
                <a:spcPts val="100"/>
              </a:spcBef>
            </a:pPr>
            <a:r>
              <a:rPr lang="ru-RU" sz="2400" spc="-35" dirty="0" smtClean="0"/>
              <a:t>Таблица</a:t>
            </a:r>
            <a:r>
              <a:rPr lang="ru-RU" sz="2400" spc="-5" dirty="0" smtClean="0"/>
              <a:t> 3100.</a:t>
            </a:r>
            <a:r>
              <a:rPr lang="ru-RU" sz="2400" spc="-10" dirty="0" smtClean="0"/>
              <a:t> Коечный фонд и его использование</a:t>
            </a:r>
            <a:endParaRPr sz="2400" spc="-5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107504" y="3663582"/>
            <a:ext cx="8890724" cy="26776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100" dirty="0" smtClean="0"/>
              <a:t>Обратить внимание на показатели работы койки при формировании таблицы 3100 в режиме «проверка таблицы в </a:t>
            </a:r>
            <a:r>
              <a:rPr lang="en-US" sz="2100" dirty="0" smtClean="0"/>
              <a:t>Excel</a:t>
            </a:r>
            <a:r>
              <a:rPr lang="ru-RU" sz="2100" dirty="0" smtClean="0"/>
              <a:t>» 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100" dirty="0" smtClean="0"/>
              <a:t>Среднегодовая работа койки должна быть не менее 280 дней и не более 365 дней 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ru-RU" sz="2100" dirty="0"/>
              <a:t>Если койка </a:t>
            </a:r>
            <a:r>
              <a:rPr lang="ru-RU" sz="2100" dirty="0" smtClean="0"/>
              <a:t>не использовалась совсем, или работа койки составила менее 280 дней или койка работала больше, чем дней в году – предоставить пояснительную записку о причинах, по каждому профилю. 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0000" t="18544" r="8361" b="57793"/>
          <a:stretch/>
        </p:blipFill>
        <p:spPr bwMode="auto">
          <a:xfrm>
            <a:off x="251232" y="819985"/>
            <a:ext cx="8746996" cy="279611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9150961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383</TotalTime>
  <Words>577</Words>
  <Application>Microsoft Office PowerPoint</Application>
  <PresentationFormat>Экран (4:3)</PresentationFormat>
  <Paragraphs>44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Презентация PowerPoint</vt:lpstr>
      <vt:lpstr>Таблица 3100. Коечный фонд и его использование</vt:lpstr>
      <vt:lpstr>Таблица 3100. Коечный фонд и его использование</vt:lpstr>
      <vt:lpstr>Таблица 3100. Коечный фонд и его использование</vt:lpstr>
      <vt:lpstr>Таблица 3100. Коечный фонд и его использование</vt:lpstr>
      <vt:lpstr>Таблица 3100. Коечный фонд и его использование</vt:lpstr>
      <vt:lpstr>Таблица 3100. Коечный фонд и его использование</vt:lpstr>
      <vt:lpstr>Таблица 3100. Коечный фонд и его использование</vt:lpstr>
      <vt:lpstr>Таблица 3100. Коечный фонд и его использование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Алена Александровна Кандеева</dc:creator>
  <cp:lastModifiedBy>Анна Павловна Букреева</cp:lastModifiedBy>
  <cp:revision>26</cp:revision>
  <cp:lastPrinted>2023-12-13T06:50:51Z</cp:lastPrinted>
  <dcterms:created xsi:type="dcterms:W3CDTF">2022-12-15T00:18:31Z</dcterms:created>
  <dcterms:modified xsi:type="dcterms:W3CDTF">2024-12-11T06:31:18Z</dcterms:modified>
</cp:coreProperties>
</file>

<file path=docProps/thumbnail.jpeg>
</file>