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329" r:id="rId2"/>
    <p:sldId id="268" r:id="rId3"/>
    <p:sldId id="375" r:id="rId4"/>
    <p:sldId id="370" r:id="rId5"/>
    <p:sldId id="374" r:id="rId6"/>
    <p:sldId id="379" r:id="rId7"/>
    <p:sldId id="373" r:id="rId8"/>
    <p:sldId id="372" r:id="rId9"/>
    <p:sldId id="377" r:id="rId10"/>
    <p:sldId id="371" r:id="rId11"/>
    <p:sldId id="376" r:id="rId12"/>
    <p:sldId id="378" r:id="rId13"/>
  </p:sldIdLst>
  <p:sldSz cx="12193588" cy="6858000"/>
  <p:notesSz cx="6796088" cy="992505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36600"/>
    <a:srgbClr val="CEE6BC"/>
    <a:srgbClr val="FF7513"/>
    <a:srgbClr val="76B531"/>
    <a:srgbClr val="4E782D"/>
    <a:srgbClr val="FF9933"/>
    <a:srgbClr val="FFD393"/>
    <a:srgbClr val="9BCC76"/>
    <a:srgbClr val="FF6600"/>
    <a:srgbClr val="6CA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028" y="-87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1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891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6D4187A-5D44-4C18-A1D8-3022918F4D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607482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fld id="{1840661E-DEB4-41C9-A831-82EB8F8E9260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</a:rPr>
              <a:pPr/>
              <a:t>1</a:t>
            </a:fld>
            <a:endParaRPr lang="ru-RU" altLang="ru-RU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CECE-9161-4937-A1AE-1973129E64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9899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7059C-5242-4DE6-B1E9-76650F9F31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5503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7613" y="1122363"/>
            <a:ext cx="2741612" cy="50053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5613" cy="50053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2F5A-A451-44CB-BD9C-ED0CE89DCE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3313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0825" cy="23844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65D4F-A18F-4D2A-AEC1-D25500A555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83873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524" y="333376"/>
            <a:ext cx="11487059" cy="961473"/>
          </a:xfrm>
        </p:spPr>
        <p:txBody>
          <a:bodyPr>
            <a:noAutofit/>
          </a:bodyPr>
          <a:lstStyle>
            <a:lvl1pPr>
              <a:defRPr sz="3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71523" y="6129338"/>
            <a:ext cx="9812028" cy="728662"/>
          </a:xfrm>
        </p:spPr>
        <p:txBody>
          <a:bodyPr anchor="ctr">
            <a:normAutofit/>
          </a:bodyPr>
          <a:lstStyle>
            <a:lvl1pPr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32040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55109-D859-4641-8F92-5357235564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4206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6B1E3-E1ED-4A9B-B763-66351B8AA8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9452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086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91B55-D3AC-48B4-8EB0-EB44F8E7A9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1702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37F3-A527-4A90-B4FF-5778F49D4F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2124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43FBA-DBC6-437B-B4D1-FE41C44456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5385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BACA7-4D4E-413D-9C1B-49230219E4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216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37A88-EFCE-4D06-863E-8952F6EC40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9233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3FDF0-E72B-4615-BD68-705D06FA89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6479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122363"/>
            <a:ext cx="9140825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0025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r>
              <a:rPr lang="ru-RU"/>
              <a:t>15.12.20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0025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E017971-F46F-4949-A1C3-0398A88301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696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</p:sldLayoutIdLst>
  <p:hf sldNum="0" hdr="0" ftr="0"/>
  <p:txStyles>
    <p:titleStyle>
      <a:lvl1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21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056234" y="2492896"/>
            <a:ext cx="10872787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ru-RU" altLang="ru-RU" sz="3600" b="1" dirty="0" smtClean="0">
                <a:solidFill>
                  <a:srgbClr val="4E782D"/>
                </a:solidFill>
                <a:cs typeface="Arial" pitchFamily="34" charset="0"/>
              </a:rPr>
              <a:t>Отчет за 2021-2022 гг.</a:t>
            </a:r>
          </a:p>
          <a:p>
            <a:pPr eaLnBrk="1" hangingPunct="1">
              <a:buSzPct val="100000"/>
            </a:pPr>
            <a:r>
              <a:rPr lang="ru-RU" altLang="ru-RU" sz="3600" b="1" dirty="0" smtClean="0">
                <a:solidFill>
                  <a:srgbClr val="4E782D"/>
                </a:solidFill>
                <a:cs typeface="Arial" pitchFamily="34" charset="0"/>
              </a:rPr>
              <a:t>о внедрении и использовании </a:t>
            </a:r>
          </a:p>
          <a:p>
            <a:pPr eaLnBrk="1" hangingPunct="1">
              <a:buSzPct val="100000"/>
            </a:pPr>
            <a:r>
              <a:rPr lang="ru-RU" altLang="ru-RU" sz="3600" b="1" dirty="0" smtClean="0">
                <a:solidFill>
                  <a:srgbClr val="4E782D"/>
                </a:solidFill>
                <a:cs typeface="Arial" pitchFamily="34" charset="0"/>
              </a:rPr>
              <a:t>единого бренда объектов первичного звена по программе «Модернизация первичного звена здравоохранения» </a:t>
            </a:r>
          </a:p>
          <a:p>
            <a:pPr eaLnBrk="1" hangingPunct="1">
              <a:buSzPct val="100000"/>
            </a:pPr>
            <a:r>
              <a:rPr lang="ru-RU" altLang="ru-RU" sz="3600" b="1" dirty="0" smtClean="0">
                <a:solidFill>
                  <a:srgbClr val="4E782D"/>
                </a:solidFill>
                <a:cs typeface="Arial" pitchFamily="34" charset="0"/>
              </a:rPr>
              <a:t>в ГАУЗ «Краевая больница№4»</a:t>
            </a:r>
            <a:endParaRPr lang="ru-RU" altLang="ru-RU" sz="3600" b="1" dirty="0">
              <a:solidFill>
                <a:srgbClr val="4E782D"/>
              </a:solidFill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954050" y="5357826"/>
            <a:ext cx="4997450" cy="1311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92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2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2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2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2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ru-RU" altLang="ru-RU" sz="1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36326" y="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2876" y="0"/>
            <a:ext cx="2136666" cy="265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dmin\Desktop\IMG_6717.JPG"/>
          <p:cNvPicPr>
            <a:picLocks noChangeAspect="1" noChangeArrowheads="1"/>
          </p:cNvPicPr>
          <p:nvPr/>
        </p:nvPicPr>
        <p:blipFill>
          <a:blip r:embed="rId5" cstate="print"/>
          <a:srcRect t="20726"/>
          <a:stretch>
            <a:fillRect/>
          </a:stretch>
        </p:blipFill>
        <p:spPr bwMode="auto">
          <a:xfrm>
            <a:off x="3453588" y="0"/>
            <a:ext cx="4786346" cy="252954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944" y="214290"/>
            <a:ext cx="268574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213946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:\Users\admin\Desktop\модернизация ПЗ\фото авто\IMG-20221110-WA0023.jpg"/>
          <p:cNvPicPr>
            <a:picLocks noChangeAspect="1" noChangeArrowheads="1"/>
          </p:cNvPicPr>
          <p:nvPr/>
        </p:nvPicPr>
        <p:blipFill>
          <a:blip r:embed="rId2"/>
          <a:srcRect t="16440" r="1514" b="46914"/>
          <a:stretch>
            <a:fillRect/>
          </a:stretch>
        </p:blipFill>
        <p:spPr bwMode="auto">
          <a:xfrm>
            <a:off x="1739076" y="1285860"/>
            <a:ext cx="7935572" cy="2214578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Внедрение программы </a:t>
            </a:r>
            <a:r>
              <a:rPr lang="ru-RU" altLang="ru-RU" sz="2800" b="1" kern="0" dirty="0" err="1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брендирования</a:t>
            </a:r>
            <a:endParaRPr lang="ru-RU" altLang="ru-RU" sz="2800" b="1" kern="0" dirty="0" smtClean="0">
              <a:solidFill>
                <a:srgbClr val="4E782D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2022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453720" y="1285860"/>
            <a:ext cx="335758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336600"/>
                </a:solidFill>
              </a:rPr>
              <a:t>Оформление входной группы</a:t>
            </a:r>
            <a:endParaRPr lang="ru-RU" dirty="0">
              <a:solidFill>
                <a:srgbClr val="336600"/>
              </a:solidFill>
            </a:endParaRPr>
          </a:p>
        </p:txBody>
      </p:sp>
      <p:pic>
        <p:nvPicPr>
          <p:cNvPr id="6146" name="Picture 2" descr="C:\Users\admin\Desktop\модернизация ПЗ\фото авто\бренд\богдановка.jpg"/>
          <p:cNvPicPr>
            <a:picLocks noChangeAspect="1" noChangeArrowheads="1"/>
          </p:cNvPicPr>
          <p:nvPr/>
        </p:nvPicPr>
        <p:blipFill>
          <a:blip r:embed="rId5"/>
          <a:srcRect b="10144"/>
          <a:stretch>
            <a:fillRect/>
          </a:stretch>
        </p:blipFill>
        <p:spPr bwMode="auto">
          <a:xfrm>
            <a:off x="167440" y="3643314"/>
            <a:ext cx="4452132" cy="3000396"/>
          </a:xfrm>
          <a:prstGeom prst="rect">
            <a:avLst/>
          </a:prstGeom>
          <a:noFill/>
        </p:spPr>
      </p:pic>
      <p:pic>
        <p:nvPicPr>
          <p:cNvPr id="6147" name="Picture 3" descr="C:\Users\admin\Desktop\модернизация ПЗ\фото авто\бренд\маргуце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5488" y="3929066"/>
            <a:ext cx="4699033" cy="264320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668034" y="4286256"/>
            <a:ext cx="228601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336600"/>
                </a:solidFill>
              </a:rPr>
              <a:t>Оформление </a:t>
            </a:r>
          </a:p>
          <a:p>
            <a:pPr algn="ctr"/>
            <a:r>
              <a:rPr lang="ru-RU" dirty="0" smtClean="0">
                <a:solidFill>
                  <a:srgbClr val="336600"/>
                </a:solidFill>
              </a:rPr>
              <a:t>Автомобилей</a:t>
            </a:r>
          </a:p>
          <a:p>
            <a:pPr algn="ctr"/>
            <a:r>
              <a:rPr lang="ru-RU" dirty="0" smtClean="0">
                <a:solidFill>
                  <a:srgbClr val="336600"/>
                </a:solidFill>
              </a:rPr>
              <a:t>На </a:t>
            </a:r>
            <a:r>
              <a:rPr lang="ru-RU" dirty="0" err="1" smtClean="0">
                <a:solidFill>
                  <a:srgbClr val="336600"/>
                </a:solidFill>
              </a:rPr>
              <a:t>ФАПах</a:t>
            </a:r>
            <a:endParaRPr lang="ru-RU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Медицинские работники ФАП с.Богдановка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admin\Desktop\модернизация ПЗ\фото авто\изображение_viber_2021-12-06_16-36-28-9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9683541" y="1867081"/>
            <a:ext cx="1805384" cy="321471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978878" y="4714884"/>
            <a:ext cx="321471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Теплые строки в адрес медработников с.Богдановка 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/>
          <a:srcRect l="10533" r="11526"/>
          <a:stretch>
            <a:fillRect/>
          </a:stretch>
        </p:blipFill>
        <p:spPr bwMode="auto">
          <a:xfrm>
            <a:off x="6311108" y="1500174"/>
            <a:ext cx="264320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38878" y="1714488"/>
            <a:ext cx="5857916" cy="480131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Дулинаев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Валерий Сергеевич – «земский фельдшер» с.Богдановка, ранее работал фельдшером скорой помощи 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г.Краснокаменске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На период летнего отпуска решил подработать фельдшером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ФАПа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с.Богдановка, после чего вместе с женой  вступил в программу «Земский фельдшер».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В 2022 году по программе модернизация первичного звена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построен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новый ФАП и получен новый автомобиль класса УАЗ.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Жители с.Богдановка очень ценят профессиональных работников и переживают, что после окончания программы «Земский фельдшер» медики покинут их.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Сельчане написали обращение в местную газету с множеством теплых слов о медицинских работниках. 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39670" y="6072206"/>
            <a:ext cx="285752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Зав.ФАП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фельдшер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Дулинаев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В.С.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Мы делимся своими приобретениями и внедрениями  в СМИ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AutoShape 2" descr="https://mail.yandex.ru/message_part/Screenshot_20221110-211403_Telegram.jpg?_uid=419566242&amp;name=Screenshot_20221110-211403_Telegram.jpg&amp;hid=1.2&amp;ids=180988410024973734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mail.yandex.ru/message_part/Screenshot_20221110-211403_Telegram.jpg?_uid=419566242&amp;name=Screenshot_20221110-211403_Telegram.jpg&amp;hid=1.2&amp;ids=180988410024973734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admin\Desktop\модернизация ПЗ\фото авто\Screenshot_20221110-211403_Telegram.jpg"/>
          <p:cNvPicPr>
            <a:picLocks noChangeAspect="1" noChangeArrowheads="1"/>
          </p:cNvPicPr>
          <p:nvPr/>
        </p:nvPicPr>
        <p:blipFill>
          <a:blip r:embed="rId4"/>
          <a:srcRect l="10530" t="21322" b="52617"/>
          <a:stretch>
            <a:fillRect/>
          </a:stretch>
        </p:blipFill>
        <p:spPr bwMode="auto">
          <a:xfrm>
            <a:off x="381754" y="2071678"/>
            <a:ext cx="5518323" cy="3571900"/>
          </a:xfrm>
          <a:prstGeom prst="rect">
            <a:avLst/>
          </a:prstGeom>
          <a:noFill/>
        </p:spPr>
      </p:pic>
      <p:pic>
        <p:nvPicPr>
          <p:cNvPr id="15" name="Picture 5" descr="C:\Users\admin\Desktop\модернизация ПЗ\фото авто\Screenshot_20221110-211403_Telegram.jpg"/>
          <p:cNvPicPr>
            <a:picLocks noChangeAspect="1" noChangeArrowheads="1"/>
          </p:cNvPicPr>
          <p:nvPr/>
        </p:nvPicPr>
        <p:blipFill>
          <a:blip r:embed="rId4"/>
          <a:srcRect l="10530" t="47383" b="13526"/>
          <a:stretch>
            <a:fillRect/>
          </a:stretch>
        </p:blipFill>
        <p:spPr bwMode="auto">
          <a:xfrm>
            <a:off x="6596860" y="1785926"/>
            <a:ext cx="4357718" cy="4230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357166"/>
            <a:ext cx="9677975" cy="1357298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Реализация программы 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«Модернизация первичного звена»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96200" y="2000240"/>
          <a:ext cx="9715568" cy="4531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041"/>
                <a:gridCol w="4531933"/>
                <a:gridCol w="4500594"/>
              </a:tblGrid>
              <a:tr h="5398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2021 год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2022 год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</a:tr>
              <a:tr h="93173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Капитальный ремонт СВА п.Целинный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Модульная конструкция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с.Богдановка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Модульная конструкция с.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Соктуй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- 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Милозан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(ведутся монтажные работы по установке)</a:t>
                      </a:r>
                    </a:p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</a:tr>
              <a:tr h="252898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Автотранспорт – 6 штук 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(из них: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  ФАП – 4шт;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Взрослая поликлиника -1 шт.;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Детская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поликлиника – 1 шт.).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Автотранспорт –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 штук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(из них: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На  ФАП – 3шт;</a:t>
                      </a:r>
                    </a:p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Взрослая поликлиника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-2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шт.)</a:t>
                      </a:r>
                    </a:p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EE6B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0"/>
            <a:ext cx="9677975" cy="1357298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Реализация программы «Модернизация первичного звена»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2021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модернизация ПЗ\фото авто\бренд\целинны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7572" y="1571612"/>
            <a:ext cx="4071966" cy="390527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239010" y="5500702"/>
            <a:ext cx="4000528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Капитальный ремонт сельской амбулатории поселка Целинный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\Desktop\модернизация ПЗ\фото авто\-5433958263617076297_121.jpg"/>
          <p:cNvPicPr>
            <a:picLocks noChangeAspect="1" noChangeArrowheads="1"/>
          </p:cNvPicPr>
          <p:nvPr/>
        </p:nvPicPr>
        <p:blipFill>
          <a:blip r:embed="rId5"/>
          <a:srcRect b="22270"/>
          <a:stretch>
            <a:fillRect/>
          </a:stretch>
        </p:blipFill>
        <p:spPr bwMode="auto">
          <a:xfrm>
            <a:off x="6168232" y="1357298"/>
            <a:ext cx="4643470" cy="42386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53984" y="5643578"/>
            <a:ext cx="4071966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Торжественное вручение ключей от  автомобилей в количестве 6 шт.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Внедрение программы </a:t>
            </a:r>
            <a:r>
              <a:rPr lang="ru-RU" altLang="ru-RU" sz="2800" b="1" kern="0" dirty="0" err="1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брендирования</a:t>
            </a:r>
            <a:endParaRPr lang="ru-RU" altLang="ru-RU" sz="2800" b="1" kern="0" dirty="0" smtClean="0">
              <a:solidFill>
                <a:srgbClr val="4E782D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2021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модернизация ПЗ\фото авто\бренд\целинны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630" y="1357298"/>
            <a:ext cx="3786214" cy="4499559"/>
          </a:xfrm>
          <a:prstGeom prst="rect">
            <a:avLst/>
          </a:prstGeom>
          <a:noFill/>
        </p:spPr>
      </p:pic>
      <p:pic>
        <p:nvPicPr>
          <p:cNvPr id="7169" name="Picture 1" descr="C:\Users\admin\Desktop\модернизация ПЗ\20220615_115206.jpg"/>
          <p:cNvPicPr>
            <a:picLocks noChangeAspect="1" noChangeArrowheads="1"/>
          </p:cNvPicPr>
          <p:nvPr/>
        </p:nvPicPr>
        <p:blipFill>
          <a:blip r:embed="rId5" cstate="print"/>
          <a:srcRect l="16344" t="16720" r="64435" b="29463"/>
          <a:stretch>
            <a:fillRect/>
          </a:stretch>
        </p:blipFill>
        <p:spPr bwMode="auto">
          <a:xfrm rot="5400000">
            <a:off x="6775457" y="107131"/>
            <a:ext cx="2143138" cy="4500596"/>
          </a:xfrm>
          <a:prstGeom prst="rect">
            <a:avLst/>
          </a:prstGeom>
          <a:noFill/>
        </p:spPr>
      </p:pic>
      <p:pic>
        <p:nvPicPr>
          <p:cNvPr id="7170" name="Picture 2" descr="C:\Users\admin\Desktop\модернизация ПЗ\IMG-a112afddd37cadaf826adfcc17a68650-V.jpg"/>
          <p:cNvPicPr>
            <a:picLocks noChangeAspect="1" noChangeArrowheads="1"/>
          </p:cNvPicPr>
          <p:nvPr/>
        </p:nvPicPr>
        <p:blipFill>
          <a:blip r:embed="rId6"/>
          <a:srcRect l="5089" r="49013" b="14844"/>
          <a:stretch>
            <a:fillRect/>
          </a:stretch>
        </p:blipFill>
        <p:spPr bwMode="auto">
          <a:xfrm rot="16200000">
            <a:off x="6882673" y="1428677"/>
            <a:ext cx="2714620" cy="67152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5657671"/>
            <a:ext cx="8286808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Оформление входной группы амбулатории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85584" y="-142900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Внедрение программы </a:t>
            </a:r>
            <a:r>
              <a:rPr lang="ru-RU" altLang="ru-RU" sz="2800" b="1" kern="0" dirty="0" err="1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брендирования</a:t>
            </a:r>
            <a:endParaRPr lang="ru-RU" altLang="ru-RU" sz="2800" b="1" kern="0" dirty="0" smtClean="0">
              <a:solidFill>
                <a:srgbClr val="4E782D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2021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admin\Desktop\модернизация ПЗ\фото авто\бренд\взрослая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4630" y="4500570"/>
            <a:ext cx="4643470" cy="2041085"/>
          </a:xfrm>
          <a:prstGeom prst="rect">
            <a:avLst/>
          </a:prstGeom>
          <a:noFill/>
        </p:spPr>
      </p:pic>
      <p:pic>
        <p:nvPicPr>
          <p:cNvPr id="5123" name="Picture 3" descr="C:\Users\admin\Desktop\модернизация ПЗ\фото авто\бренд\детская.jpg"/>
          <p:cNvPicPr>
            <a:picLocks noChangeAspect="1" noChangeArrowheads="1"/>
          </p:cNvPicPr>
          <p:nvPr/>
        </p:nvPicPr>
        <p:blipFill>
          <a:blip r:embed="rId5"/>
          <a:srcRect l="8405" t="14062"/>
          <a:stretch>
            <a:fillRect/>
          </a:stretch>
        </p:blipFill>
        <p:spPr bwMode="auto">
          <a:xfrm>
            <a:off x="524630" y="1357299"/>
            <a:ext cx="4357718" cy="3066416"/>
          </a:xfrm>
          <a:prstGeom prst="rect">
            <a:avLst/>
          </a:prstGeom>
          <a:noFill/>
        </p:spPr>
      </p:pic>
      <p:pic>
        <p:nvPicPr>
          <p:cNvPr id="5124" name="Picture 4" descr="C:\Users\admin\Desktop\модернизация ПЗ\фото авто\бренд\соктуй.jpg"/>
          <p:cNvPicPr>
            <a:picLocks noChangeAspect="1" noChangeArrowheads="1"/>
          </p:cNvPicPr>
          <p:nvPr/>
        </p:nvPicPr>
        <p:blipFill>
          <a:blip r:embed="rId6"/>
          <a:srcRect l="4303" t="27344" r="6048" b="15625"/>
          <a:stretch>
            <a:fillRect/>
          </a:stretch>
        </p:blipFill>
        <p:spPr bwMode="auto">
          <a:xfrm>
            <a:off x="5239538" y="1357298"/>
            <a:ext cx="6087888" cy="2904678"/>
          </a:xfrm>
          <a:prstGeom prst="rect">
            <a:avLst/>
          </a:prstGeom>
          <a:noFill/>
        </p:spPr>
      </p:pic>
      <p:pic>
        <p:nvPicPr>
          <p:cNvPr id="5125" name="Picture 5" descr="C:\Users\admin\Desktop\модернизация ПЗ\фото авто\бренд\маргуцек.jpg"/>
          <p:cNvPicPr>
            <a:picLocks noChangeAspect="1" noChangeArrowheads="1"/>
          </p:cNvPicPr>
          <p:nvPr/>
        </p:nvPicPr>
        <p:blipFill>
          <a:blip r:embed="rId7"/>
          <a:srcRect b="14533"/>
          <a:stretch>
            <a:fillRect/>
          </a:stretch>
        </p:blipFill>
        <p:spPr bwMode="auto">
          <a:xfrm>
            <a:off x="6025356" y="4357694"/>
            <a:ext cx="4606499" cy="221457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4630" y="4000504"/>
            <a:ext cx="39290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Автомобиль детской поликлиники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25422" y="6488668"/>
            <a:ext cx="39290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Автомобиль ФАП </a:t>
            </a:r>
            <a:r>
              <a:rPr lang="ru-RU" dirty="0" err="1" smtClean="0"/>
              <a:t>с.Маргуцек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10382" y="6072206"/>
            <a:ext cx="39290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Автомобиль взрослой поликлиники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311108" y="3857628"/>
            <a:ext cx="39290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Автомобиль ФАП </a:t>
            </a:r>
            <a:r>
              <a:rPr lang="ru-RU" dirty="0" err="1" smtClean="0"/>
              <a:t>с.Соктуй</a:t>
            </a:r>
            <a:r>
              <a:rPr lang="ru-RU" dirty="0" smtClean="0"/>
              <a:t> </a:t>
            </a:r>
            <a:r>
              <a:rPr lang="ru-RU" dirty="0" err="1" smtClean="0"/>
              <a:t>Милозан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85584" y="-142900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Внедрение программы </a:t>
            </a:r>
            <a:r>
              <a:rPr lang="ru-RU" altLang="ru-RU" sz="2800" b="1" kern="0" dirty="0" err="1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брендирования</a:t>
            </a:r>
            <a:endParaRPr lang="ru-RU" altLang="ru-RU" sz="2800" b="1" kern="0" dirty="0" smtClean="0">
              <a:solidFill>
                <a:srgbClr val="4E782D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2021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Users\admin\Desktop\модернизация ПЗ\фото авто\бренд\маргуцек.jpg"/>
          <p:cNvPicPr>
            <a:picLocks noChangeAspect="1" noChangeArrowheads="1"/>
          </p:cNvPicPr>
          <p:nvPr/>
        </p:nvPicPr>
        <p:blipFill>
          <a:blip r:embed="rId4"/>
          <a:srcRect b="14533"/>
          <a:stretch>
            <a:fillRect/>
          </a:stretch>
        </p:blipFill>
        <p:spPr bwMode="auto">
          <a:xfrm>
            <a:off x="5310976" y="1285860"/>
            <a:ext cx="6092466" cy="2928958"/>
          </a:xfrm>
          <a:prstGeom prst="rect">
            <a:avLst/>
          </a:prstGeom>
          <a:noFill/>
        </p:spPr>
      </p:pic>
      <p:pic>
        <p:nvPicPr>
          <p:cNvPr id="30722" name="Picture 2" descr="C:\Users\admin\Desktop\модернизация ПЗ\фото авто\изображение_viber_2022-03-31_13-49-39-7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382" y="1285860"/>
            <a:ext cx="4071966" cy="305397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0" y="4357694"/>
            <a:ext cx="12193588" cy="26776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	Автотранспорт является хорошо проходимыми по насыпным дорогам и комфортно оснащен внутри. Носилки для транспортировки пациентов закреплены высоко на подъемном устройстве, удобно расположены полки для размещения медицинского оборудования, имеется освещение и держатели для проведения внутривенных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инфузий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Среднее количество выездов в месяц составляет порядка 50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медэвакуация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консультация пациента в поликлинике,  доставка биоматериала в лабораторию и т.д.).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167572" y="188640"/>
            <a:ext cx="9677975" cy="1025782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Медицинские работники сельской амбулатории п.Целинный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admin\Desktop\модернизация ПЗ\фото авто\IMG-20221110-WA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40000" y="1643050"/>
            <a:ext cx="3285322" cy="4380429"/>
          </a:xfrm>
          <a:prstGeom prst="rect">
            <a:avLst/>
          </a:prstGeom>
          <a:noFill/>
        </p:spPr>
      </p:pic>
      <p:pic>
        <p:nvPicPr>
          <p:cNvPr id="2051" name="Picture 3" descr="C:\Users\admin\Desktop\модернизация ПЗ\фото авто\IMG-20221110-WA0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3852" y="1571612"/>
            <a:ext cx="3107553" cy="41434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954050" y="5500702"/>
            <a:ext cx="292895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Калинина И.Н., </a:t>
            </a:r>
          </a:p>
          <a:p>
            <a:pPr algn="ctr"/>
            <a:r>
              <a:rPr lang="ru-RU" dirty="0" smtClean="0"/>
              <a:t>старший фельдшер</a:t>
            </a:r>
          </a:p>
          <a:p>
            <a:pPr algn="ctr"/>
            <a:r>
              <a:rPr lang="ru-RU" dirty="0" smtClean="0"/>
              <a:t>СВА п.Целинный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10382" y="2000240"/>
            <a:ext cx="4143404" cy="369331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амбулатории работает 9 средних медицинских работников.  Штат укомплектован на 81%.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Амбулаторный прием взрослого и детского населения осуществляют фельдшера.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Функционирует дневной стационар 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3 койко-места..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После капитального ремонта в амбулатории стало светло, уютно и комфортно.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Среднее число посещений в смену составляет до 50 человек.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096134" y="214290"/>
            <a:ext cx="9677975" cy="1357298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Реализация программы «Модернизация первичного звена»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2022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67638" y="5357826"/>
            <a:ext cx="4000528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Модульный ФАП с.Богдановка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8364" y="5286388"/>
            <a:ext cx="4071966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Получение автомобилей в количестве 4 шт.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dmin\Desktop\модернизация ПЗ\фото авто\изображение_viber_2022-03-31_13-49-40-2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5488" y="1714488"/>
            <a:ext cx="4667283" cy="3500462"/>
          </a:xfrm>
          <a:prstGeom prst="rect">
            <a:avLst/>
          </a:prstGeom>
          <a:noFill/>
        </p:spPr>
      </p:pic>
      <p:pic>
        <p:nvPicPr>
          <p:cNvPr id="3075" name="Picture 3" descr="C:\Users\admin\Desktop\модернизация ПЗ\фото авто\IMG-20221110-WA0023.jpg"/>
          <p:cNvPicPr>
            <a:picLocks noChangeAspect="1" noChangeArrowheads="1"/>
          </p:cNvPicPr>
          <p:nvPr/>
        </p:nvPicPr>
        <p:blipFill>
          <a:blip r:embed="rId5"/>
          <a:srcRect t="16440" b="13688"/>
          <a:stretch>
            <a:fillRect/>
          </a:stretch>
        </p:blipFill>
        <p:spPr bwMode="auto">
          <a:xfrm>
            <a:off x="524630" y="1714488"/>
            <a:ext cx="6238082" cy="3268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 bwMode="auto">
          <a:xfrm>
            <a:off x="0" y="6237288"/>
            <a:ext cx="12193588" cy="0"/>
          </a:xfrm>
          <a:prstGeom prst="line">
            <a:avLst/>
          </a:prstGeom>
          <a:ln>
            <a:solidFill>
              <a:srgbClr val="F7AA37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1702" y="142851"/>
            <a:ext cx="1208004" cy="15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аголовок 3"/>
          <p:cNvSpPr txBox="1">
            <a:spLocks noChangeArrowheads="1"/>
          </p:cNvSpPr>
          <p:nvPr/>
        </p:nvSpPr>
        <p:spPr bwMode="auto">
          <a:xfrm>
            <a:off x="1096134" y="214290"/>
            <a:ext cx="9677975" cy="1571588"/>
          </a:xfrm>
          <a:prstGeom prst="rect">
            <a:avLst/>
          </a:prstGeom>
          <a:solidFill>
            <a:srgbClr val="CEE6BC"/>
          </a:solidFill>
          <a:ln>
            <a:solidFill>
              <a:srgbClr val="9BCC76"/>
            </a:solidFill>
          </a:ln>
          <a:ex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8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charset="0"/>
                <a:ea typeface="Microsoft YaHei" charset="-122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Calibri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Торжественное вручение ключей от автомобилей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с участием </a:t>
            </a:r>
            <a:r>
              <a:rPr lang="ru-RU" altLang="ru-RU" sz="2800" b="1" kern="0" dirty="0" err="1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Гурулева</a:t>
            </a: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А.В.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kern="0" dirty="0" smtClean="0">
                <a:solidFill>
                  <a:srgbClr val="4E782D"/>
                </a:solidFill>
                <a:latin typeface="Arial" pitchFamily="34" charset="0"/>
                <a:cs typeface="Arial" pitchFamily="34" charset="0"/>
              </a:rPr>
              <a:t> в 2022 году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572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 descr="C:\Users\admin\Desktop\модернизация ПЗ\фото авто\изображение_viber_2022-03-31_13-49-39-2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440" y="2143116"/>
            <a:ext cx="4286280" cy="3214710"/>
          </a:xfrm>
          <a:prstGeom prst="rect">
            <a:avLst/>
          </a:prstGeom>
          <a:noFill/>
        </p:spPr>
      </p:pic>
      <p:pic>
        <p:nvPicPr>
          <p:cNvPr id="28675" name="Picture 3" descr="C:\Users\admin\Desktop\модернизация ПЗ\фото авто\изображение_viber_2022-03-31_13-49-39-9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6596" y="1928802"/>
            <a:ext cx="2893240" cy="3857652"/>
          </a:xfrm>
          <a:prstGeom prst="rect">
            <a:avLst/>
          </a:prstGeom>
          <a:noFill/>
        </p:spPr>
      </p:pic>
      <p:pic>
        <p:nvPicPr>
          <p:cNvPr id="28676" name="Picture 4" descr="C:\Users\admin\Desktop\модернизация ПЗ\фото авто\изображение_viber_2022-03-31_13-49-39-5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430" y="2143116"/>
            <a:ext cx="428628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40232</TotalTime>
  <Words>261</Words>
  <Application>Microsoft Office PowerPoint</Application>
  <PresentationFormat>Произвольный</PresentationFormat>
  <Paragraphs>71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Арсагова</dc:creator>
  <cp:lastModifiedBy>admin</cp:lastModifiedBy>
  <cp:revision>629</cp:revision>
  <cp:lastPrinted>1601-01-01T00:00:00Z</cp:lastPrinted>
  <dcterms:created xsi:type="dcterms:W3CDTF">2020-12-15T07:53:18Z</dcterms:created>
  <dcterms:modified xsi:type="dcterms:W3CDTF">2022-11-11T04:41:34Z</dcterms:modified>
</cp:coreProperties>
</file>