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1" d="100"/>
          <a:sy n="81" d="100"/>
        </p:scale>
        <p:origin x="120" y="5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23187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917197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68626741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4614832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6576337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3539980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4288279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279160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71226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710222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810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227559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552824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457190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096045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198411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041732-B04E-412A-8C23-E24363563F44}" type="datetimeFigureOut">
              <a:rPr lang="ru-RU" smtClean="0"/>
              <a:t>20.12.2018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03471AE2-788A-463D-95AF-7AF8C18252F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184166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mailto:kkb.nikolaeva@mail.ru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56260" y="332509"/>
            <a:ext cx="4251366" cy="676894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Форма 16 </a:t>
            </a:r>
            <a:r>
              <a:rPr lang="ru-RU" dirty="0" err="1" smtClean="0"/>
              <a:t>вн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56260" y="926275"/>
            <a:ext cx="10311739" cy="5759533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ru-RU" dirty="0" smtClean="0">
                <a:solidFill>
                  <a:schemeClr val="tx1"/>
                </a:solidFill>
              </a:rPr>
              <a:t>-</a:t>
            </a:r>
            <a:r>
              <a:rPr lang="ru-RU" sz="2800" b="1" dirty="0" smtClean="0">
                <a:solidFill>
                  <a:schemeClr val="tx1"/>
                </a:solidFill>
              </a:rPr>
              <a:t>Сведения для составления отчета находятся в «Книге регистрации ЛН ф.036у</a:t>
            </a:r>
          </a:p>
          <a:p>
            <a:pPr algn="l"/>
            <a:r>
              <a:rPr lang="ru-RU" sz="2800" b="1" dirty="0" smtClean="0">
                <a:solidFill>
                  <a:schemeClr val="tx1"/>
                </a:solidFill>
              </a:rPr>
              <a:t>-Отчет подается только по законченным (закрытым к труду) ЛН</a:t>
            </a:r>
          </a:p>
          <a:p>
            <a:pPr algn="l"/>
            <a:r>
              <a:rPr lang="ru-RU" sz="2800" b="1" dirty="0" smtClean="0">
                <a:solidFill>
                  <a:schemeClr val="tx1"/>
                </a:solidFill>
              </a:rPr>
              <a:t>-В строку 45 входят все заболевания беременных до декретного отпуска, а также осложнения после родов. Также в этой строке указываются сведения об абортах (из строки 52)</a:t>
            </a:r>
          </a:p>
          <a:p>
            <a:pPr algn="l"/>
            <a:r>
              <a:rPr lang="ru-RU" sz="2800" b="1" dirty="0">
                <a:solidFill>
                  <a:schemeClr val="tx1"/>
                </a:solidFill>
              </a:rPr>
              <a:t>-</a:t>
            </a:r>
            <a:r>
              <a:rPr lang="ru-RU" sz="2800" b="1" u="sng" dirty="0" smtClean="0">
                <a:solidFill>
                  <a:schemeClr val="tx1"/>
                </a:solidFill>
              </a:rPr>
              <a:t>В заключительные строки (59,60), </a:t>
            </a:r>
            <a:r>
              <a:rPr lang="ru-RU" sz="2800" b="1" dirty="0" smtClean="0">
                <a:solidFill>
                  <a:schemeClr val="tx1"/>
                </a:solidFill>
              </a:rPr>
              <a:t>должны включаться сведения о ЛН которые были выданы не по заболеванию. Это случаи протезирования, ЭКО, КАГ, биопсии и т.д.</a:t>
            </a:r>
          </a:p>
          <a:p>
            <a:pPr algn="l"/>
            <a:r>
              <a:rPr lang="ru-RU" sz="2800" b="1" dirty="0" smtClean="0">
                <a:solidFill>
                  <a:schemeClr val="tx1"/>
                </a:solidFill>
              </a:rPr>
              <a:t>-Таблица 2610 в Ф 30 формируется на основании данных ЛПУ. Отражается количество инвалидов, которые состоят на учете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253273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7200" b="1" dirty="0" smtClean="0"/>
              <a:t>Форма 16ВН</a:t>
            </a:r>
            <a:endParaRPr lang="ru-RU" sz="72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ru-RU" sz="4000" dirty="0">
                <a:solidFill>
                  <a:prstClr val="black"/>
                </a:solidFill>
                <a:latin typeface="Calibri Light" panose="020F0302020204030204"/>
                <a:ea typeface="+mj-ea"/>
                <a:cs typeface="+mj-cs"/>
              </a:rPr>
              <a:t>Отчет по временной нетрудоспособности и первичному выходу на инвалидность предоставить на электронную </a:t>
            </a:r>
            <a:r>
              <a:rPr lang="ru-RU" sz="4000" dirty="0" smtClean="0">
                <a:solidFill>
                  <a:prstClr val="black"/>
                </a:solidFill>
                <a:latin typeface="Calibri Light" panose="020F0302020204030204"/>
                <a:ea typeface="+mj-ea"/>
                <a:cs typeface="+mj-cs"/>
              </a:rPr>
              <a:t>почту :</a:t>
            </a:r>
          </a:p>
          <a:p>
            <a:pPr marL="0" indent="0">
              <a:buNone/>
            </a:pPr>
            <a:endParaRPr lang="ru-RU" sz="4000" dirty="0">
              <a:solidFill>
                <a:prstClr val="black"/>
              </a:solidFill>
              <a:latin typeface="Calibri Light" panose="020F0302020204030204"/>
              <a:ea typeface="+mj-ea"/>
              <a:cs typeface="+mj-cs"/>
            </a:endParaRPr>
          </a:p>
          <a:p>
            <a:pPr marL="0" indent="0">
              <a:buNone/>
            </a:pPr>
            <a:r>
              <a:rPr lang="en-US" sz="6000" b="1" dirty="0" smtClean="0">
                <a:solidFill>
                  <a:prstClr val="black"/>
                </a:solidFill>
                <a:latin typeface="Calibri Light" panose="020F0302020204030204"/>
                <a:ea typeface="+mj-ea"/>
                <a:cs typeface="+mj-cs"/>
                <a:hlinkClick r:id="rId2"/>
              </a:rPr>
              <a:t>kkb.nikolaeva@mail.ru</a:t>
            </a:r>
            <a:endParaRPr lang="ru-RU" sz="6000" b="1" dirty="0" smtClean="0">
              <a:solidFill>
                <a:prstClr val="black"/>
              </a:solidFill>
              <a:latin typeface="Calibri Light" panose="020F0302020204030204"/>
              <a:ea typeface="+mj-ea"/>
              <a:cs typeface="+mj-cs"/>
            </a:endParaRPr>
          </a:p>
          <a:p>
            <a:pPr marL="0" indent="0">
              <a:buNone/>
            </a:pPr>
            <a:r>
              <a:rPr lang="ru-RU" sz="3500" b="1" dirty="0"/>
              <a:t>д</a:t>
            </a:r>
            <a:r>
              <a:rPr lang="ru-RU" sz="3500" b="1" dirty="0" smtClean="0"/>
              <a:t>о 09.01.2019г</a:t>
            </a:r>
            <a:endParaRPr lang="ru-RU" sz="3500" b="1" dirty="0">
              <a:solidFill>
                <a:prstClr val="black"/>
              </a:solidFill>
              <a:latin typeface="Calibri Light" panose="020F0302020204030204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2883634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1"/>
            <a:ext cx="8585860" cy="997526"/>
          </a:xfrm>
        </p:spPr>
        <p:txBody>
          <a:bodyPr>
            <a:normAutofit/>
          </a:bodyPr>
          <a:lstStyle/>
          <a:p>
            <a:r>
              <a:rPr lang="ru-RU" sz="4800" b="1" dirty="0" smtClean="0"/>
              <a:t>Отчет должен содержать:</a:t>
            </a:r>
            <a:endParaRPr lang="ru-RU" sz="48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70016" y="997526"/>
            <a:ext cx="10783784" cy="5747657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2400" b="1" dirty="0" smtClean="0"/>
              <a:t>1.Наименование организации</a:t>
            </a:r>
          </a:p>
          <a:p>
            <a:pPr marL="0" indent="0">
              <a:buNone/>
            </a:pPr>
            <a:r>
              <a:rPr lang="ru-RU" sz="2400" b="1" dirty="0" smtClean="0"/>
              <a:t>2.Председатель ВК (его должность, стаж работы, специальность, учеба по ОЗО)</a:t>
            </a:r>
          </a:p>
          <a:p>
            <a:pPr marL="0" indent="0">
              <a:buNone/>
            </a:pPr>
            <a:r>
              <a:rPr lang="ru-RU" sz="2400" b="1" dirty="0" smtClean="0"/>
              <a:t>3. Численность населения (по возрастам, трудоспособное в </a:t>
            </a:r>
            <a:r>
              <a:rPr lang="ru-RU" sz="2400" b="1" dirty="0" err="1" smtClean="0"/>
              <a:t>т.ч</a:t>
            </a:r>
            <a:r>
              <a:rPr lang="ru-RU" sz="2400" b="1" dirty="0" smtClean="0"/>
              <a:t>.)</a:t>
            </a:r>
          </a:p>
          <a:p>
            <a:pPr marL="0" indent="0">
              <a:buNone/>
            </a:pPr>
            <a:r>
              <a:rPr lang="ru-RU" sz="2400" b="1" dirty="0" smtClean="0"/>
              <a:t>4.Данные ЗВУТ за 2016-2018г, анализ изменений (роста и снижения), сравнения с показателями края</a:t>
            </a:r>
          </a:p>
          <a:p>
            <a:pPr marL="0" indent="0">
              <a:buNone/>
            </a:pPr>
            <a:r>
              <a:rPr lang="ru-RU" sz="2400" b="1" dirty="0" smtClean="0"/>
              <a:t>5.Таблица средней длительности одного случая ВН по классам. Анализ в сравнении, в </a:t>
            </a:r>
            <a:r>
              <a:rPr lang="ru-RU" sz="2400" b="1" dirty="0" err="1" smtClean="0"/>
              <a:t>т.ч</a:t>
            </a:r>
            <a:r>
              <a:rPr lang="ru-RU" sz="2400" b="1" dirty="0" smtClean="0"/>
              <a:t>. с краевыми</a:t>
            </a:r>
          </a:p>
          <a:p>
            <a:pPr marL="0" indent="0">
              <a:buNone/>
            </a:pPr>
            <a:r>
              <a:rPr lang="ru-RU" sz="2400" b="1" dirty="0" smtClean="0"/>
              <a:t>6. Первичный выход на инвалидность. Анализ за три года, сравнение с краевыми.</a:t>
            </a:r>
          </a:p>
          <a:p>
            <a:pPr marL="0" indent="0">
              <a:buNone/>
            </a:pPr>
            <a:r>
              <a:rPr lang="ru-RU" sz="2400" b="1" dirty="0" smtClean="0"/>
              <a:t>7.Количество проведенных ВК, среднее количество ВК на одно заседание.</a:t>
            </a:r>
          </a:p>
          <a:p>
            <a:pPr marL="0" indent="0">
              <a:buNone/>
            </a:pPr>
            <a:r>
              <a:rPr lang="ru-RU" sz="2400" b="1" dirty="0" smtClean="0"/>
              <a:t>8.Кто составил отчет, контактный сотовый </a:t>
            </a:r>
            <a:r>
              <a:rPr lang="ru-RU" sz="2400" b="1" dirty="0" smtClean="0"/>
              <a:t>телефон</a:t>
            </a:r>
          </a:p>
          <a:p>
            <a:pPr marL="0" indent="0">
              <a:buNone/>
            </a:pPr>
            <a:r>
              <a:rPr lang="ru-RU" sz="2400" b="1" dirty="0" smtClean="0"/>
              <a:t>9. Сколько </a:t>
            </a:r>
            <a:r>
              <a:rPr lang="ru-RU" sz="2400" b="1" dirty="0" err="1" smtClean="0"/>
              <a:t>ФАПов</a:t>
            </a:r>
            <a:r>
              <a:rPr lang="ru-RU" sz="2400" b="1" dirty="0" smtClean="0"/>
              <a:t> имеет право выдавать ЛН</a:t>
            </a:r>
            <a:endParaRPr lang="ru-RU" sz="2400" b="1" dirty="0"/>
          </a:p>
        </p:txBody>
      </p:sp>
    </p:spTree>
    <p:extLst>
      <p:ext uri="{BB962C8B-B14F-4D97-AF65-F5344CB8AC3E}">
        <p14:creationId xmlns:p14="http://schemas.microsoft.com/office/powerpoint/2010/main" val="20320212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40</TotalTime>
  <Words>237</Words>
  <Application>Microsoft Office PowerPoint</Application>
  <PresentationFormat>Широкоэкранный</PresentationFormat>
  <Paragraphs>21</Paragraphs>
  <Slides>3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8" baseType="lpstr">
      <vt:lpstr>Arial</vt:lpstr>
      <vt:lpstr>Calibri Light</vt:lpstr>
      <vt:lpstr>Trebuchet MS</vt:lpstr>
      <vt:lpstr>Wingdings 3</vt:lpstr>
      <vt:lpstr>Аспект</vt:lpstr>
      <vt:lpstr>Форма 16 вн</vt:lpstr>
      <vt:lpstr>Форма 16ВН</vt:lpstr>
      <vt:lpstr>Отчет должен содержать: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Николаева Надежда Юрьевна</dc:creator>
  <cp:lastModifiedBy>Николаева Надежда Юрьевна</cp:lastModifiedBy>
  <cp:revision>6</cp:revision>
  <dcterms:created xsi:type="dcterms:W3CDTF">2018-12-19T01:58:40Z</dcterms:created>
  <dcterms:modified xsi:type="dcterms:W3CDTF">2018-12-20T05:16:29Z</dcterms:modified>
</cp:coreProperties>
</file>

<file path=docProps/thumbnail.jpeg>
</file>