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7" d="100"/>
          <a:sy n="147" d="100"/>
        </p:scale>
        <p:origin x="-594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304F-6DA2-4915-A50C-5FA0BFFE280A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A007-8AC5-4FE9-9FDE-B902C5437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21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304F-6DA2-4915-A50C-5FA0BFFE280A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A007-8AC5-4FE9-9FDE-B902C5437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862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304F-6DA2-4915-A50C-5FA0BFFE280A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A007-8AC5-4FE9-9FDE-B902C5437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595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304F-6DA2-4915-A50C-5FA0BFFE280A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A007-8AC5-4FE9-9FDE-B902C5437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580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304F-6DA2-4915-A50C-5FA0BFFE280A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A007-8AC5-4FE9-9FDE-B902C5437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375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304F-6DA2-4915-A50C-5FA0BFFE280A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A007-8AC5-4FE9-9FDE-B902C5437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2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304F-6DA2-4915-A50C-5FA0BFFE280A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A007-8AC5-4FE9-9FDE-B902C5437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765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304F-6DA2-4915-A50C-5FA0BFFE280A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A007-8AC5-4FE9-9FDE-B902C5437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291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304F-6DA2-4915-A50C-5FA0BFFE280A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A007-8AC5-4FE9-9FDE-B902C5437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323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304F-6DA2-4915-A50C-5FA0BFFE280A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A007-8AC5-4FE9-9FDE-B902C5437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547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5304F-6DA2-4915-A50C-5FA0BFFE280A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A007-8AC5-4FE9-9FDE-B902C5437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514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5304F-6DA2-4915-A50C-5FA0BFFE280A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FA007-8AC5-4FE9-9FDE-B902C5437C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831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0"/>
            <a:ext cx="3168352" cy="5143500"/>
          </a:xfrm>
          <a:solidFill>
            <a:schemeClr val="tx2">
              <a:lumMod val="40000"/>
              <a:lumOff val="60000"/>
              <a:alpha val="78000"/>
            </a:schemeClr>
          </a:solidFill>
        </p:spPr>
        <p:txBody>
          <a:bodyPr>
            <a:normAutofit/>
          </a:bodyPr>
          <a:lstStyle/>
          <a:p>
            <a:pPr algn="r"/>
            <a:endParaRPr lang="ru-RU" sz="1400" dirty="0" smtClean="0">
              <a:solidFill>
                <a:schemeClr val="bg1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/>
            <a:endParaRPr lang="ru-RU" sz="1400" dirty="0">
              <a:solidFill>
                <a:schemeClr val="bg1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/>
            <a:endParaRPr lang="ru-RU" sz="1400" dirty="0" smtClean="0">
              <a:solidFill>
                <a:schemeClr val="bg1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/>
            <a:endParaRPr lang="ru-RU" sz="1400" dirty="0">
              <a:solidFill>
                <a:schemeClr val="bg1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/>
            <a:endParaRPr lang="ru-RU" sz="1400" dirty="0" smtClean="0">
              <a:solidFill>
                <a:schemeClr val="bg1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/>
            <a:endParaRPr lang="ru-RU" sz="1400" dirty="0">
              <a:solidFill>
                <a:schemeClr val="bg1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/>
            <a:endParaRPr lang="ru-RU" sz="1400" dirty="0" smtClean="0">
              <a:solidFill>
                <a:schemeClr val="bg1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/>
            <a:endParaRPr lang="ru-RU" sz="1400" dirty="0">
              <a:solidFill>
                <a:schemeClr val="bg1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/>
            <a:endParaRPr lang="ru-RU" sz="1400" dirty="0" smtClean="0">
              <a:solidFill>
                <a:schemeClr val="bg1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/>
            <a:endParaRPr lang="ru-RU" sz="1400" dirty="0">
              <a:solidFill>
                <a:schemeClr val="bg1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/>
            <a:endParaRPr lang="ru-RU" sz="1400" dirty="0" smtClean="0">
              <a:solidFill>
                <a:schemeClr val="bg1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/>
            <a:endParaRPr lang="ru-RU" sz="1400" dirty="0">
              <a:solidFill>
                <a:schemeClr val="bg1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/>
            <a:endParaRPr lang="ru-RU" sz="1400" dirty="0" smtClean="0">
              <a:solidFill>
                <a:schemeClr val="bg1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/>
            <a:endParaRPr lang="ru-RU" sz="1400" dirty="0">
              <a:solidFill>
                <a:schemeClr val="bg1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/>
            <a:endParaRPr lang="ru-RU" sz="1400" dirty="0" smtClean="0">
              <a:solidFill>
                <a:schemeClr val="bg1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/>
            <a:endParaRPr lang="ru-RU" sz="1400" dirty="0">
              <a:solidFill>
                <a:schemeClr val="bg1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155926"/>
            <a:ext cx="3168352" cy="60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Левочкин Максим Вадимович</a:t>
            </a:r>
          </a:p>
          <a:p>
            <a:pPr algn="ctr">
              <a:lnSpc>
                <a:spcPct val="80000"/>
              </a:lnSpc>
            </a:pPr>
            <a:endParaRPr lang="ru-RU" sz="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80000"/>
              </a:lnSpc>
            </a:pPr>
            <a:r>
              <a:rPr lang="ru-RU" sz="1000" dirty="0" smtClean="0"/>
              <a:t>Инженер по защите информации</a:t>
            </a:r>
          </a:p>
          <a:p>
            <a:pPr algn="ctr">
              <a:lnSpc>
                <a:spcPct val="80000"/>
              </a:lnSpc>
            </a:pPr>
            <a:r>
              <a:rPr lang="ru-RU" sz="1000" dirty="0" smtClean="0"/>
              <a:t>Министерства здравоохранения Забайкальского края</a:t>
            </a:r>
            <a:endParaRPr lang="ru-RU" sz="10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755576" y="4155926"/>
            <a:ext cx="230425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36237" y="1347614"/>
            <a:ext cx="31683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Обеспечение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защищенного взаимодействия Пользователей </a:t>
            </a:r>
            <a:r>
              <a:rPr lang="ru-RU" sz="2000" b="1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</a:t>
            </a:r>
            <a:r>
              <a:rPr lang="ru-RU" sz="20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ГИСЗЗК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38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251520" y="627534"/>
            <a:ext cx="8640960" cy="0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51520" y="166450"/>
            <a:ext cx="813690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Обязательные средства защиты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информации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915565"/>
            <a:ext cx="2952328" cy="817245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Средства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контроля съемных машинных носителей информации 5 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класса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23528" y="982926"/>
            <a:ext cx="288000" cy="288000"/>
          </a:xfrm>
          <a:prstGeom prst="ellipse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41390" y="915565"/>
            <a:ext cx="2952328" cy="578882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истемы обнаружения вторжений не ниже 5 класса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581350" y="982926"/>
            <a:ext cx="288000" cy="288000"/>
          </a:xfrm>
          <a:prstGeom prst="ellipse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1340" y="1754827"/>
            <a:ext cx="2952328" cy="578882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ежсетевой экран не ниже 5 класса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571300" y="1822188"/>
            <a:ext cx="288000" cy="288000"/>
          </a:xfrm>
          <a:prstGeom prst="ellipse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accent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41390" y="2571750"/>
            <a:ext cx="2952328" cy="578882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Средства доверенной загрузки не ниже 5 класса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581350" y="2639111"/>
            <a:ext cx="288000" cy="288000"/>
          </a:xfrm>
          <a:prstGeom prst="ellipse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5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1241" y="2110188"/>
            <a:ext cx="2952328" cy="578882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редства антивирусной защиты не ниже 5 класса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41201" y="2177549"/>
            <a:ext cx="288000" cy="288000"/>
          </a:xfrm>
          <a:prstGeom prst="ellipse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5536" y="3507854"/>
            <a:ext cx="8352944" cy="817245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обеспечения защищенного взаимодействия Пользователей с ГИСЗЗК через сеть Интернет, должны применяться средства криптографической защиты информации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ViPNet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client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4.x (КС2) и (или)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ViPNet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b="1" dirty="0" err="1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Сoordinator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HW ( сеть №2751)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096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251520" y="627534"/>
            <a:ext cx="8640960" cy="0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51520" y="166450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Требования к организационному обеспечению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922811"/>
            <a:ext cx="2952328" cy="578882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правления системой защиты информации 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39552" y="1990172"/>
            <a:ext cx="288000" cy="288000"/>
          </a:xfrm>
          <a:prstGeom prst="ellipse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8064" y="1433282"/>
            <a:ext cx="3240360" cy="1055608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правления конфигурацией аттестованной информационной системы и системы защиты информации 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788024" y="1500643"/>
            <a:ext cx="288000" cy="288000"/>
          </a:xfrm>
          <a:prstGeom prst="ellipse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8064" y="2546593"/>
            <a:ext cx="3240360" cy="817245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онтроля за обеспечением уровня защищенности информации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788024" y="2613954"/>
            <a:ext cx="288000" cy="288000"/>
          </a:xfrm>
          <a:prstGeom prst="ellipse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accent1">
                    <a:lumMod val="75000"/>
                  </a:schemeClr>
                </a:solidFill>
              </a:rPr>
              <a:t>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48064" y="3435846"/>
            <a:ext cx="3240360" cy="1532334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ащиты информации при выводе из эксплуатации информационной системы или после принятия решения об окончании обработки информации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788024" y="3503207"/>
            <a:ext cx="288000" cy="288000"/>
          </a:xfrm>
          <a:prstGeom prst="ellipse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5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9592" y="2843236"/>
            <a:ext cx="2952328" cy="1770698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ыявления инцидентов, которые могут привести к сбоям, нарушению функционирования и к возникновению угроз безопасности информации, и реагирования на них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39552" y="2910597"/>
            <a:ext cx="288000" cy="288000"/>
          </a:xfrm>
          <a:prstGeom prst="ellipse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5500" y="699542"/>
            <a:ext cx="8352944" cy="578882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Разрабатываемые организационно-распорядительные документы по защите информации должны определять следующие правила и процедуры: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909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251520" y="627534"/>
            <a:ext cx="8640960" cy="0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51520" y="166450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Требования к реализации защищенного взаимодействия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5500" y="699542"/>
            <a:ext cx="8616980" cy="442674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обеспечения защиты информации при подключении Пользователей к ГИСЗЗК, должны выполняться требования к системе защиты информации согласно приказу ФСТЭК России от 11 февраля 2013 г. № 17 </a:t>
            </a:r>
            <a:endParaRPr lang="ru-RU" sz="1000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5500" y="1203598"/>
            <a:ext cx="8616980" cy="612934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проведения монтажа и установки СЗИ на объектах Пользователей ГИСЗЗК, подключения СЗИ и технических средств, обеспечения их интеграции в информационной системе, а также для установки и настройки СКЗИ, в соответствии со ст. 12 Федерального закона от 4 мая 2011 г. № 99-ФЗ «О лицензировании отдельных видов деятельности», Пользователи ГИСЗЗК могут привлечь Организацию, имеющую:</a:t>
            </a:r>
            <a:endParaRPr lang="ru-RU" sz="1000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0105" y="1923678"/>
            <a:ext cx="3791855" cy="1634490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</a:t>
            </a:r>
            <a:r>
              <a:rPr lang="ru-RU" sz="1000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ицензию ФСТЭК России на деятельность по технической защите конфиденциальной информации, позволяющую выполнять работы по контролю защищенности конфиденциальной информации от несанкционированного доступа и ее модификации в средствах и системах информатизации, проектирования в защищенном исполнении средств и систем информатизации, установки, монтажа средств защиты информации</a:t>
            </a:r>
            <a:endParaRPr lang="ru-RU" sz="1000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07520" y="2596923"/>
            <a:ext cx="288000" cy="288000"/>
          </a:xfrm>
          <a:prstGeom prst="ellipse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16016" y="1923678"/>
            <a:ext cx="4255422" cy="2247424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Лицензию </a:t>
            </a:r>
            <a:r>
              <a:rPr lang="ru-RU" sz="900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ФСБ России на осуществление разработки, производства, распространения шифровальных (криптографических) средств, информационных систем и телекоммуникационных систем, защищенных с использованием шифровальных (криптографических) средств, выполнение работ, оказание услуг в области шифрования информации, техническое обслуживание шифровальных (криптографических) средств, информационных систем и телекоммуникационных систем, защищенных с использованием шифровальных (криптографических) средств (за исключением случая, если техническое обслуживание шифровальных (криптографических) средств, информационных систем и телекоммуникационных систем, защищенных с использованием шифровальных (криптографических) средств, осуществляется для обеспечения собственных нужд юридического лица или индивидуального предпринимателя)</a:t>
            </a:r>
          </a:p>
        </p:txBody>
      </p:sp>
      <p:sp>
        <p:nvSpPr>
          <p:cNvPr id="21" name="Овал 20"/>
          <p:cNvSpPr/>
          <p:nvPr/>
        </p:nvSpPr>
        <p:spPr>
          <a:xfrm>
            <a:off x="4387678" y="2599403"/>
            <a:ext cx="288000" cy="288000"/>
          </a:xfrm>
          <a:prstGeom prst="ellipse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accent1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51520" y="4236829"/>
            <a:ext cx="8616980" cy="783193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После выполнения указанных выше работ, должны быть проведены мероприятия по аттестации информационной системы Пользователя ГИСЗЗК требованиям по безопасности информации, согласно Приказу ФСТЭК России от 29 апреля 2021 г. № 77 «Об утверждении Порядка организации и проведения работ по аттестации объектов информатизации на соответствие требованиям о защите информации ограниченного доступа, не составляющей государственную тайну». </a:t>
            </a:r>
            <a:endParaRPr lang="ru-RU" sz="1000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516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251520" y="627534"/>
            <a:ext cx="8640960" cy="0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51520" y="166450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Внедрение организационных мер защиты информации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5500" y="1280869"/>
            <a:ext cx="2952328" cy="3379113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Реализация правил разграничения доступа, регламентирующих права доступа субъектов доступа к объектам доступа, и введение ограничений на действия пользователей, а также на изменение условий эксплуатации, состава и конфигурации технических средств и программного обеспечения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1880" y="1411956"/>
            <a:ext cx="2520280" cy="3116937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Проверка полноты и детальности описания в организационно-распорядительных документах действий пользователей и администраторов информационной системы по реализации организационных мер защиты информации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2200" y="2139702"/>
            <a:ext cx="2520280" cy="1532334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Отработка действий должностных лиц и подразделений, ответственных за реализацию мер защиты информации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5500" y="719063"/>
            <a:ext cx="8352944" cy="340519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 внедрении организационных мер защиты информации осуществляются: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820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251520" y="627534"/>
            <a:ext cx="8640960" cy="0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51520" y="-20538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Состав технических и организационно-распорядительных документов определяют следующие документы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635646"/>
            <a:ext cx="2520280" cy="578882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Федеральный закон от 27 июля 2006 г. № 149-ФЗ 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2517876"/>
            <a:ext cx="2520280" cy="578882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Федеральный закон от 27 июля 2006 г. № 152-ФЗ 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3848" y="1416804"/>
            <a:ext cx="2664296" cy="1770698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Нормативно-методический документ «Специальные требования и рекомендации по технической защите конфиденциальной информации (СТР-К)»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5500" y="719063"/>
            <a:ext cx="8352944" cy="578882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 разработке ТУ использовались следующие нормативно-технические документы и методические материалы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0678" y="3352799"/>
            <a:ext cx="2520280" cy="1055608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Постановление Правительства Российской Федерации от 01 ноября 2012 г. № 1119 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3848" y="3343672"/>
            <a:ext cx="2693425" cy="1532334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Приказ Федеральной службы по надзору в сфере массовых коммуникаций, связи и охраны культурного наследия от 28 марта 2008 г. № 154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26429" y="1779662"/>
            <a:ext cx="2520280" cy="578882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Приказ ФСТЭК России от 11 февраля 2013 г. № 17 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28184" y="2640940"/>
            <a:ext cx="2520280" cy="578882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Приказ ФСТЭК России от 21 декабря 2017 № 235 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28184" y="3591162"/>
            <a:ext cx="2520280" cy="578882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Приказ ФСТЭК России от 29 апреля 2021 г. № 77 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898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251520" y="627534"/>
            <a:ext cx="8640960" cy="0"/>
          </a:xfrm>
          <a:prstGeom prst="line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51520" y="155416"/>
            <a:ext cx="8376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Подключение Пользователей к ГИСЗЗК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2163450"/>
            <a:ext cx="3024336" cy="1055608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Требованиями </a:t>
            </a: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нормативно-правовых актов Российской Федерации в области защиты информации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8520" y="875568"/>
            <a:ext cx="8352944" cy="340519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Подключение Пользователей к ГИСЗЗК должно выполняться в соответствии с :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0" y="1635646"/>
            <a:ext cx="3024336" cy="2485787"/>
          </a:xfrm>
          <a:prstGeom prst="roundRect">
            <a:avLst/>
          </a:prstGeom>
          <a:solidFill>
            <a:schemeClr val="tx2">
              <a:lumMod val="75000"/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Требованиями </a:t>
            </a:r>
            <a:r>
              <a:rPr lang="ru-RU" sz="14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нормативно-технических и методических документов уполномоченных органов исполнительной власти Российской Федерации в области обеспечения безопасности информации (ФСТЭК России, ФСБ России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0275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</TotalTime>
  <Words>729</Words>
  <Application>Microsoft Office PowerPoint</Application>
  <PresentationFormat>Экран (16:9)</PresentationFormat>
  <Paragraphs>70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Андреевна Карелина</dc:creator>
  <cp:lastModifiedBy>Максим Вадимович Левочкин</cp:lastModifiedBy>
  <cp:revision>10</cp:revision>
  <dcterms:created xsi:type="dcterms:W3CDTF">2023-10-31T02:18:00Z</dcterms:created>
  <dcterms:modified xsi:type="dcterms:W3CDTF">2023-11-02T06:11:46Z</dcterms:modified>
</cp:coreProperties>
</file>